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01" r:id="rId2"/>
    <p:sldId id="288" r:id="rId3"/>
    <p:sldId id="339" r:id="rId4"/>
    <p:sldId id="305" r:id="rId5"/>
    <p:sldId id="332" r:id="rId6"/>
    <p:sldId id="269" r:id="rId7"/>
    <p:sldId id="333" r:id="rId8"/>
    <p:sldId id="334" r:id="rId9"/>
    <p:sldId id="336" r:id="rId10"/>
    <p:sldId id="307" r:id="rId11"/>
    <p:sldId id="338" r:id="rId12"/>
    <p:sldId id="319" r:id="rId13"/>
    <p:sldId id="309" r:id="rId14"/>
    <p:sldId id="311" r:id="rId15"/>
    <p:sldId id="312" r:id="rId16"/>
    <p:sldId id="322" r:id="rId17"/>
    <p:sldId id="321" r:id="rId18"/>
    <p:sldId id="313" r:id="rId19"/>
    <p:sldId id="276" r:id="rId20"/>
    <p:sldId id="310" r:id="rId21"/>
    <p:sldId id="3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16" d="100"/>
          <a:sy n="116"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EC9B4-C9DA-7A4B-A185-5763DD7BF904}" type="datetimeFigureOut">
              <a:rPr lang="en-US" smtClean="0"/>
              <a:t>1/14/26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2BDBCF-FEDD-2347-BD79-11EE7863CC29}" type="slidenum">
              <a:rPr lang="en-US" smtClean="0"/>
              <a:t>‹#›</a:t>
            </a:fld>
            <a:endParaRPr lang="en-US"/>
          </a:p>
        </p:txBody>
      </p:sp>
    </p:spTree>
    <p:extLst>
      <p:ext uri="{BB962C8B-B14F-4D97-AF65-F5344CB8AC3E}">
        <p14:creationId xmlns:p14="http://schemas.microsoft.com/office/powerpoint/2010/main" val="3870036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E82AF-8037-9642-9474-B34210925DFF}" type="slidenum">
              <a:rPr lang="en-US" smtClean="0"/>
              <a:t>1</a:t>
            </a:fld>
            <a:endParaRPr lang="en-US"/>
          </a:p>
        </p:txBody>
      </p:sp>
    </p:spTree>
    <p:extLst>
      <p:ext uri="{BB962C8B-B14F-4D97-AF65-F5344CB8AC3E}">
        <p14:creationId xmlns:p14="http://schemas.microsoft.com/office/powerpoint/2010/main" val="23381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E82AF-8037-9642-9474-B34210925DFF}" type="slidenum">
              <a:rPr lang="en-US" smtClean="0"/>
              <a:t>15</a:t>
            </a:fld>
            <a:endParaRPr lang="en-US"/>
          </a:p>
        </p:txBody>
      </p:sp>
    </p:spTree>
    <p:extLst>
      <p:ext uri="{BB962C8B-B14F-4D97-AF65-F5344CB8AC3E}">
        <p14:creationId xmlns:p14="http://schemas.microsoft.com/office/powerpoint/2010/main" val="2127218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6DC5E-C3F9-7EB9-1299-AB9BEBC7F9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989B3A-80AB-BCD9-1F66-C07F8CA830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DD197B-A1FB-B938-F346-0B6A9CA66F81}"/>
              </a:ext>
            </a:extLst>
          </p:cNvPr>
          <p:cNvSpPr>
            <a:spLocks noGrp="1"/>
          </p:cNvSpPr>
          <p:nvPr>
            <p:ph type="dt" sz="half" idx="10"/>
          </p:nvPr>
        </p:nvSpPr>
        <p:spPr/>
        <p:txBody>
          <a:bodyPr/>
          <a:lstStyle/>
          <a:p>
            <a:fld id="{4DE88D8C-F3B3-2A4D-847D-CF436CA44FE5}" type="datetimeFigureOut">
              <a:rPr lang="en-US" smtClean="0"/>
              <a:t>1/14/26</a:t>
            </a:fld>
            <a:endParaRPr lang="en-US"/>
          </a:p>
        </p:txBody>
      </p:sp>
      <p:sp>
        <p:nvSpPr>
          <p:cNvPr id="5" name="Footer Placeholder 4">
            <a:extLst>
              <a:ext uri="{FF2B5EF4-FFF2-40B4-BE49-F238E27FC236}">
                <a16:creationId xmlns:a16="http://schemas.microsoft.com/office/drawing/2014/main" id="{B395F6AC-74B6-0017-93A4-94EED9A10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16D1D-BB42-B9DA-0AFB-6727FCC83162}"/>
              </a:ext>
            </a:extLst>
          </p:cNvPr>
          <p:cNvSpPr>
            <a:spLocks noGrp="1"/>
          </p:cNvSpPr>
          <p:nvPr>
            <p:ph type="sldNum" sz="quarter" idx="12"/>
          </p:nvPr>
        </p:nvSpPr>
        <p:spPr/>
        <p:txBody>
          <a:bodyPr/>
          <a:lstStyle/>
          <a:p>
            <a:fld id="{DE01EF53-3D7F-0F4C-B598-6A1F45EE4BC0}" type="slidenum">
              <a:rPr lang="en-US" smtClean="0"/>
              <a:t>‹#›</a:t>
            </a:fld>
            <a:endParaRPr lang="en-US"/>
          </a:p>
        </p:txBody>
      </p:sp>
    </p:spTree>
    <p:extLst>
      <p:ext uri="{BB962C8B-B14F-4D97-AF65-F5344CB8AC3E}">
        <p14:creationId xmlns:p14="http://schemas.microsoft.com/office/powerpoint/2010/main" val="3011415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BAC4-2DE1-DD8A-E22F-7C6AAD545A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C55682-C08E-2112-AC80-657ADA5659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D5C2D-6323-6F1B-F4F3-AC5B99963D25}"/>
              </a:ext>
            </a:extLst>
          </p:cNvPr>
          <p:cNvSpPr>
            <a:spLocks noGrp="1"/>
          </p:cNvSpPr>
          <p:nvPr>
            <p:ph type="dt" sz="half" idx="10"/>
          </p:nvPr>
        </p:nvSpPr>
        <p:spPr/>
        <p:txBody>
          <a:bodyPr/>
          <a:lstStyle/>
          <a:p>
            <a:fld id="{4DE88D8C-F3B3-2A4D-847D-CF436CA44FE5}" type="datetimeFigureOut">
              <a:rPr lang="en-US" smtClean="0"/>
              <a:t>1/14/26</a:t>
            </a:fld>
            <a:endParaRPr lang="en-US"/>
          </a:p>
        </p:txBody>
      </p:sp>
      <p:sp>
        <p:nvSpPr>
          <p:cNvPr id="5" name="Footer Placeholder 4">
            <a:extLst>
              <a:ext uri="{FF2B5EF4-FFF2-40B4-BE49-F238E27FC236}">
                <a16:creationId xmlns:a16="http://schemas.microsoft.com/office/drawing/2014/main" id="{2D1E4D73-6CA5-87CA-B96B-C9CC63697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FFB23-B98A-0170-3B57-304B5EBDE46A}"/>
              </a:ext>
            </a:extLst>
          </p:cNvPr>
          <p:cNvSpPr>
            <a:spLocks noGrp="1"/>
          </p:cNvSpPr>
          <p:nvPr>
            <p:ph type="sldNum" sz="quarter" idx="12"/>
          </p:nvPr>
        </p:nvSpPr>
        <p:spPr/>
        <p:txBody>
          <a:bodyPr/>
          <a:lstStyle/>
          <a:p>
            <a:fld id="{DE01EF53-3D7F-0F4C-B598-6A1F45EE4BC0}" type="slidenum">
              <a:rPr lang="en-US" smtClean="0"/>
              <a:t>‹#›</a:t>
            </a:fld>
            <a:endParaRPr lang="en-US"/>
          </a:p>
        </p:txBody>
      </p:sp>
    </p:spTree>
    <p:extLst>
      <p:ext uri="{BB962C8B-B14F-4D97-AF65-F5344CB8AC3E}">
        <p14:creationId xmlns:p14="http://schemas.microsoft.com/office/powerpoint/2010/main" val="1704382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C7F981-EA44-E68F-D3E2-20EE505379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BB5975-4B89-5921-D0FF-B7A51FC914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9C484-D55F-10F5-61F0-EDD5122001EC}"/>
              </a:ext>
            </a:extLst>
          </p:cNvPr>
          <p:cNvSpPr>
            <a:spLocks noGrp="1"/>
          </p:cNvSpPr>
          <p:nvPr>
            <p:ph type="dt" sz="half" idx="10"/>
          </p:nvPr>
        </p:nvSpPr>
        <p:spPr/>
        <p:txBody>
          <a:bodyPr/>
          <a:lstStyle/>
          <a:p>
            <a:fld id="{4DE88D8C-F3B3-2A4D-847D-CF436CA44FE5}" type="datetimeFigureOut">
              <a:rPr lang="en-US" smtClean="0"/>
              <a:t>1/14/26</a:t>
            </a:fld>
            <a:endParaRPr lang="en-US"/>
          </a:p>
        </p:txBody>
      </p:sp>
      <p:sp>
        <p:nvSpPr>
          <p:cNvPr id="5" name="Footer Placeholder 4">
            <a:extLst>
              <a:ext uri="{FF2B5EF4-FFF2-40B4-BE49-F238E27FC236}">
                <a16:creationId xmlns:a16="http://schemas.microsoft.com/office/drawing/2014/main" id="{450AF0F3-3D21-E693-7173-D82C2C69C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767E7-2AAE-9175-B586-5B779EDF11F2}"/>
              </a:ext>
            </a:extLst>
          </p:cNvPr>
          <p:cNvSpPr>
            <a:spLocks noGrp="1"/>
          </p:cNvSpPr>
          <p:nvPr>
            <p:ph type="sldNum" sz="quarter" idx="12"/>
          </p:nvPr>
        </p:nvSpPr>
        <p:spPr/>
        <p:txBody>
          <a:bodyPr/>
          <a:lstStyle/>
          <a:p>
            <a:fld id="{DE01EF53-3D7F-0F4C-B598-6A1F45EE4BC0}" type="slidenum">
              <a:rPr lang="en-US" smtClean="0"/>
              <a:t>‹#›</a:t>
            </a:fld>
            <a:endParaRPr lang="en-US"/>
          </a:p>
        </p:txBody>
      </p:sp>
    </p:spTree>
    <p:extLst>
      <p:ext uri="{BB962C8B-B14F-4D97-AF65-F5344CB8AC3E}">
        <p14:creationId xmlns:p14="http://schemas.microsoft.com/office/powerpoint/2010/main" val="1716388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_Wave De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F9758A-BBEB-9D16-0980-74B21336DA3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7489" y="474341"/>
            <a:ext cx="3620531" cy="1014138"/>
          </a:xfrm>
          <a:prstGeom prst="rect">
            <a:avLst/>
          </a:prstGeom>
        </p:spPr>
      </p:pic>
      <p:sp>
        <p:nvSpPr>
          <p:cNvPr id="4" name="Text Placeholder 19">
            <a:extLst>
              <a:ext uri="{FF2B5EF4-FFF2-40B4-BE49-F238E27FC236}">
                <a16:creationId xmlns:a16="http://schemas.microsoft.com/office/drawing/2014/main" id="{1DC1F786-C925-A84E-CB1A-E8955D7A163D}"/>
              </a:ext>
            </a:extLst>
          </p:cNvPr>
          <p:cNvSpPr>
            <a:spLocks noGrp="1"/>
          </p:cNvSpPr>
          <p:nvPr>
            <p:ph type="body" sz="quarter" idx="10" hasCustomPrompt="1"/>
          </p:nvPr>
        </p:nvSpPr>
        <p:spPr>
          <a:xfrm>
            <a:off x="667512" y="2926080"/>
            <a:ext cx="5410200" cy="1014138"/>
          </a:xfrm>
        </p:spPr>
        <p:txBody>
          <a:bodyPr/>
          <a:lstStyle>
            <a:lvl1pPr marL="0" indent="0">
              <a:buNone/>
              <a:defRPr sz="7200" b="1" i="0">
                <a:solidFill>
                  <a:schemeClr val="bg1"/>
                </a:solidFill>
                <a:latin typeface="Work Sans Black"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Title</a:t>
            </a:r>
          </a:p>
        </p:txBody>
      </p:sp>
      <p:sp>
        <p:nvSpPr>
          <p:cNvPr id="3" name="Text Placeholder 19">
            <a:extLst>
              <a:ext uri="{FF2B5EF4-FFF2-40B4-BE49-F238E27FC236}">
                <a16:creationId xmlns:a16="http://schemas.microsoft.com/office/drawing/2014/main" id="{5960DF01-8724-86C2-A3D6-959C3E05C6F8}"/>
              </a:ext>
            </a:extLst>
          </p:cNvPr>
          <p:cNvSpPr>
            <a:spLocks noGrp="1"/>
          </p:cNvSpPr>
          <p:nvPr>
            <p:ph type="body" sz="quarter" idx="11" hasCustomPrompt="1"/>
          </p:nvPr>
        </p:nvSpPr>
        <p:spPr>
          <a:xfrm>
            <a:off x="676905" y="4114800"/>
            <a:ext cx="1228095" cy="457200"/>
          </a:xfrm>
        </p:spPr>
        <p:txBody>
          <a:bodyPr/>
          <a:lstStyle>
            <a:lvl1pPr marL="0" indent="0">
              <a:buNone/>
              <a:defRPr sz="2200" b="0" i="0">
                <a:solidFill>
                  <a:schemeClr val="bg1"/>
                </a:solidFill>
                <a:latin typeface="Work Sa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a:t>
            </a:r>
          </a:p>
        </p:txBody>
      </p:sp>
    </p:spTree>
    <p:extLst>
      <p:ext uri="{BB962C8B-B14F-4D97-AF65-F5344CB8AC3E}">
        <p14:creationId xmlns:p14="http://schemas.microsoft.com/office/powerpoint/2010/main" val="1680607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ILC_Boilerplate">
    <p:bg>
      <p:bgPr>
        <a:solidFill>
          <a:srgbClr val="010F51"/>
        </a:solidFill>
        <a:effectLst/>
      </p:bgPr>
    </p:bg>
    <p:spTree>
      <p:nvGrpSpPr>
        <p:cNvPr id="1" name=""/>
        <p:cNvGrpSpPr/>
        <p:nvPr/>
      </p:nvGrpSpPr>
      <p:grpSpPr>
        <a:xfrm>
          <a:off x="0" y="0"/>
          <a:ext cx="0" cy="0"/>
          <a:chOff x="0" y="0"/>
          <a:chExt cx="0" cy="0"/>
        </a:xfrm>
      </p:grpSpPr>
      <p:pic>
        <p:nvPicPr>
          <p:cNvPr id="12" name="Picture 11" descr="A blue and black logo&#10;&#10;Description automatically generated">
            <a:extLst>
              <a:ext uri="{FF2B5EF4-FFF2-40B4-BE49-F238E27FC236}">
                <a16:creationId xmlns:a16="http://schemas.microsoft.com/office/drawing/2014/main" id="{1387EF0D-A751-A860-F386-11DE31A3D444}"/>
              </a:ext>
            </a:extLst>
          </p:cNvPr>
          <p:cNvPicPr>
            <a:picLocks noChangeAspect="1"/>
          </p:cNvPicPr>
          <p:nvPr userDrawn="1"/>
        </p:nvPicPr>
        <p:blipFill>
          <a:blip r:embed="rId2"/>
          <a:stretch>
            <a:fillRect/>
          </a:stretch>
        </p:blipFill>
        <p:spPr>
          <a:xfrm>
            <a:off x="11356848" y="5870448"/>
            <a:ext cx="501399" cy="729885"/>
          </a:xfrm>
          <a:prstGeom prst="rect">
            <a:avLst/>
          </a:prstGeom>
        </p:spPr>
      </p:pic>
      <p:sp>
        <p:nvSpPr>
          <p:cNvPr id="3" name="TextBox 2">
            <a:extLst>
              <a:ext uri="{FF2B5EF4-FFF2-40B4-BE49-F238E27FC236}">
                <a16:creationId xmlns:a16="http://schemas.microsoft.com/office/drawing/2014/main" id="{D9A71345-A993-A1B2-FDBE-C0F6AAB9E700}"/>
              </a:ext>
            </a:extLst>
          </p:cNvPr>
          <p:cNvSpPr txBox="1"/>
          <p:nvPr userDrawn="1"/>
        </p:nvSpPr>
        <p:spPr>
          <a:xfrm>
            <a:off x="609600" y="2667000"/>
            <a:ext cx="7937500" cy="2721001"/>
          </a:xfrm>
          <a:prstGeom prst="rect">
            <a:avLst/>
          </a:prstGeom>
          <a:noFill/>
        </p:spPr>
        <p:txBody>
          <a:bodyPr wrap="square" rtlCol="0">
            <a:spAutoFit/>
          </a:bodyPr>
          <a:lstStyle/>
          <a:p>
            <a:pPr algn="l">
              <a:lnSpc>
                <a:spcPts val="2310"/>
              </a:lnSpc>
            </a:pPr>
            <a:r>
              <a:rPr lang="en-US" sz="1800" b="0" i="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The National Immigration Law Center (NILC) is the one of the leading advocacy organizations in the U.S. dedicated to defending and advancing the rights and opportunities of low-income immigrants and their loved ones. </a:t>
            </a:r>
            <a:br>
              <a:rPr lang="en-US" sz="1800" b="0" i="0" dirty="0">
                <a:solidFill>
                  <a:schemeClr val="bg1"/>
                </a:solidFill>
                <a:effectLst/>
                <a:latin typeface="Verdana" panose="020B0604030504040204" pitchFamily="34" charset="0"/>
                <a:ea typeface="Verdana" panose="020B0604030504040204" pitchFamily="34" charset="0"/>
                <a:cs typeface="Verdana" panose="020B0604030504040204" pitchFamily="34" charset="0"/>
              </a:rPr>
            </a:br>
            <a:br>
              <a:rPr lang="en-US" sz="1800" b="0" i="0" dirty="0">
                <a:solidFill>
                  <a:schemeClr val="bg1"/>
                </a:solidFill>
                <a:effectLst/>
                <a:latin typeface="Verdana" panose="020B0604030504040204" pitchFamily="34" charset="0"/>
                <a:ea typeface="Verdana" panose="020B0604030504040204" pitchFamily="34" charset="0"/>
                <a:cs typeface="Verdana" panose="020B0604030504040204" pitchFamily="34" charset="0"/>
              </a:rPr>
            </a:br>
            <a:r>
              <a:rPr lang="en-US" sz="1800" b="0" i="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Established in 1979, we drive lasting, transformational change at the intersection of immigrant, economic, and racial justice through impact litigation, policy advocacy, movement-building, and narrative and culture change. </a:t>
            </a:r>
            <a:endParaRPr lang="en-US" b="0" i="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C4746682-5871-FC74-1DF2-12338CC5B42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09600" y="926131"/>
            <a:ext cx="3620531" cy="1014138"/>
          </a:xfrm>
          <a:prstGeom prst="rect">
            <a:avLst/>
          </a:prstGeom>
        </p:spPr>
      </p:pic>
    </p:spTree>
    <p:extLst>
      <p:ext uri="{BB962C8B-B14F-4D97-AF65-F5344CB8AC3E}">
        <p14:creationId xmlns:p14="http://schemas.microsoft.com/office/powerpoint/2010/main" val="2213252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p:bg>
      <p:bgPr>
        <a:solidFill>
          <a:srgbClr val="F7F7F3"/>
        </a:solidFill>
        <a:effectLst/>
      </p:bgPr>
    </p:bg>
    <p:spTree>
      <p:nvGrpSpPr>
        <p:cNvPr id="1" name=""/>
        <p:cNvGrpSpPr/>
        <p:nvPr/>
      </p:nvGrpSpPr>
      <p:grpSpPr>
        <a:xfrm>
          <a:off x="0" y="0"/>
          <a:ext cx="0" cy="0"/>
          <a:chOff x="0" y="0"/>
          <a:chExt cx="0" cy="0"/>
        </a:xfrm>
      </p:grpSpPr>
      <p:pic>
        <p:nvPicPr>
          <p:cNvPr id="2" name="Picture 1" descr="A blue and black logo&#10;&#10;Description automatically generated">
            <a:extLst>
              <a:ext uri="{FF2B5EF4-FFF2-40B4-BE49-F238E27FC236}">
                <a16:creationId xmlns:a16="http://schemas.microsoft.com/office/drawing/2014/main" id="{033F234F-EF1F-BB53-0FBC-F0BB81191B0F}"/>
              </a:ext>
            </a:extLst>
          </p:cNvPr>
          <p:cNvPicPr>
            <a:picLocks noChangeAspect="1"/>
          </p:cNvPicPr>
          <p:nvPr userDrawn="1"/>
        </p:nvPicPr>
        <p:blipFill>
          <a:blip r:embed="rId2"/>
          <a:stretch>
            <a:fillRect/>
          </a:stretch>
        </p:blipFill>
        <p:spPr>
          <a:xfrm>
            <a:off x="11353800" y="5867400"/>
            <a:ext cx="501399" cy="729885"/>
          </a:xfrm>
          <a:prstGeom prst="rect">
            <a:avLst/>
          </a:prstGeom>
        </p:spPr>
      </p:pic>
      <p:sp>
        <p:nvSpPr>
          <p:cNvPr id="7" name="Text Placeholder 6">
            <a:extLst>
              <a:ext uri="{FF2B5EF4-FFF2-40B4-BE49-F238E27FC236}">
                <a16:creationId xmlns:a16="http://schemas.microsoft.com/office/drawing/2014/main" id="{DB86C1E5-DCE6-9039-57EE-58E230F8E500}"/>
              </a:ext>
            </a:extLst>
          </p:cNvPr>
          <p:cNvSpPr>
            <a:spLocks noGrp="1"/>
          </p:cNvSpPr>
          <p:nvPr>
            <p:ph type="body" sz="quarter" idx="10" hasCustomPrompt="1"/>
          </p:nvPr>
        </p:nvSpPr>
        <p:spPr>
          <a:xfrm>
            <a:off x="609600" y="664029"/>
            <a:ext cx="8796338" cy="768096"/>
          </a:xfrm>
        </p:spPr>
        <p:txBody>
          <a:bodyPr/>
          <a:lstStyle>
            <a:lvl1pPr marL="0" indent="0">
              <a:buNone/>
              <a:defRPr sz="4400" b="1" i="0">
                <a:solidFill>
                  <a:srgbClr val="010F51"/>
                </a:solidFill>
                <a:latin typeface="Work Sans SemiBold" pitchFamily="2" charset="77"/>
              </a:defRPr>
            </a:lvl1pPr>
            <a:lvl2pPr marL="457200" indent="0">
              <a:buNone/>
              <a:defRPr/>
            </a:lvl2pPr>
          </a:lstStyle>
          <a:p>
            <a:pPr lvl="0"/>
            <a:r>
              <a:rPr lang="en-US" dirty="0"/>
              <a:t>Slide Headline</a:t>
            </a:r>
          </a:p>
        </p:txBody>
      </p:sp>
      <p:sp>
        <p:nvSpPr>
          <p:cNvPr id="8" name="Text Placeholder 6">
            <a:extLst>
              <a:ext uri="{FF2B5EF4-FFF2-40B4-BE49-F238E27FC236}">
                <a16:creationId xmlns:a16="http://schemas.microsoft.com/office/drawing/2014/main" id="{C567B5D0-2517-D50E-2272-931CF4B8C05B}"/>
              </a:ext>
            </a:extLst>
          </p:cNvPr>
          <p:cNvSpPr>
            <a:spLocks noGrp="1"/>
          </p:cNvSpPr>
          <p:nvPr>
            <p:ph type="body" sz="quarter" idx="11" hasCustomPrompt="1"/>
          </p:nvPr>
        </p:nvSpPr>
        <p:spPr>
          <a:xfrm>
            <a:off x="609600" y="2057400"/>
            <a:ext cx="8796338" cy="3263900"/>
          </a:xfrm>
        </p:spPr>
        <p:txBody>
          <a:bodyPr/>
          <a:lstStyle>
            <a:lvl1pPr marL="0" indent="0">
              <a:buNone/>
              <a:defRPr/>
            </a:lvl1pPr>
          </a:lstStyle>
          <a:p>
            <a: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t>The body copy is set in 18pt Verdana. You can also call out important copy, quotes, etc. in bold with a contrasting color.</a:t>
            </a:r>
            <a:b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br>
            <a:b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br>
            <a:r>
              <a:rPr lang="en-US" sz="1800" b="1" i="0" dirty="0">
                <a:solidFill>
                  <a:srgbClr val="010F51"/>
                </a:solidFill>
                <a:latin typeface="Verdana" panose="020B0604030504040204" pitchFamily="34" charset="0"/>
                <a:ea typeface="Verdana" panose="020B0604030504040204" pitchFamily="34" charset="0"/>
                <a:cs typeface="Verdana" panose="020B0604030504040204" pitchFamily="34" charset="0"/>
              </a:rPr>
              <a:t>This is better to do sparingly.</a:t>
            </a:r>
            <a:endParaRPr lang="en-US" sz="1800" b="1" dirty="0">
              <a:solidFill>
                <a:srgbClr val="010F5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74266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
    <p:bg>
      <p:bgPr>
        <a:solidFill>
          <a:srgbClr val="F7F7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5F40-80E2-EEC9-6C82-570689925526}"/>
              </a:ext>
            </a:extLst>
          </p:cNvPr>
          <p:cNvSpPr>
            <a:spLocks noGrp="1"/>
          </p:cNvSpPr>
          <p:nvPr>
            <p:ph type="title" hasCustomPrompt="1"/>
          </p:nvPr>
        </p:nvSpPr>
        <p:spPr>
          <a:xfrm>
            <a:off x="6385355" y="342899"/>
            <a:ext cx="4450491" cy="1325563"/>
          </a:xfrm>
          <a:prstGeom prst="rect">
            <a:avLst/>
          </a:prstGeom>
        </p:spPr>
        <p:txBody>
          <a:bodyPr/>
          <a:lstStyle>
            <a:lvl1pPr algn="l">
              <a:defRPr sz="4400" b="0" i="0">
                <a:solidFill>
                  <a:srgbClr val="010F51"/>
                </a:solidFill>
                <a:latin typeface="Work Sans SemiBold" pitchFamily="2" charset="77"/>
              </a:defRPr>
            </a:lvl1pPr>
          </a:lstStyle>
          <a:p>
            <a:r>
              <a:rPr lang="en-US" dirty="0"/>
              <a:t>Agenda</a:t>
            </a:r>
          </a:p>
        </p:txBody>
      </p:sp>
      <p:sp>
        <p:nvSpPr>
          <p:cNvPr id="21" name="Rectangle 20">
            <a:extLst>
              <a:ext uri="{FF2B5EF4-FFF2-40B4-BE49-F238E27FC236}">
                <a16:creationId xmlns:a16="http://schemas.microsoft.com/office/drawing/2014/main" id="{8DB80871-64ED-4A67-E2BF-8C9D271310A8}"/>
              </a:ext>
            </a:extLst>
          </p:cNvPr>
          <p:cNvSpPr/>
          <p:nvPr userDrawn="1"/>
        </p:nvSpPr>
        <p:spPr>
          <a:xfrm>
            <a:off x="0" y="0"/>
            <a:ext cx="6096000" cy="6858000"/>
          </a:xfrm>
          <a:prstGeom prst="rect">
            <a:avLst/>
          </a:prstGeom>
          <a:solidFill>
            <a:srgbClr val="010F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7" name="Picture 26">
            <a:extLst>
              <a:ext uri="{FF2B5EF4-FFF2-40B4-BE49-F238E27FC236}">
                <a16:creationId xmlns:a16="http://schemas.microsoft.com/office/drawing/2014/main" id="{6C2EB050-0ED3-4054-ED50-ABFFD14C18F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03659" y="0"/>
            <a:ext cx="5688683" cy="5041556"/>
          </a:xfrm>
          <a:prstGeom prst="rect">
            <a:avLst/>
          </a:prstGeom>
        </p:spPr>
      </p:pic>
      <p:pic>
        <p:nvPicPr>
          <p:cNvPr id="3" name="Picture 2" descr="A blue and black logo&#10;&#10;Description automatically generated">
            <a:extLst>
              <a:ext uri="{FF2B5EF4-FFF2-40B4-BE49-F238E27FC236}">
                <a16:creationId xmlns:a16="http://schemas.microsoft.com/office/drawing/2014/main" id="{6AA159C2-94B9-6994-2FAE-ABC84FD4B8BC}"/>
              </a:ext>
            </a:extLst>
          </p:cNvPr>
          <p:cNvPicPr>
            <a:picLocks noChangeAspect="1"/>
          </p:cNvPicPr>
          <p:nvPr userDrawn="1"/>
        </p:nvPicPr>
        <p:blipFill>
          <a:blip r:embed="rId3"/>
          <a:stretch>
            <a:fillRect/>
          </a:stretch>
        </p:blipFill>
        <p:spPr>
          <a:xfrm>
            <a:off x="11353800" y="5865996"/>
            <a:ext cx="501399" cy="729885"/>
          </a:xfrm>
          <a:prstGeom prst="rect">
            <a:avLst/>
          </a:prstGeom>
        </p:spPr>
      </p:pic>
      <p:sp>
        <p:nvSpPr>
          <p:cNvPr id="5" name="Text Placeholder 4">
            <a:extLst>
              <a:ext uri="{FF2B5EF4-FFF2-40B4-BE49-F238E27FC236}">
                <a16:creationId xmlns:a16="http://schemas.microsoft.com/office/drawing/2014/main" id="{7E12AB25-A856-88C7-EDBD-51D46C28B372}"/>
              </a:ext>
            </a:extLst>
          </p:cNvPr>
          <p:cNvSpPr>
            <a:spLocks noGrp="1"/>
          </p:cNvSpPr>
          <p:nvPr>
            <p:ph type="body" sz="quarter" idx="14" hasCustomPrompt="1"/>
          </p:nvPr>
        </p:nvSpPr>
        <p:spPr>
          <a:xfrm>
            <a:off x="6396241" y="1704067"/>
            <a:ext cx="4451350" cy="4579937"/>
          </a:xfrm>
        </p:spPr>
        <p:txBody>
          <a:bodyPr/>
          <a:lstStyle>
            <a:lvl1pPr>
              <a:defRPr>
                <a:solidFill>
                  <a:srgbClr val="010F51"/>
                </a:solidFill>
              </a:defRPr>
            </a:lvl1pPr>
          </a:lstStyle>
          <a:p>
            <a:pPr lvl="0"/>
            <a:r>
              <a:rPr lang="en-US" dirty="0"/>
              <a:t>Lorem Ipsum </a:t>
            </a:r>
          </a:p>
          <a:p>
            <a:pPr lvl="0"/>
            <a:r>
              <a:rPr lang="en-US" dirty="0"/>
              <a:t>Lorem Ipsum </a:t>
            </a:r>
          </a:p>
          <a:p>
            <a:pPr lvl="0"/>
            <a:r>
              <a:rPr lang="en-US" dirty="0"/>
              <a:t>Lorem Ipsum </a:t>
            </a:r>
          </a:p>
          <a:p>
            <a:pPr lvl="0"/>
            <a:r>
              <a:rPr lang="en-US" dirty="0"/>
              <a:t>Lorem Ipsum </a:t>
            </a:r>
          </a:p>
          <a:p>
            <a:pPr lvl="0"/>
            <a:r>
              <a:rPr lang="en-US" dirty="0"/>
              <a:t>Lorem Ipsum </a:t>
            </a:r>
          </a:p>
          <a:p>
            <a:pPr lvl="0"/>
            <a:r>
              <a:rPr lang="en-US" dirty="0"/>
              <a:t>Lorem Ipsum  </a:t>
            </a:r>
          </a:p>
          <a:p>
            <a:pPr lvl="0"/>
            <a:r>
              <a:rPr lang="en-US" dirty="0"/>
              <a:t>Lorem Ipsum </a:t>
            </a:r>
          </a:p>
        </p:txBody>
      </p:sp>
    </p:spTree>
    <p:extLst>
      <p:ext uri="{BB962C8B-B14F-4D97-AF65-F5344CB8AC3E}">
        <p14:creationId xmlns:p14="http://schemas.microsoft.com/office/powerpoint/2010/main" val="4094212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4-Section Divider">
    <p:bg>
      <p:bgPr>
        <a:solidFill>
          <a:srgbClr val="63191C"/>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F98347A-75A8-D4AA-4735-56151550C762}"/>
              </a:ext>
            </a:extLst>
          </p:cNvPr>
          <p:cNvSpPr>
            <a:spLocks noGrp="1"/>
          </p:cNvSpPr>
          <p:nvPr>
            <p:ph type="body" sz="quarter" idx="10" hasCustomPrompt="1"/>
          </p:nvPr>
        </p:nvSpPr>
        <p:spPr>
          <a:xfrm>
            <a:off x="3086100" y="3020568"/>
            <a:ext cx="6019800" cy="816864"/>
          </a:xfrm>
        </p:spPr>
        <p:txBody>
          <a:bodyPr>
            <a:normAutofit/>
          </a:bodyPr>
          <a:lstStyle>
            <a:lvl1pPr marL="0" indent="0">
              <a:buNone/>
              <a:defRPr sz="6000" b="1" i="0">
                <a:solidFill>
                  <a:srgbClr val="E2A632"/>
                </a:solidFill>
                <a:latin typeface="Work Sans Black" pitchFamily="2" charset="77"/>
              </a:defRPr>
            </a:lvl1pPr>
          </a:lstStyle>
          <a:p>
            <a:pPr lvl="0"/>
            <a:r>
              <a:rPr lang="en-US" dirty="0"/>
              <a:t>Section Divider</a:t>
            </a:r>
          </a:p>
        </p:txBody>
      </p:sp>
      <p:pic>
        <p:nvPicPr>
          <p:cNvPr id="6" name="Picture 5" descr="A black and white logo&#10;&#10;Description automatically generated">
            <a:extLst>
              <a:ext uri="{FF2B5EF4-FFF2-40B4-BE49-F238E27FC236}">
                <a16:creationId xmlns:a16="http://schemas.microsoft.com/office/drawing/2014/main" id="{96C5D669-6E71-137A-1176-4AF71768C85F}"/>
              </a:ext>
            </a:extLst>
          </p:cNvPr>
          <p:cNvPicPr>
            <a:picLocks noChangeAspect="1"/>
          </p:cNvPicPr>
          <p:nvPr userDrawn="1"/>
        </p:nvPicPr>
        <p:blipFill>
          <a:blip r:embed="rId2"/>
          <a:stretch>
            <a:fillRect/>
          </a:stretch>
        </p:blipFill>
        <p:spPr>
          <a:xfrm>
            <a:off x="11353800" y="5867400"/>
            <a:ext cx="501399" cy="729885"/>
          </a:xfrm>
          <a:prstGeom prst="rect">
            <a:avLst/>
          </a:prstGeom>
        </p:spPr>
      </p:pic>
    </p:spTree>
    <p:extLst>
      <p:ext uri="{BB962C8B-B14F-4D97-AF65-F5344CB8AC3E}">
        <p14:creationId xmlns:p14="http://schemas.microsoft.com/office/powerpoint/2010/main" val="2242650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_Policy">
    <p:bg>
      <p:bgPr>
        <a:solidFill>
          <a:srgbClr val="F7F7F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D85C8-5F92-9861-2CD9-8E1D2D44477E}"/>
              </a:ext>
              <a:ext uri="{C183D7F6-B498-43B3-948B-1728B52AA6E4}">
                <adec:decorative xmlns:adec="http://schemas.microsoft.com/office/drawing/2017/decorative" val="1"/>
              </a:ext>
            </a:extLst>
          </p:cNvPr>
          <p:cNvPicPr>
            <a:picLocks noChangeAspect="1"/>
          </p:cNvPicPr>
          <p:nvPr userDrawn="1"/>
        </p:nvPicPr>
        <p:blipFill>
          <a:blip r:embed="rId2"/>
          <a:srcRect l="4838" r="2804"/>
          <a:stretch/>
        </p:blipFill>
        <p:spPr>
          <a:xfrm>
            <a:off x="0" y="0"/>
            <a:ext cx="6096000" cy="6858000"/>
          </a:xfrm>
          <a:prstGeom prst="rect">
            <a:avLst/>
          </a:prstGeom>
        </p:spPr>
      </p:pic>
      <p:sp>
        <p:nvSpPr>
          <p:cNvPr id="4" name="Text Placeholder 6">
            <a:extLst>
              <a:ext uri="{FF2B5EF4-FFF2-40B4-BE49-F238E27FC236}">
                <a16:creationId xmlns:a16="http://schemas.microsoft.com/office/drawing/2014/main" id="{9E1A30F2-5471-9E85-200D-C40441B205AC}"/>
              </a:ext>
            </a:extLst>
          </p:cNvPr>
          <p:cNvSpPr>
            <a:spLocks noGrp="1"/>
          </p:cNvSpPr>
          <p:nvPr>
            <p:ph type="body" sz="quarter" idx="10" hasCustomPrompt="1"/>
          </p:nvPr>
        </p:nvSpPr>
        <p:spPr>
          <a:xfrm>
            <a:off x="6477317" y="697992"/>
            <a:ext cx="5248656" cy="768096"/>
          </a:xfrm>
        </p:spPr>
        <p:txBody>
          <a:bodyPr/>
          <a:lstStyle>
            <a:lvl1pPr marL="0" indent="0">
              <a:buNone/>
              <a:defRPr sz="4400" b="1" i="0">
                <a:solidFill>
                  <a:srgbClr val="010F51"/>
                </a:solidFill>
                <a:latin typeface="Work Sans SemiBold" pitchFamily="2" charset="77"/>
              </a:defRPr>
            </a:lvl1pPr>
            <a:lvl2pPr marL="457200" indent="0">
              <a:buNone/>
              <a:defRPr/>
            </a:lvl2pPr>
          </a:lstStyle>
          <a:p>
            <a:pPr lvl="0"/>
            <a:r>
              <a:rPr lang="en-US" dirty="0"/>
              <a:t>Slide Headline</a:t>
            </a:r>
          </a:p>
        </p:txBody>
      </p:sp>
      <p:sp>
        <p:nvSpPr>
          <p:cNvPr id="7" name="Text Placeholder 8">
            <a:extLst>
              <a:ext uri="{FF2B5EF4-FFF2-40B4-BE49-F238E27FC236}">
                <a16:creationId xmlns:a16="http://schemas.microsoft.com/office/drawing/2014/main" id="{7DBC301F-CF0D-FC57-1A6B-1FFFCDA555A1}"/>
              </a:ext>
            </a:extLst>
          </p:cNvPr>
          <p:cNvSpPr>
            <a:spLocks noGrp="1"/>
          </p:cNvSpPr>
          <p:nvPr>
            <p:ph type="body" sz="quarter" idx="11" hasCustomPrompt="1"/>
          </p:nvPr>
        </p:nvSpPr>
        <p:spPr>
          <a:xfrm>
            <a:off x="6477000" y="1828800"/>
            <a:ext cx="5248275" cy="4479925"/>
          </a:xfrm>
        </p:spPr>
        <p:txBody>
          <a:bodyPr/>
          <a:lstStyle/>
          <a:p>
            <a:pPr lvl="0"/>
            <a:r>
              <a:rPr lang="en-US" dirty="0"/>
              <a:t>Lorem Ipsum</a:t>
            </a:r>
          </a:p>
          <a:p>
            <a:pPr lvl="0"/>
            <a:r>
              <a:rPr lang="en-US" dirty="0"/>
              <a:t>Lorem Ipsum</a:t>
            </a:r>
          </a:p>
          <a:p>
            <a:pPr lvl="1"/>
            <a:r>
              <a:rPr lang="en-US" dirty="0"/>
              <a:t>Lorem Ipsum</a:t>
            </a:r>
          </a:p>
          <a:p>
            <a:pPr lvl="2"/>
            <a:r>
              <a:rPr lang="en-US" dirty="0"/>
              <a:t>Ipsum</a:t>
            </a:r>
          </a:p>
        </p:txBody>
      </p:sp>
      <p:pic>
        <p:nvPicPr>
          <p:cNvPr id="8" name="Picture 7">
            <a:extLst>
              <a:ext uri="{FF2B5EF4-FFF2-40B4-BE49-F238E27FC236}">
                <a16:creationId xmlns:a16="http://schemas.microsoft.com/office/drawing/2014/main" id="{47F25FD3-7969-FF22-B9D7-CC79D72F0DA5}"/>
              </a:ext>
            </a:extLst>
          </p:cNvPr>
          <p:cNvPicPr>
            <a:picLocks noChangeAspect="1"/>
          </p:cNvPicPr>
          <p:nvPr userDrawn="1"/>
        </p:nvPicPr>
        <p:blipFill>
          <a:blip r:embed="rId3"/>
          <a:stretch>
            <a:fillRect/>
          </a:stretch>
        </p:blipFill>
        <p:spPr>
          <a:xfrm>
            <a:off x="11353800" y="5867400"/>
            <a:ext cx="495300" cy="736600"/>
          </a:xfrm>
          <a:prstGeom prst="rect">
            <a:avLst/>
          </a:prstGeom>
        </p:spPr>
      </p:pic>
    </p:spTree>
    <p:extLst>
      <p:ext uri="{BB962C8B-B14F-4D97-AF65-F5344CB8AC3E}">
        <p14:creationId xmlns:p14="http://schemas.microsoft.com/office/powerpoint/2010/main" val="4132663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Slide">
    <p:bg>
      <p:bgPr>
        <a:solidFill>
          <a:srgbClr val="F7F7F3"/>
        </a:solidFill>
        <a:effectLst/>
      </p:bgPr>
    </p:bg>
    <p:spTree>
      <p:nvGrpSpPr>
        <p:cNvPr id="1" name=""/>
        <p:cNvGrpSpPr/>
        <p:nvPr/>
      </p:nvGrpSpPr>
      <p:grpSpPr>
        <a:xfrm>
          <a:off x="0" y="0"/>
          <a:ext cx="0" cy="0"/>
          <a:chOff x="0" y="0"/>
          <a:chExt cx="0" cy="0"/>
        </a:xfrm>
      </p:grpSpPr>
      <p:pic>
        <p:nvPicPr>
          <p:cNvPr id="3" name="Picture 2" descr="A blue and black logo&#10;&#10;Description automatically generated">
            <a:extLst>
              <a:ext uri="{FF2B5EF4-FFF2-40B4-BE49-F238E27FC236}">
                <a16:creationId xmlns:a16="http://schemas.microsoft.com/office/drawing/2014/main" id="{FE0ABAD8-D8A2-1159-3C4C-8C7D918EA7CB}"/>
              </a:ext>
            </a:extLst>
          </p:cNvPr>
          <p:cNvPicPr>
            <a:picLocks noChangeAspect="1"/>
          </p:cNvPicPr>
          <p:nvPr userDrawn="1"/>
        </p:nvPicPr>
        <p:blipFill>
          <a:blip r:embed="rId2"/>
          <a:stretch>
            <a:fillRect/>
          </a:stretch>
        </p:blipFill>
        <p:spPr>
          <a:xfrm>
            <a:off x="11353800" y="5865996"/>
            <a:ext cx="501399" cy="729885"/>
          </a:xfrm>
          <a:prstGeom prst="rect">
            <a:avLst/>
          </a:prstGeom>
        </p:spPr>
      </p:pic>
      <p:sp>
        <p:nvSpPr>
          <p:cNvPr id="4" name="Title 1">
            <a:extLst>
              <a:ext uri="{FF2B5EF4-FFF2-40B4-BE49-F238E27FC236}">
                <a16:creationId xmlns:a16="http://schemas.microsoft.com/office/drawing/2014/main" id="{2F4AFA98-40F3-B3E1-D910-8436BC95000E}"/>
              </a:ext>
            </a:extLst>
          </p:cNvPr>
          <p:cNvSpPr>
            <a:spLocks noGrp="1" noChangeAspect="1"/>
          </p:cNvSpPr>
          <p:nvPr>
            <p:ph type="title" hasCustomPrompt="1"/>
          </p:nvPr>
        </p:nvSpPr>
        <p:spPr>
          <a:xfrm>
            <a:off x="838200" y="365126"/>
            <a:ext cx="10515600" cy="1325563"/>
          </a:xfrm>
          <a:prstGeom prst="rect">
            <a:avLst/>
          </a:prstGeom>
        </p:spPr>
        <p:txBody>
          <a:bodyPr/>
          <a:lstStyle>
            <a:lvl1pPr algn="ctr">
              <a:defRPr b="1" i="0">
                <a:solidFill>
                  <a:srgbClr val="010F51"/>
                </a:solidFill>
                <a:latin typeface="Work Sans SemiBold" pitchFamily="2" charset="77"/>
              </a:defRPr>
            </a:lvl1pPr>
          </a:lstStyle>
          <a:p>
            <a:r>
              <a:rPr lang="en-US" dirty="0"/>
              <a:t>Slide Title</a:t>
            </a:r>
          </a:p>
        </p:txBody>
      </p:sp>
      <p:sp>
        <p:nvSpPr>
          <p:cNvPr id="8" name="Text Placeholder 7">
            <a:extLst>
              <a:ext uri="{FF2B5EF4-FFF2-40B4-BE49-F238E27FC236}">
                <a16:creationId xmlns:a16="http://schemas.microsoft.com/office/drawing/2014/main" id="{301C4E35-CEB7-78E7-14D3-78653D5F95C1}"/>
              </a:ext>
            </a:extLst>
          </p:cNvPr>
          <p:cNvSpPr>
            <a:spLocks noGrp="1"/>
          </p:cNvSpPr>
          <p:nvPr>
            <p:ph type="body" sz="quarter" idx="10" hasCustomPrompt="1"/>
          </p:nvPr>
        </p:nvSpPr>
        <p:spPr>
          <a:xfrm>
            <a:off x="838200" y="2057400"/>
            <a:ext cx="10515600" cy="4114800"/>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rgbClr val="010F51"/>
              </a:buClr>
              <a:buSzTx/>
              <a:buFont typeface="Arial" panose="020B0604020202020204" pitchFamily="34" charset="0"/>
              <a:buNone/>
              <a:tabLst/>
              <a:defRPr/>
            </a:pPr>
            <a: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t>The body copy is set in 18pt Verdana. You can also call out important copy, quotes, etc. in bold with a contrasting color.</a:t>
            </a:r>
            <a:b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br>
            <a:b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br>
            <a:r>
              <a:rPr lang="en-US" sz="1800" b="1" i="0" dirty="0">
                <a:solidFill>
                  <a:srgbClr val="010F51"/>
                </a:solidFill>
                <a:latin typeface="Verdana" panose="020B0604030504040204" pitchFamily="34" charset="0"/>
                <a:ea typeface="Verdana" panose="020B0604030504040204" pitchFamily="34" charset="0"/>
                <a:cs typeface="Verdana" panose="020B0604030504040204" pitchFamily="34" charset="0"/>
              </a:rPr>
              <a:t>This is better to do sparingly.</a:t>
            </a:r>
            <a:endParaRPr lang="en-US" sz="1800" b="1" dirty="0">
              <a:solidFill>
                <a:srgbClr val="010F51"/>
              </a:solidFill>
              <a:latin typeface="Verdana" panose="020B0604030504040204" pitchFamily="34" charset="0"/>
              <a:ea typeface="Verdana" panose="020B0604030504040204" pitchFamily="34" charset="0"/>
              <a:cs typeface="Verdana" panose="020B0604030504040204" pitchFamily="34" charset="0"/>
            </a:endParaRPr>
          </a:p>
          <a:p>
            <a:pPr lvl="0"/>
            <a:endParaRPr lang="en-US" dirty="0"/>
          </a:p>
        </p:txBody>
      </p:sp>
    </p:spTree>
    <p:extLst>
      <p:ext uri="{BB962C8B-B14F-4D97-AF65-F5344CB8AC3E}">
        <p14:creationId xmlns:p14="http://schemas.microsoft.com/office/powerpoint/2010/main" val="845326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Slide_WaterMark">
    <p:bg>
      <p:bgPr>
        <a:solidFill>
          <a:srgbClr val="F7F7F3"/>
        </a:solidFill>
        <a:effectLst/>
      </p:bgPr>
    </p:bg>
    <p:spTree>
      <p:nvGrpSpPr>
        <p:cNvPr id="1" name=""/>
        <p:cNvGrpSpPr/>
        <p:nvPr/>
      </p:nvGrpSpPr>
      <p:grpSpPr>
        <a:xfrm>
          <a:off x="0" y="0"/>
          <a:ext cx="0" cy="0"/>
          <a:chOff x="0" y="0"/>
          <a:chExt cx="0" cy="0"/>
        </a:xfrm>
      </p:grpSpPr>
      <p:pic>
        <p:nvPicPr>
          <p:cNvPr id="3" name="Picture 2" descr="A blue and black logo&#10;&#10;Description automatically generated">
            <a:extLst>
              <a:ext uri="{FF2B5EF4-FFF2-40B4-BE49-F238E27FC236}">
                <a16:creationId xmlns:a16="http://schemas.microsoft.com/office/drawing/2014/main" id="{FE0ABAD8-D8A2-1159-3C4C-8C7D918EA7CB}"/>
              </a:ext>
            </a:extLst>
          </p:cNvPr>
          <p:cNvPicPr>
            <a:picLocks noChangeAspect="1"/>
          </p:cNvPicPr>
          <p:nvPr userDrawn="1"/>
        </p:nvPicPr>
        <p:blipFill>
          <a:blip r:embed="rId2"/>
          <a:stretch>
            <a:fillRect/>
          </a:stretch>
        </p:blipFill>
        <p:spPr>
          <a:xfrm>
            <a:off x="11353800" y="5865996"/>
            <a:ext cx="501399" cy="729885"/>
          </a:xfrm>
          <a:prstGeom prst="rect">
            <a:avLst/>
          </a:prstGeom>
        </p:spPr>
      </p:pic>
      <p:sp>
        <p:nvSpPr>
          <p:cNvPr id="4" name="Title 1">
            <a:extLst>
              <a:ext uri="{FF2B5EF4-FFF2-40B4-BE49-F238E27FC236}">
                <a16:creationId xmlns:a16="http://schemas.microsoft.com/office/drawing/2014/main" id="{2F4AFA98-40F3-B3E1-D910-8436BC95000E}"/>
              </a:ext>
            </a:extLst>
          </p:cNvPr>
          <p:cNvSpPr>
            <a:spLocks noGrp="1" noChangeAspect="1"/>
          </p:cNvSpPr>
          <p:nvPr>
            <p:ph type="title" hasCustomPrompt="1"/>
          </p:nvPr>
        </p:nvSpPr>
        <p:spPr>
          <a:xfrm>
            <a:off x="838200" y="365126"/>
            <a:ext cx="10515600" cy="1325563"/>
          </a:xfrm>
          <a:prstGeom prst="rect">
            <a:avLst/>
          </a:prstGeom>
        </p:spPr>
        <p:txBody>
          <a:bodyPr/>
          <a:lstStyle>
            <a:lvl1pPr algn="ctr">
              <a:defRPr b="1" i="0">
                <a:solidFill>
                  <a:srgbClr val="010F51"/>
                </a:solidFill>
                <a:latin typeface="Work Sans SemiBold" pitchFamily="2" charset="77"/>
              </a:defRPr>
            </a:lvl1pPr>
          </a:lstStyle>
          <a:p>
            <a:r>
              <a:rPr lang="en-US" dirty="0"/>
              <a:t>Slide Title</a:t>
            </a:r>
          </a:p>
        </p:txBody>
      </p:sp>
      <p:sp>
        <p:nvSpPr>
          <p:cNvPr id="8" name="Text Placeholder 7">
            <a:extLst>
              <a:ext uri="{FF2B5EF4-FFF2-40B4-BE49-F238E27FC236}">
                <a16:creationId xmlns:a16="http://schemas.microsoft.com/office/drawing/2014/main" id="{301C4E35-CEB7-78E7-14D3-78653D5F95C1}"/>
              </a:ext>
            </a:extLst>
          </p:cNvPr>
          <p:cNvSpPr>
            <a:spLocks noGrp="1"/>
          </p:cNvSpPr>
          <p:nvPr>
            <p:ph type="body" sz="quarter" idx="10" hasCustomPrompt="1"/>
          </p:nvPr>
        </p:nvSpPr>
        <p:spPr>
          <a:xfrm>
            <a:off x="838200" y="2057400"/>
            <a:ext cx="10515600" cy="4114800"/>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rgbClr val="010F51"/>
              </a:buClr>
              <a:buSzTx/>
              <a:buFont typeface="Arial" panose="020B0604020202020204" pitchFamily="34" charset="0"/>
              <a:buNone/>
              <a:tabLst/>
              <a:defRPr/>
            </a:pPr>
            <a: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t>The body copy is set in 18pt Verdana. You can also call out important copy, quotes, etc. in bold with a contrasting color.</a:t>
            </a:r>
            <a:b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br>
            <a:b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br>
            <a:r>
              <a:rPr lang="en-US" sz="1800" b="1" i="0" dirty="0">
                <a:solidFill>
                  <a:srgbClr val="010F51"/>
                </a:solidFill>
                <a:latin typeface="Verdana" panose="020B0604030504040204" pitchFamily="34" charset="0"/>
                <a:ea typeface="Verdana" panose="020B0604030504040204" pitchFamily="34" charset="0"/>
                <a:cs typeface="Verdana" panose="020B0604030504040204" pitchFamily="34" charset="0"/>
              </a:rPr>
              <a:t>This is better to do sparingly.</a:t>
            </a:r>
            <a:endParaRPr lang="en-US" sz="1800" b="1" dirty="0">
              <a:solidFill>
                <a:srgbClr val="010F51"/>
              </a:solidFill>
              <a:latin typeface="Verdana" panose="020B0604030504040204" pitchFamily="34" charset="0"/>
              <a:ea typeface="Verdana" panose="020B0604030504040204" pitchFamily="34" charset="0"/>
              <a:cs typeface="Verdana" panose="020B0604030504040204" pitchFamily="34" charset="0"/>
            </a:endParaRPr>
          </a:p>
          <a:p>
            <a:pPr lvl="0"/>
            <a:endParaRPr lang="en-US" dirty="0"/>
          </a:p>
        </p:txBody>
      </p:sp>
      <p:pic>
        <p:nvPicPr>
          <p:cNvPr id="10" name="Picture 9">
            <a:extLst>
              <a:ext uri="{FF2B5EF4-FFF2-40B4-BE49-F238E27FC236}">
                <a16:creationId xmlns:a16="http://schemas.microsoft.com/office/drawing/2014/main" id="{26C34555-0B31-45A1-1A1B-A618FB65619D}"/>
              </a:ext>
              <a:ext uri="{C183D7F6-B498-43B3-948B-1728B52AA6E4}">
                <adec:decorative xmlns:adec="http://schemas.microsoft.com/office/drawing/2017/decorative" val="1"/>
              </a:ext>
            </a:extLst>
          </p:cNvPr>
          <p:cNvPicPr>
            <a:picLocks noChangeAspect="1"/>
          </p:cNvPicPr>
          <p:nvPr userDrawn="1"/>
        </p:nvPicPr>
        <p:blipFill>
          <a:blip r:embed="rId3"/>
          <a:srcRect l="16796" r="48912"/>
          <a:stretch/>
        </p:blipFill>
        <p:spPr>
          <a:xfrm>
            <a:off x="1" y="715537"/>
            <a:ext cx="3733800" cy="6124575"/>
          </a:xfrm>
          <a:prstGeom prst="rect">
            <a:avLst/>
          </a:prstGeom>
        </p:spPr>
      </p:pic>
    </p:spTree>
    <p:extLst>
      <p:ext uri="{BB962C8B-B14F-4D97-AF65-F5344CB8AC3E}">
        <p14:creationId xmlns:p14="http://schemas.microsoft.com/office/powerpoint/2010/main" val="163247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235CE-5846-E6B5-FC58-033C65A71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79501-D60A-AB0A-C4BD-C51618A3F2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64B1D-EEFE-365B-A9D0-5C97A19ABA7D}"/>
              </a:ext>
            </a:extLst>
          </p:cNvPr>
          <p:cNvSpPr>
            <a:spLocks noGrp="1"/>
          </p:cNvSpPr>
          <p:nvPr>
            <p:ph type="dt" sz="half" idx="10"/>
          </p:nvPr>
        </p:nvSpPr>
        <p:spPr/>
        <p:txBody>
          <a:bodyPr/>
          <a:lstStyle/>
          <a:p>
            <a:fld id="{4DE88D8C-F3B3-2A4D-847D-CF436CA44FE5}" type="datetimeFigureOut">
              <a:rPr lang="en-US" smtClean="0"/>
              <a:t>1/14/26</a:t>
            </a:fld>
            <a:endParaRPr lang="en-US"/>
          </a:p>
        </p:txBody>
      </p:sp>
      <p:sp>
        <p:nvSpPr>
          <p:cNvPr id="5" name="Footer Placeholder 4">
            <a:extLst>
              <a:ext uri="{FF2B5EF4-FFF2-40B4-BE49-F238E27FC236}">
                <a16:creationId xmlns:a16="http://schemas.microsoft.com/office/drawing/2014/main" id="{37658DE8-64EE-0BD5-11EC-7329D23D50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BFC50-8E87-E0F2-A48D-4921DF07F712}"/>
              </a:ext>
            </a:extLst>
          </p:cNvPr>
          <p:cNvSpPr>
            <a:spLocks noGrp="1"/>
          </p:cNvSpPr>
          <p:nvPr>
            <p:ph type="sldNum" sz="quarter" idx="12"/>
          </p:nvPr>
        </p:nvSpPr>
        <p:spPr/>
        <p:txBody>
          <a:bodyPr/>
          <a:lstStyle/>
          <a:p>
            <a:fld id="{DE01EF53-3D7F-0F4C-B598-6A1F45EE4BC0}" type="slidenum">
              <a:rPr lang="en-US" smtClean="0"/>
              <a:t>‹#›</a:t>
            </a:fld>
            <a:endParaRPr lang="en-US"/>
          </a:p>
        </p:txBody>
      </p:sp>
    </p:spTree>
    <p:extLst>
      <p:ext uri="{BB962C8B-B14F-4D97-AF65-F5344CB8AC3E}">
        <p14:creationId xmlns:p14="http://schemas.microsoft.com/office/powerpoint/2010/main" val="2208890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Content_CustomPic_WhiteLogo">
    <p:bg>
      <p:bgPr>
        <a:solidFill>
          <a:srgbClr val="F7F7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0B81B7-2A02-A57C-3B8F-D1FBEA834F5B}"/>
              </a:ext>
            </a:extLst>
          </p:cNvPr>
          <p:cNvSpPr>
            <a:spLocks noGrp="1"/>
          </p:cNvSpPr>
          <p:nvPr>
            <p:ph type="pic" sz="quarter" idx="12"/>
          </p:nvPr>
        </p:nvSpPr>
        <p:spPr>
          <a:xfrm>
            <a:off x="6096000" y="0"/>
            <a:ext cx="6096000" cy="6858000"/>
          </a:xfrm>
        </p:spPr>
        <p:txBody>
          <a:bodyPr/>
          <a:lstStyle/>
          <a:p>
            <a:r>
              <a:rPr lang="en-US"/>
              <a:t>Click icon to add picture</a:t>
            </a:r>
          </a:p>
        </p:txBody>
      </p:sp>
      <p:sp>
        <p:nvSpPr>
          <p:cNvPr id="9" name="Text Placeholder 6">
            <a:extLst>
              <a:ext uri="{FF2B5EF4-FFF2-40B4-BE49-F238E27FC236}">
                <a16:creationId xmlns:a16="http://schemas.microsoft.com/office/drawing/2014/main" id="{C80C44FF-955E-621C-0257-FB95EEC35A9D}"/>
              </a:ext>
            </a:extLst>
          </p:cNvPr>
          <p:cNvSpPr>
            <a:spLocks noGrp="1"/>
          </p:cNvSpPr>
          <p:nvPr>
            <p:ph type="body" sz="quarter" idx="10" hasCustomPrompt="1"/>
          </p:nvPr>
        </p:nvSpPr>
        <p:spPr>
          <a:xfrm>
            <a:off x="411480" y="621792"/>
            <a:ext cx="5248656" cy="768096"/>
          </a:xfrm>
        </p:spPr>
        <p:txBody>
          <a:bodyPr/>
          <a:lstStyle>
            <a:lvl1pPr marL="0" indent="0">
              <a:buNone/>
              <a:defRPr sz="4400" b="1" i="0">
                <a:solidFill>
                  <a:srgbClr val="010F51"/>
                </a:solidFill>
                <a:latin typeface="Work Sans SemiBold" pitchFamily="2" charset="77"/>
              </a:defRPr>
            </a:lvl1pPr>
            <a:lvl2pPr marL="457200" indent="0">
              <a:buNone/>
              <a:defRPr/>
            </a:lvl2pPr>
          </a:lstStyle>
          <a:p>
            <a:pPr lvl="0"/>
            <a:r>
              <a:rPr lang="en-US" dirty="0"/>
              <a:t>Slide Headline</a:t>
            </a:r>
          </a:p>
        </p:txBody>
      </p:sp>
      <p:sp>
        <p:nvSpPr>
          <p:cNvPr id="10" name="Text Placeholder 8">
            <a:extLst>
              <a:ext uri="{FF2B5EF4-FFF2-40B4-BE49-F238E27FC236}">
                <a16:creationId xmlns:a16="http://schemas.microsoft.com/office/drawing/2014/main" id="{0EC73A5E-BE5C-4A31-D9D7-CE307A79E39F}"/>
              </a:ext>
            </a:extLst>
          </p:cNvPr>
          <p:cNvSpPr>
            <a:spLocks noGrp="1"/>
          </p:cNvSpPr>
          <p:nvPr>
            <p:ph type="body" sz="quarter" idx="11" hasCustomPrompt="1"/>
          </p:nvPr>
        </p:nvSpPr>
        <p:spPr>
          <a:xfrm>
            <a:off x="411163" y="1752600"/>
            <a:ext cx="5248275" cy="4479925"/>
          </a:xfrm>
        </p:spPr>
        <p:txBody>
          <a:bodyPr/>
          <a:lstStyle/>
          <a:p>
            <a:pPr lvl="0"/>
            <a:r>
              <a:rPr lang="en-US" dirty="0"/>
              <a:t>Lorem Ipsum</a:t>
            </a:r>
          </a:p>
          <a:p>
            <a:pPr lvl="0"/>
            <a:r>
              <a:rPr lang="en-US" dirty="0"/>
              <a:t>Lorem Ipsum</a:t>
            </a:r>
          </a:p>
          <a:p>
            <a:pPr lvl="1"/>
            <a:r>
              <a:rPr lang="en-US" dirty="0"/>
              <a:t>Lorem Ipsum</a:t>
            </a:r>
          </a:p>
          <a:p>
            <a:pPr lvl="2"/>
            <a:r>
              <a:rPr lang="en-US" dirty="0"/>
              <a:t>Ipsum</a:t>
            </a:r>
          </a:p>
        </p:txBody>
      </p:sp>
    </p:spTree>
    <p:extLst>
      <p:ext uri="{BB962C8B-B14F-4D97-AF65-F5344CB8AC3E}">
        <p14:creationId xmlns:p14="http://schemas.microsoft.com/office/powerpoint/2010/main" val="2960417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_HC">
    <p:bg>
      <p:bgPr>
        <a:solidFill>
          <a:srgbClr val="F7F7F3"/>
        </a:solidFill>
        <a:effectLst/>
      </p:bgPr>
    </p:bg>
    <p:spTree>
      <p:nvGrpSpPr>
        <p:cNvPr id="1" name=""/>
        <p:cNvGrpSpPr/>
        <p:nvPr/>
      </p:nvGrpSpPr>
      <p:grpSpPr>
        <a:xfrm>
          <a:off x="0" y="0"/>
          <a:ext cx="0" cy="0"/>
          <a:chOff x="0" y="0"/>
          <a:chExt cx="0" cy="0"/>
        </a:xfrm>
      </p:grpSpPr>
      <p:pic>
        <p:nvPicPr>
          <p:cNvPr id="23" name="Picture 22" descr="A black and white logo&#10;&#10;Description automatically generated">
            <a:extLst>
              <a:ext uri="{FF2B5EF4-FFF2-40B4-BE49-F238E27FC236}">
                <a16:creationId xmlns:a16="http://schemas.microsoft.com/office/drawing/2014/main" id="{EAC541F9-09EF-872A-4AFE-811C4C68307E}"/>
              </a:ext>
            </a:extLst>
          </p:cNvPr>
          <p:cNvPicPr>
            <a:picLocks noChangeAspect="1"/>
          </p:cNvPicPr>
          <p:nvPr userDrawn="1"/>
        </p:nvPicPr>
        <p:blipFill>
          <a:blip r:embed="rId2"/>
          <a:stretch>
            <a:fillRect/>
          </a:stretch>
        </p:blipFill>
        <p:spPr>
          <a:xfrm>
            <a:off x="11353800" y="5867400"/>
            <a:ext cx="501399" cy="729885"/>
          </a:xfrm>
          <a:prstGeom prst="rect">
            <a:avLst/>
          </a:prstGeom>
        </p:spPr>
      </p:pic>
      <p:pic>
        <p:nvPicPr>
          <p:cNvPr id="3" name="Picture 2" descr="A person in blue scrubs talking to a person&#10;&#10;Description automatically generated">
            <a:extLst>
              <a:ext uri="{FF2B5EF4-FFF2-40B4-BE49-F238E27FC236}">
                <a16:creationId xmlns:a16="http://schemas.microsoft.com/office/drawing/2014/main" id="{DA9516E0-8A9B-2786-7FF0-BD1C1389C78A}"/>
              </a:ext>
            </a:extLst>
          </p:cNvPr>
          <p:cNvPicPr>
            <a:picLocks noChangeAspect="1"/>
          </p:cNvPicPr>
          <p:nvPr userDrawn="1"/>
        </p:nvPicPr>
        <p:blipFill>
          <a:blip r:embed="rId3"/>
          <a:srcRect l="31426" r="7254"/>
          <a:stretch/>
        </p:blipFill>
        <p:spPr>
          <a:xfrm>
            <a:off x="6096000" y="0"/>
            <a:ext cx="6096000" cy="6870700"/>
          </a:xfrm>
          <a:prstGeom prst="rect">
            <a:avLst/>
          </a:prstGeom>
        </p:spPr>
      </p:pic>
      <p:sp>
        <p:nvSpPr>
          <p:cNvPr id="2" name="Text Placeholder 4">
            <a:extLst>
              <a:ext uri="{FF2B5EF4-FFF2-40B4-BE49-F238E27FC236}">
                <a16:creationId xmlns:a16="http://schemas.microsoft.com/office/drawing/2014/main" id="{A4AD4179-4FEC-763E-4451-BD03194AAF77}"/>
              </a:ext>
            </a:extLst>
          </p:cNvPr>
          <p:cNvSpPr>
            <a:spLocks noGrp="1"/>
          </p:cNvSpPr>
          <p:nvPr>
            <p:ph type="body" sz="quarter" idx="10" hasCustomPrompt="1"/>
          </p:nvPr>
        </p:nvSpPr>
        <p:spPr>
          <a:xfrm>
            <a:off x="411480" y="621792"/>
            <a:ext cx="5301986" cy="2121408"/>
          </a:xfrm>
        </p:spPr>
        <p:txBody>
          <a:bodyPr/>
          <a:lstStyle>
            <a:lvl1pPr marL="0" indent="0">
              <a:buNone/>
              <a:defRPr sz="4400" b="1" i="0">
                <a:solidFill>
                  <a:srgbClr val="010F51"/>
                </a:solidFill>
                <a:latin typeface="Work Sans SemiBold" pitchFamily="2" charset="77"/>
              </a:defRPr>
            </a:lvl1pPr>
          </a:lstStyle>
          <a:p>
            <a:pPr lvl="0"/>
            <a:r>
              <a:rPr lang="en-US" sz="4400" b="1" i="0" dirty="0">
                <a:solidFill>
                  <a:srgbClr val="010F51"/>
                </a:solidFill>
                <a:latin typeface="Work Sans SemiBold" pitchFamily="2" charset="77"/>
              </a:rPr>
              <a:t>This is a headline.</a:t>
            </a:r>
            <a:br>
              <a:rPr lang="en-US" sz="4400" b="1" i="0" dirty="0">
                <a:solidFill>
                  <a:srgbClr val="010F51"/>
                </a:solidFill>
                <a:latin typeface="Work Sans SemiBold" pitchFamily="2" charset="77"/>
              </a:rPr>
            </a:br>
            <a:r>
              <a:rPr lang="en-US" sz="4400" b="1" i="0" dirty="0">
                <a:solidFill>
                  <a:srgbClr val="010F51"/>
                </a:solidFill>
                <a:latin typeface="Work Sans SemiBold" pitchFamily="2" charset="77"/>
              </a:rPr>
              <a:t>It should be three lines max.</a:t>
            </a:r>
            <a:endParaRPr lang="en-US" dirty="0"/>
          </a:p>
        </p:txBody>
      </p:sp>
      <p:sp>
        <p:nvSpPr>
          <p:cNvPr id="5" name="Text Placeholder 6">
            <a:extLst>
              <a:ext uri="{FF2B5EF4-FFF2-40B4-BE49-F238E27FC236}">
                <a16:creationId xmlns:a16="http://schemas.microsoft.com/office/drawing/2014/main" id="{180688C5-6EF9-2B43-5983-425EC1A1F23D}"/>
              </a:ext>
            </a:extLst>
          </p:cNvPr>
          <p:cNvSpPr>
            <a:spLocks noGrp="1"/>
          </p:cNvSpPr>
          <p:nvPr>
            <p:ph type="body" sz="quarter" idx="11" hasCustomPrompt="1"/>
          </p:nvPr>
        </p:nvSpPr>
        <p:spPr>
          <a:xfrm>
            <a:off x="382775" y="3150351"/>
            <a:ext cx="5301986" cy="3263900"/>
          </a:xfrm>
        </p:spPr>
        <p:txBody>
          <a:bodyPr/>
          <a:lstStyle>
            <a:lvl1pPr marL="0" indent="0">
              <a:buNone/>
              <a:defRPr/>
            </a:lvl1pPr>
          </a:lstStyle>
          <a:p>
            <a: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t>The body copy is set in 18pt Verdana. Use this for long paragraphs. For readability, it helps to keep lines to this length roughly (50-60 characters). </a:t>
            </a:r>
            <a:b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br>
            <a:endPar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endParaRPr>
          </a:p>
          <a:p>
            <a: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t>You can also call out important copy, quotes, etc. in bold with a contrasting color.</a:t>
            </a:r>
            <a:b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br>
            <a:br>
              <a:rPr lang="en-US" sz="1800" b="0" i="0" dirty="0">
                <a:solidFill>
                  <a:srgbClr val="444444"/>
                </a:solidFill>
                <a:latin typeface="Verdana" panose="020B0604030504040204" pitchFamily="34" charset="0"/>
                <a:ea typeface="Verdana" panose="020B0604030504040204" pitchFamily="34" charset="0"/>
                <a:cs typeface="Verdana" panose="020B0604030504040204" pitchFamily="34" charset="0"/>
              </a:rPr>
            </a:br>
            <a:r>
              <a:rPr lang="en-US" sz="1800" b="1" i="0" dirty="0">
                <a:solidFill>
                  <a:srgbClr val="010F51"/>
                </a:solidFill>
                <a:latin typeface="Verdana" panose="020B0604030504040204" pitchFamily="34" charset="0"/>
                <a:ea typeface="Verdana" panose="020B0604030504040204" pitchFamily="34" charset="0"/>
                <a:cs typeface="Verdana" panose="020B0604030504040204" pitchFamily="34" charset="0"/>
              </a:rPr>
              <a:t>This is better to do sparingly.</a:t>
            </a:r>
            <a:endParaRPr lang="en-US" sz="1800" b="1" dirty="0">
              <a:solidFill>
                <a:srgbClr val="010F5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025368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ndSlide">
    <p:bg>
      <p:bgPr>
        <a:solidFill>
          <a:srgbClr val="010F5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6C3662-05C1-2505-871E-752D3C32564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489" y="474341"/>
            <a:ext cx="3620531" cy="1014138"/>
          </a:xfrm>
          <a:prstGeom prst="rect">
            <a:avLst/>
          </a:prstGeom>
        </p:spPr>
      </p:pic>
      <p:sp>
        <p:nvSpPr>
          <p:cNvPr id="20" name="Text Placeholder 19">
            <a:extLst>
              <a:ext uri="{FF2B5EF4-FFF2-40B4-BE49-F238E27FC236}">
                <a16:creationId xmlns:a16="http://schemas.microsoft.com/office/drawing/2014/main" id="{21DFF626-B003-8665-6840-9607E8106F3B}"/>
              </a:ext>
            </a:extLst>
          </p:cNvPr>
          <p:cNvSpPr>
            <a:spLocks noGrp="1"/>
          </p:cNvSpPr>
          <p:nvPr>
            <p:ph type="body" sz="quarter" idx="10" hasCustomPrompt="1"/>
          </p:nvPr>
        </p:nvSpPr>
        <p:spPr>
          <a:xfrm>
            <a:off x="3390900" y="2921931"/>
            <a:ext cx="5410200" cy="1014138"/>
          </a:xfrm>
        </p:spPr>
        <p:txBody>
          <a:bodyPr/>
          <a:lstStyle>
            <a:lvl1pPr marL="0" indent="0">
              <a:buNone/>
              <a:defRPr sz="7200" b="1" i="0">
                <a:solidFill>
                  <a:schemeClr val="bg1"/>
                </a:solidFill>
                <a:latin typeface="Work Sans Black"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Tree>
    <p:extLst>
      <p:ext uri="{BB962C8B-B14F-4D97-AF65-F5344CB8AC3E}">
        <p14:creationId xmlns:p14="http://schemas.microsoft.com/office/powerpoint/2010/main" val="4202602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20B7-E618-A20D-2745-122701F58E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AF1071-27D9-5B3F-6A4C-58946F0399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39916A-9E11-C0DA-3D87-BB5CCC86C9AE}"/>
              </a:ext>
            </a:extLst>
          </p:cNvPr>
          <p:cNvSpPr>
            <a:spLocks noGrp="1"/>
          </p:cNvSpPr>
          <p:nvPr>
            <p:ph type="dt" sz="half" idx="10"/>
          </p:nvPr>
        </p:nvSpPr>
        <p:spPr/>
        <p:txBody>
          <a:bodyPr/>
          <a:lstStyle/>
          <a:p>
            <a:fld id="{4DE88D8C-F3B3-2A4D-847D-CF436CA44FE5}" type="datetimeFigureOut">
              <a:rPr lang="en-US" smtClean="0"/>
              <a:t>1/14/26</a:t>
            </a:fld>
            <a:endParaRPr lang="en-US"/>
          </a:p>
        </p:txBody>
      </p:sp>
      <p:sp>
        <p:nvSpPr>
          <p:cNvPr id="5" name="Footer Placeholder 4">
            <a:extLst>
              <a:ext uri="{FF2B5EF4-FFF2-40B4-BE49-F238E27FC236}">
                <a16:creationId xmlns:a16="http://schemas.microsoft.com/office/drawing/2014/main" id="{74E693CD-9D22-344F-F9B4-F464DC6A6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13275-E217-478A-BBDC-0C2A3D389669}"/>
              </a:ext>
            </a:extLst>
          </p:cNvPr>
          <p:cNvSpPr>
            <a:spLocks noGrp="1"/>
          </p:cNvSpPr>
          <p:nvPr>
            <p:ph type="sldNum" sz="quarter" idx="12"/>
          </p:nvPr>
        </p:nvSpPr>
        <p:spPr/>
        <p:txBody>
          <a:bodyPr/>
          <a:lstStyle/>
          <a:p>
            <a:fld id="{DE01EF53-3D7F-0F4C-B598-6A1F45EE4BC0}" type="slidenum">
              <a:rPr lang="en-US" smtClean="0"/>
              <a:t>‹#›</a:t>
            </a:fld>
            <a:endParaRPr lang="en-US"/>
          </a:p>
        </p:txBody>
      </p:sp>
    </p:spTree>
    <p:extLst>
      <p:ext uri="{BB962C8B-B14F-4D97-AF65-F5344CB8AC3E}">
        <p14:creationId xmlns:p14="http://schemas.microsoft.com/office/powerpoint/2010/main" val="2762709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22CB-B5E5-D5EF-024C-DA795A7E54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52BFA-F5DC-6014-9BEA-DEA7682353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A23780-53A2-273B-2541-BA83E47271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76C76-91D7-34DD-8DBF-BD4170C869D9}"/>
              </a:ext>
            </a:extLst>
          </p:cNvPr>
          <p:cNvSpPr>
            <a:spLocks noGrp="1"/>
          </p:cNvSpPr>
          <p:nvPr>
            <p:ph type="dt" sz="half" idx="10"/>
          </p:nvPr>
        </p:nvSpPr>
        <p:spPr/>
        <p:txBody>
          <a:bodyPr/>
          <a:lstStyle/>
          <a:p>
            <a:fld id="{4DE88D8C-F3B3-2A4D-847D-CF436CA44FE5}" type="datetimeFigureOut">
              <a:rPr lang="en-US" smtClean="0"/>
              <a:t>1/14/26</a:t>
            </a:fld>
            <a:endParaRPr lang="en-US"/>
          </a:p>
        </p:txBody>
      </p:sp>
      <p:sp>
        <p:nvSpPr>
          <p:cNvPr id="6" name="Footer Placeholder 5">
            <a:extLst>
              <a:ext uri="{FF2B5EF4-FFF2-40B4-BE49-F238E27FC236}">
                <a16:creationId xmlns:a16="http://schemas.microsoft.com/office/drawing/2014/main" id="{F55A53B4-1A77-90B7-2B0E-A8083DC5D4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53B98-6332-96DF-C79D-2D551C24D17C}"/>
              </a:ext>
            </a:extLst>
          </p:cNvPr>
          <p:cNvSpPr>
            <a:spLocks noGrp="1"/>
          </p:cNvSpPr>
          <p:nvPr>
            <p:ph type="sldNum" sz="quarter" idx="12"/>
          </p:nvPr>
        </p:nvSpPr>
        <p:spPr/>
        <p:txBody>
          <a:bodyPr/>
          <a:lstStyle/>
          <a:p>
            <a:fld id="{DE01EF53-3D7F-0F4C-B598-6A1F45EE4BC0}" type="slidenum">
              <a:rPr lang="en-US" smtClean="0"/>
              <a:t>‹#›</a:t>
            </a:fld>
            <a:endParaRPr lang="en-US"/>
          </a:p>
        </p:txBody>
      </p:sp>
    </p:spTree>
    <p:extLst>
      <p:ext uri="{BB962C8B-B14F-4D97-AF65-F5344CB8AC3E}">
        <p14:creationId xmlns:p14="http://schemas.microsoft.com/office/powerpoint/2010/main" val="4065429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A380-AF65-297A-1264-DCFF1BCC94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B7265C-F668-10DE-AD69-9E444B4EF5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9178-0B90-834F-D7B6-E7C3783C7D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B820C-8BAA-051F-F0CB-941A78A7CA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A9C710-6AA6-E460-E80B-DCCA4D3CDE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57F00B-B057-C4FC-29B4-6290B81499CD}"/>
              </a:ext>
            </a:extLst>
          </p:cNvPr>
          <p:cNvSpPr>
            <a:spLocks noGrp="1"/>
          </p:cNvSpPr>
          <p:nvPr>
            <p:ph type="dt" sz="half" idx="10"/>
          </p:nvPr>
        </p:nvSpPr>
        <p:spPr/>
        <p:txBody>
          <a:bodyPr/>
          <a:lstStyle/>
          <a:p>
            <a:fld id="{4DE88D8C-F3B3-2A4D-847D-CF436CA44FE5}" type="datetimeFigureOut">
              <a:rPr lang="en-US" smtClean="0"/>
              <a:t>1/14/26</a:t>
            </a:fld>
            <a:endParaRPr lang="en-US"/>
          </a:p>
        </p:txBody>
      </p:sp>
      <p:sp>
        <p:nvSpPr>
          <p:cNvPr id="8" name="Footer Placeholder 7">
            <a:extLst>
              <a:ext uri="{FF2B5EF4-FFF2-40B4-BE49-F238E27FC236}">
                <a16:creationId xmlns:a16="http://schemas.microsoft.com/office/drawing/2014/main" id="{1D12487F-D795-30C5-2947-881B39A9D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2749CC-C6E3-5A96-1FEC-9849A3879D75}"/>
              </a:ext>
            </a:extLst>
          </p:cNvPr>
          <p:cNvSpPr>
            <a:spLocks noGrp="1"/>
          </p:cNvSpPr>
          <p:nvPr>
            <p:ph type="sldNum" sz="quarter" idx="12"/>
          </p:nvPr>
        </p:nvSpPr>
        <p:spPr/>
        <p:txBody>
          <a:bodyPr/>
          <a:lstStyle/>
          <a:p>
            <a:fld id="{DE01EF53-3D7F-0F4C-B598-6A1F45EE4BC0}" type="slidenum">
              <a:rPr lang="en-US" smtClean="0"/>
              <a:t>‹#›</a:t>
            </a:fld>
            <a:endParaRPr lang="en-US"/>
          </a:p>
        </p:txBody>
      </p:sp>
    </p:spTree>
    <p:extLst>
      <p:ext uri="{BB962C8B-B14F-4D97-AF65-F5344CB8AC3E}">
        <p14:creationId xmlns:p14="http://schemas.microsoft.com/office/powerpoint/2010/main" val="3813050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5748-BF19-71F8-F9F2-5F6B60C9F4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43CFE6-7E23-1422-9086-E5563391C8F8}"/>
              </a:ext>
            </a:extLst>
          </p:cNvPr>
          <p:cNvSpPr>
            <a:spLocks noGrp="1"/>
          </p:cNvSpPr>
          <p:nvPr>
            <p:ph type="dt" sz="half" idx="10"/>
          </p:nvPr>
        </p:nvSpPr>
        <p:spPr/>
        <p:txBody>
          <a:bodyPr/>
          <a:lstStyle/>
          <a:p>
            <a:fld id="{4DE88D8C-F3B3-2A4D-847D-CF436CA44FE5}" type="datetimeFigureOut">
              <a:rPr lang="en-US" smtClean="0"/>
              <a:t>1/14/26</a:t>
            </a:fld>
            <a:endParaRPr lang="en-US"/>
          </a:p>
        </p:txBody>
      </p:sp>
      <p:sp>
        <p:nvSpPr>
          <p:cNvPr id="4" name="Footer Placeholder 3">
            <a:extLst>
              <a:ext uri="{FF2B5EF4-FFF2-40B4-BE49-F238E27FC236}">
                <a16:creationId xmlns:a16="http://schemas.microsoft.com/office/drawing/2014/main" id="{060E36B9-E3AE-256D-3E78-851E35D524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B11A9C-894A-7F2C-37EE-3FA14EA1EA3E}"/>
              </a:ext>
            </a:extLst>
          </p:cNvPr>
          <p:cNvSpPr>
            <a:spLocks noGrp="1"/>
          </p:cNvSpPr>
          <p:nvPr>
            <p:ph type="sldNum" sz="quarter" idx="12"/>
          </p:nvPr>
        </p:nvSpPr>
        <p:spPr/>
        <p:txBody>
          <a:bodyPr/>
          <a:lstStyle/>
          <a:p>
            <a:fld id="{DE01EF53-3D7F-0F4C-B598-6A1F45EE4BC0}" type="slidenum">
              <a:rPr lang="en-US" smtClean="0"/>
              <a:t>‹#›</a:t>
            </a:fld>
            <a:endParaRPr lang="en-US"/>
          </a:p>
        </p:txBody>
      </p:sp>
    </p:spTree>
    <p:extLst>
      <p:ext uri="{BB962C8B-B14F-4D97-AF65-F5344CB8AC3E}">
        <p14:creationId xmlns:p14="http://schemas.microsoft.com/office/powerpoint/2010/main" val="1874517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3199F-BF82-82AC-893B-EF9628BA88C8}"/>
              </a:ext>
            </a:extLst>
          </p:cNvPr>
          <p:cNvSpPr>
            <a:spLocks noGrp="1"/>
          </p:cNvSpPr>
          <p:nvPr>
            <p:ph type="dt" sz="half" idx="10"/>
          </p:nvPr>
        </p:nvSpPr>
        <p:spPr/>
        <p:txBody>
          <a:bodyPr/>
          <a:lstStyle/>
          <a:p>
            <a:fld id="{4DE88D8C-F3B3-2A4D-847D-CF436CA44FE5}" type="datetimeFigureOut">
              <a:rPr lang="en-US" smtClean="0"/>
              <a:t>1/14/26</a:t>
            </a:fld>
            <a:endParaRPr lang="en-US"/>
          </a:p>
        </p:txBody>
      </p:sp>
      <p:sp>
        <p:nvSpPr>
          <p:cNvPr id="3" name="Footer Placeholder 2">
            <a:extLst>
              <a:ext uri="{FF2B5EF4-FFF2-40B4-BE49-F238E27FC236}">
                <a16:creationId xmlns:a16="http://schemas.microsoft.com/office/drawing/2014/main" id="{B8DAC296-8771-2E43-95EB-95A3285539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E7EBF6-A270-44FD-99F3-700D935CBFB1}"/>
              </a:ext>
            </a:extLst>
          </p:cNvPr>
          <p:cNvSpPr>
            <a:spLocks noGrp="1"/>
          </p:cNvSpPr>
          <p:nvPr>
            <p:ph type="sldNum" sz="quarter" idx="12"/>
          </p:nvPr>
        </p:nvSpPr>
        <p:spPr/>
        <p:txBody>
          <a:bodyPr/>
          <a:lstStyle/>
          <a:p>
            <a:fld id="{DE01EF53-3D7F-0F4C-B598-6A1F45EE4BC0}" type="slidenum">
              <a:rPr lang="en-US" smtClean="0"/>
              <a:t>‹#›</a:t>
            </a:fld>
            <a:endParaRPr lang="en-US"/>
          </a:p>
        </p:txBody>
      </p:sp>
    </p:spTree>
    <p:extLst>
      <p:ext uri="{BB962C8B-B14F-4D97-AF65-F5344CB8AC3E}">
        <p14:creationId xmlns:p14="http://schemas.microsoft.com/office/powerpoint/2010/main" val="92649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335B5-BF1F-73E6-394E-6FA64367F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2471B7-87BB-5D17-43C4-5DAC23025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2EB587-394D-8B68-004B-3A2C0ABA8E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8F85A8-FE98-34B9-FB70-0411750B04B1}"/>
              </a:ext>
            </a:extLst>
          </p:cNvPr>
          <p:cNvSpPr>
            <a:spLocks noGrp="1"/>
          </p:cNvSpPr>
          <p:nvPr>
            <p:ph type="dt" sz="half" idx="10"/>
          </p:nvPr>
        </p:nvSpPr>
        <p:spPr/>
        <p:txBody>
          <a:bodyPr/>
          <a:lstStyle/>
          <a:p>
            <a:fld id="{4DE88D8C-F3B3-2A4D-847D-CF436CA44FE5}" type="datetimeFigureOut">
              <a:rPr lang="en-US" smtClean="0"/>
              <a:t>1/14/26</a:t>
            </a:fld>
            <a:endParaRPr lang="en-US"/>
          </a:p>
        </p:txBody>
      </p:sp>
      <p:sp>
        <p:nvSpPr>
          <p:cNvPr id="6" name="Footer Placeholder 5">
            <a:extLst>
              <a:ext uri="{FF2B5EF4-FFF2-40B4-BE49-F238E27FC236}">
                <a16:creationId xmlns:a16="http://schemas.microsoft.com/office/drawing/2014/main" id="{2D966B2E-7CC2-DBA6-8724-8FAC6D549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05C8EE-A86C-1C1A-7EB3-7D5F49012AC5}"/>
              </a:ext>
            </a:extLst>
          </p:cNvPr>
          <p:cNvSpPr>
            <a:spLocks noGrp="1"/>
          </p:cNvSpPr>
          <p:nvPr>
            <p:ph type="sldNum" sz="quarter" idx="12"/>
          </p:nvPr>
        </p:nvSpPr>
        <p:spPr/>
        <p:txBody>
          <a:bodyPr/>
          <a:lstStyle/>
          <a:p>
            <a:fld id="{DE01EF53-3D7F-0F4C-B598-6A1F45EE4BC0}" type="slidenum">
              <a:rPr lang="en-US" smtClean="0"/>
              <a:t>‹#›</a:t>
            </a:fld>
            <a:endParaRPr lang="en-US"/>
          </a:p>
        </p:txBody>
      </p:sp>
    </p:spTree>
    <p:extLst>
      <p:ext uri="{BB962C8B-B14F-4D97-AF65-F5344CB8AC3E}">
        <p14:creationId xmlns:p14="http://schemas.microsoft.com/office/powerpoint/2010/main" val="3380422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F8E6-F7D2-5FCB-310D-87735B445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B282F-9735-6B31-D7B4-9032C4AFF2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845027-534F-E0B3-DC55-09F5B21AC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8B6725-996C-FFE3-4513-1362EEEAC285}"/>
              </a:ext>
            </a:extLst>
          </p:cNvPr>
          <p:cNvSpPr>
            <a:spLocks noGrp="1"/>
          </p:cNvSpPr>
          <p:nvPr>
            <p:ph type="dt" sz="half" idx="10"/>
          </p:nvPr>
        </p:nvSpPr>
        <p:spPr/>
        <p:txBody>
          <a:bodyPr/>
          <a:lstStyle/>
          <a:p>
            <a:fld id="{4DE88D8C-F3B3-2A4D-847D-CF436CA44FE5}" type="datetimeFigureOut">
              <a:rPr lang="en-US" smtClean="0"/>
              <a:t>1/14/26</a:t>
            </a:fld>
            <a:endParaRPr lang="en-US"/>
          </a:p>
        </p:txBody>
      </p:sp>
      <p:sp>
        <p:nvSpPr>
          <p:cNvPr id="6" name="Footer Placeholder 5">
            <a:extLst>
              <a:ext uri="{FF2B5EF4-FFF2-40B4-BE49-F238E27FC236}">
                <a16:creationId xmlns:a16="http://schemas.microsoft.com/office/drawing/2014/main" id="{D613520E-E4B5-274F-B8FE-80D2F8199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F3DDE-CEBB-8ABA-1559-5E88F8566D6B}"/>
              </a:ext>
            </a:extLst>
          </p:cNvPr>
          <p:cNvSpPr>
            <a:spLocks noGrp="1"/>
          </p:cNvSpPr>
          <p:nvPr>
            <p:ph type="sldNum" sz="quarter" idx="12"/>
          </p:nvPr>
        </p:nvSpPr>
        <p:spPr/>
        <p:txBody>
          <a:bodyPr/>
          <a:lstStyle/>
          <a:p>
            <a:fld id="{DE01EF53-3D7F-0F4C-B598-6A1F45EE4BC0}" type="slidenum">
              <a:rPr lang="en-US" smtClean="0"/>
              <a:t>‹#›</a:t>
            </a:fld>
            <a:endParaRPr lang="en-US"/>
          </a:p>
        </p:txBody>
      </p:sp>
    </p:spTree>
    <p:extLst>
      <p:ext uri="{BB962C8B-B14F-4D97-AF65-F5344CB8AC3E}">
        <p14:creationId xmlns:p14="http://schemas.microsoft.com/office/powerpoint/2010/main" val="106519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9C0AF-69D9-6870-D87F-14F55FF8DC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218811-1A49-B8B6-BC80-E00061934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EFD6B-C3F7-01F9-C237-7444ADA076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E88D8C-F3B3-2A4D-847D-CF436CA44FE5}" type="datetimeFigureOut">
              <a:rPr lang="en-US" smtClean="0"/>
              <a:t>1/14/26</a:t>
            </a:fld>
            <a:endParaRPr lang="en-US"/>
          </a:p>
        </p:txBody>
      </p:sp>
      <p:sp>
        <p:nvSpPr>
          <p:cNvPr id="5" name="Footer Placeholder 4">
            <a:extLst>
              <a:ext uri="{FF2B5EF4-FFF2-40B4-BE49-F238E27FC236}">
                <a16:creationId xmlns:a16="http://schemas.microsoft.com/office/drawing/2014/main" id="{5DD46B6B-0C66-E8D7-8A66-1BF97F82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E72AF8E-989C-995C-2BB8-96174BD7F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01EF53-3D7F-0F4C-B598-6A1F45EE4BC0}" type="slidenum">
              <a:rPr lang="en-US" smtClean="0"/>
              <a:t>‹#›</a:t>
            </a:fld>
            <a:endParaRPr lang="en-US"/>
          </a:p>
        </p:txBody>
      </p:sp>
    </p:spTree>
    <p:extLst>
      <p:ext uri="{BB962C8B-B14F-4D97-AF65-F5344CB8AC3E}">
        <p14:creationId xmlns:p14="http://schemas.microsoft.com/office/powerpoint/2010/main" val="3510894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hyperlink" Target="https://www.nilc.org/resources/healthcare-provider-and-patients-rights-imm-enf/" TargetMode="External"/><Relationship Id="rId2" Type="http://schemas.openxmlformats.org/officeDocument/2006/relationships/hyperlink" Target="mailto:lopas@nilc.org" TargetMode="External"/><Relationship Id="rId1" Type="http://schemas.openxmlformats.org/officeDocument/2006/relationships/slideLayout" Target="../slideLayouts/slideLayout22.xml"/><Relationship Id="rId5" Type="http://schemas.openxmlformats.org/officeDocument/2006/relationships/hyperlink" Target="https://www.nilc.org/resources/everyone-has-certain-basic-rights/" TargetMode="External"/><Relationship Id="rId4" Type="http://schemas.openxmlformats.org/officeDocument/2006/relationships/hyperlink" Target="https://www.nilc.org/resources/health-insurance-and-care-righ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305C96-17CD-AED7-AE08-E80EF18CA8EB}"/>
              </a:ext>
            </a:extLst>
          </p:cNvPr>
          <p:cNvSpPr>
            <a:spLocks noGrp="1"/>
          </p:cNvSpPr>
          <p:nvPr>
            <p:ph type="body" sz="quarter" idx="10"/>
          </p:nvPr>
        </p:nvSpPr>
        <p:spPr>
          <a:xfrm>
            <a:off x="667512" y="2362200"/>
            <a:ext cx="9771888" cy="1578018"/>
          </a:xfrm>
        </p:spPr>
        <p:txBody>
          <a:bodyPr>
            <a:noAutofit/>
          </a:bodyPr>
          <a:lstStyle/>
          <a:p>
            <a:pPr>
              <a:lnSpc>
                <a:spcPct val="100000"/>
              </a:lnSpc>
            </a:pPr>
            <a:r>
              <a:rPr lang="en-US" sz="3600" dirty="0"/>
              <a:t>Providing Care in a New Environment:</a:t>
            </a:r>
            <a:br>
              <a:rPr lang="en-US" sz="3600" dirty="0"/>
            </a:br>
            <a:r>
              <a:rPr lang="en-US" sz="3600" dirty="0"/>
              <a:t>Immigration Policy</a:t>
            </a:r>
          </a:p>
        </p:txBody>
      </p:sp>
      <p:sp>
        <p:nvSpPr>
          <p:cNvPr id="3" name="Text Placeholder 2">
            <a:extLst>
              <a:ext uri="{FF2B5EF4-FFF2-40B4-BE49-F238E27FC236}">
                <a16:creationId xmlns:a16="http://schemas.microsoft.com/office/drawing/2014/main" id="{485AEC25-9898-D9E8-613B-235164B0D0C5}"/>
              </a:ext>
            </a:extLst>
          </p:cNvPr>
          <p:cNvSpPr>
            <a:spLocks noGrp="1"/>
          </p:cNvSpPr>
          <p:nvPr>
            <p:ph type="body" sz="quarter" idx="11"/>
          </p:nvPr>
        </p:nvSpPr>
        <p:spPr>
          <a:xfrm>
            <a:off x="676905" y="4267200"/>
            <a:ext cx="7400295" cy="1524000"/>
          </a:xfrm>
        </p:spPr>
        <p:txBody>
          <a:bodyPr>
            <a:normAutofit/>
          </a:bodyPr>
          <a:lstStyle/>
          <a:p>
            <a:r>
              <a:rPr lang="en-US" i="1" dirty="0"/>
              <a:t>Matthew Lopas, Director of State Advocacy</a:t>
            </a:r>
            <a:br>
              <a:rPr lang="en-US" i="1" dirty="0"/>
            </a:br>
            <a:r>
              <a:rPr lang="en-US" i="1" dirty="0"/>
              <a:t>January 29, 2025</a:t>
            </a:r>
          </a:p>
          <a:p>
            <a:endParaRPr lang="en-US" dirty="0"/>
          </a:p>
        </p:txBody>
      </p:sp>
    </p:spTree>
    <p:extLst>
      <p:ext uri="{BB962C8B-B14F-4D97-AF65-F5344CB8AC3E}">
        <p14:creationId xmlns:p14="http://schemas.microsoft.com/office/powerpoint/2010/main" val="1622453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1DFC57-C96A-3F89-61A4-FDC612578101}"/>
              </a:ext>
            </a:extLst>
          </p:cNvPr>
          <p:cNvSpPr>
            <a:spLocks noGrp="1"/>
          </p:cNvSpPr>
          <p:nvPr>
            <p:ph type="body" sz="quarter" idx="10"/>
          </p:nvPr>
        </p:nvSpPr>
        <p:spPr/>
        <p:txBody>
          <a:bodyPr/>
          <a:lstStyle/>
          <a:p>
            <a:r>
              <a:rPr lang="en-US" dirty="0"/>
              <a:t>Legal Protections</a:t>
            </a:r>
          </a:p>
        </p:txBody>
      </p:sp>
      <p:sp>
        <p:nvSpPr>
          <p:cNvPr id="3" name="Text Placeholder 2">
            <a:extLst>
              <a:ext uri="{FF2B5EF4-FFF2-40B4-BE49-F238E27FC236}">
                <a16:creationId xmlns:a16="http://schemas.microsoft.com/office/drawing/2014/main" id="{38A486D6-D55C-4D29-21DB-89BAB0FB6004}"/>
              </a:ext>
            </a:extLst>
          </p:cNvPr>
          <p:cNvSpPr>
            <a:spLocks noGrp="1"/>
          </p:cNvSpPr>
          <p:nvPr>
            <p:ph type="body" sz="quarter" idx="11"/>
          </p:nvPr>
        </p:nvSpPr>
        <p:spPr/>
        <p:txBody>
          <a:bodyPr>
            <a:normAutofit fontScale="85000" lnSpcReduction="10000"/>
          </a:bodyPr>
          <a:lstStyle/>
          <a:p>
            <a:r>
              <a:rPr lang="en-US" dirty="0"/>
              <a:t>Governed by the </a:t>
            </a:r>
            <a:r>
              <a:rPr lang="en-US" b="1" dirty="0"/>
              <a:t>Fourth Amendment</a:t>
            </a:r>
            <a:r>
              <a:rPr lang="en-US" dirty="0"/>
              <a:t> protections against </a:t>
            </a:r>
            <a:r>
              <a:rPr lang="en-US" i="1" dirty="0"/>
              <a:t>unreasonable search and seizures</a:t>
            </a:r>
          </a:p>
          <a:p>
            <a:pPr lvl="1"/>
            <a:r>
              <a:rPr lang="en-US" dirty="0"/>
              <a:t>Is there a reasonable expectation of privacy in an area?</a:t>
            </a:r>
          </a:p>
          <a:p>
            <a:pPr lvl="1"/>
            <a:r>
              <a:rPr lang="en-US" dirty="0"/>
              <a:t>Items in “plain view” are deemed not “private”; can make “collateral” arrests</a:t>
            </a:r>
          </a:p>
          <a:p>
            <a:pPr lvl="1"/>
            <a:r>
              <a:rPr lang="en-US" dirty="0"/>
              <a:t>Privacy rights affect patients but held by health care facility/office</a:t>
            </a:r>
          </a:p>
          <a:p>
            <a:r>
              <a:rPr lang="en-US" dirty="0"/>
              <a:t>Health care providers have </a:t>
            </a:r>
            <a:r>
              <a:rPr lang="en-US" b="1" dirty="0"/>
              <a:t>no affirmative legal obligation</a:t>
            </a:r>
            <a:r>
              <a:rPr lang="en-US" dirty="0"/>
              <a:t> to inquire into and report to federal immigration authorities about a person’s immigration status</a:t>
            </a:r>
          </a:p>
          <a:p>
            <a:endParaRPr lang="en-US" dirty="0"/>
          </a:p>
        </p:txBody>
      </p:sp>
    </p:spTree>
    <p:extLst>
      <p:ext uri="{BB962C8B-B14F-4D97-AF65-F5344CB8AC3E}">
        <p14:creationId xmlns:p14="http://schemas.microsoft.com/office/powerpoint/2010/main" val="1533952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6675-4BCC-C8E3-7F3D-2E8FA6FB604D}"/>
              </a:ext>
            </a:extLst>
          </p:cNvPr>
          <p:cNvSpPr>
            <a:spLocks noGrp="1"/>
          </p:cNvSpPr>
          <p:nvPr>
            <p:ph type="title"/>
          </p:nvPr>
        </p:nvSpPr>
        <p:spPr/>
        <p:txBody>
          <a:bodyPr/>
          <a:lstStyle/>
          <a:p>
            <a:r>
              <a:rPr lang="en-US" dirty="0"/>
              <a:t>HIPAA &amp; Privacy Protections</a:t>
            </a:r>
          </a:p>
        </p:txBody>
      </p:sp>
      <p:sp>
        <p:nvSpPr>
          <p:cNvPr id="3" name="Text Placeholder 2">
            <a:extLst>
              <a:ext uri="{FF2B5EF4-FFF2-40B4-BE49-F238E27FC236}">
                <a16:creationId xmlns:a16="http://schemas.microsoft.com/office/drawing/2014/main" id="{2F081B30-4FDB-A42C-6B02-2AC6BA39FB78}"/>
              </a:ext>
            </a:extLst>
          </p:cNvPr>
          <p:cNvSpPr>
            <a:spLocks noGrp="1"/>
          </p:cNvSpPr>
          <p:nvPr>
            <p:ph type="body" sz="quarter" idx="10"/>
          </p:nvPr>
        </p:nvSpPr>
        <p:spPr/>
        <p:txBody>
          <a:bodyPr>
            <a:normAutofit lnSpcReduction="10000"/>
          </a:bodyPr>
          <a:lstStyle/>
          <a:p>
            <a:pPr marL="285750" indent="-285750">
              <a:buFont typeface="Wingdings" pitchFamily="2" charset="2"/>
              <a:buChar char="Ø"/>
            </a:pPr>
            <a:r>
              <a:rPr lang="en-US" dirty="0"/>
              <a:t>HIPAA stands for the concept that health care providers should not share personal health information about patients; in the context of records held by health care providers, the Fourth Amendment is the stronger legal concept health care providers can exercise to limit sharing.</a:t>
            </a:r>
          </a:p>
          <a:p>
            <a:pPr marL="285750" indent="-285750">
              <a:buFont typeface="Wingdings" pitchFamily="2" charset="2"/>
              <a:buChar char="Ø"/>
            </a:pPr>
            <a:r>
              <a:rPr lang="en-US" dirty="0"/>
              <a:t>Law enforcement of HIPAA </a:t>
            </a:r>
            <a:r>
              <a:rPr lang="en-US" i="1" dirty="0"/>
              <a:t>may</a:t>
            </a:r>
            <a:r>
              <a:rPr lang="en-US" dirty="0"/>
              <a:t> apply, but if so it </a:t>
            </a:r>
            <a:r>
              <a:rPr lang="en-US" i="1" dirty="0"/>
              <a:t>does not require</a:t>
            </a:r>
            <a:r>
              <a:rPr lang="en-US" dirty="0"/>
              <a:t> providers to share any information about immigration status, it merely allows compliance with something like a judicial warrant without violation of HIPAA obligations</a:t>
            </a:r>
          </a:p>
          <a:p>
            <a:pPr marL="285750" indent="-285750">
              <a:buFont typeface="Wingdings" pitchFamily="2" charset="2"/>
              <a:buChar char="Ø"/>
            </a:pPr>
            <a:r>
              <a:rPr lang="en-US" dirty="0"/>
              <a:t>Patients who are in ICE custody maintain HIPAA rights and obligations can be complicated with presence of ICE officers</a:t>
            </a:r>
          </a:p>
        </p:txBody>
      </p:sp>
    </p:spTree>
    <p:extLst>
      <p:ext uri="{BB962C8B-B14F-4D97-AF65-F5344CB8AC3E}">
        <p14:creationId xmlns:p14="http://schemas.microsoft.com/office/powerpoint/2010/main" val="2873686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E18B1C-3628-C694-1C9A-FE2161BE1DBC}"/>
              </a:ext>
            </a:extLst>
          </p:cNvPr>
          <p:cNvSpPr>
            <a:spLocks noGrp="1"/>
          </p:cNvSpPr>
          <p:nvPr>
            <p:ph type="title"/>
          </p:nvPr>
        </p:nvSpPr>
        <p:spPr/>
        <p:txBody>
          <a:bodyPr/>
          <a:lstStyle/>
          <a:p>
            <a:r>
              <a:rPr lang="en-US" dirty="0"/>
              <a:t>How Do Health Care Providers Fit</a:t>
            </a:r>
          </a:p>
        </p:txBody>
      </p:sp>
      <p:sp>
        <p:nvSpPr>
          <p:cNvPr id="5" name="Text Placeholder 4">
            <a:extLst>
              <a:ext uri="{FF2B5EF4-FFF2-40B4-BE49-F238E27FC236}">
                <a16:creationId xmlns:a16="http://schemas.microsoft.com/office/drawing/2014/main" id="{5FE41FE3-D856-2449-AC24-188F2D7A534B}"/>
              </a:ext>
            </a:extLst>
          </p:cNvPr>
          <p:cNvSpPr>
            <a:spLocks noGrp="1"/>
          </p:cNvSpPr>
          <p:nvPr>
            <p:ph type="body" idx="1"/>
          </p:nvPr>
        </p:nvSpPr>
        <p:spPr/>
        <p:txBody>
          <a:bodyPr/>
          <a:lstStyle/>
          <a:p>
            <a:r>
              <a:rPr lang="en-US" dirty="0"/>
              <a:t>Rights</a:t>
            </a:r>
          </a:p>
        </p:txBody>
      </p:sp>
      <p:sp>
        <p:nvSpPr>
          <p:cNvPr id="6" name="Content Placeholder 5">
            <a:extLst>
              <a:ext uri="{FF2B5EF4-FFF2-40B4-BE49-F238E27FC236}">
                <a16:creationId xmlns:a16="http://schemas.microsoft.com/office/drawing/2014/main" id="{B18CBDCC-EF17-34C3-3C7E-D58EF1533831}"/>
              </a:ext>
            </a:extLst>
          </p:cNvPr>
          <p:cNvSpPr>
            <a:spLocks noGrp="1"/>
          </p:cNvSpPr>
          <p:nvPr>
            <p:ph sz="half" idx="2"/>
          </p:nvPr>
        </p:nvSpPr>
        <p:spPr/>
        <p:txBody>
          <a:bodyPr>
            <a:normAutofit fontScale="85000" lnSpcReduction="20000"/>
          </a:bodyPr>
          <a:lstStyle/>
          <a:p>
            <a:r>
              <a:rPr lang="en-US" dirty="0"/>
              <a:t>Right to a reasonable expectation of privacy, including limiting access to private spaces without a judicial warrant</a:t>
            </a:r>
          </a:p>
          <a:p>
            <a:r>
              <a:rPr lang="en-US" dirty="0"/>
              <a:t>Right to remain silent</a:t>
            </a:r>
          </a:p>
          <a:p>
            <a:r>
              <a:rPr lang="en-US" dirty="0"/>
              <a:t>Right to document and record (when not violating patient rights)</a:t>
            </a:r>
          </a:p>
          <a:p>
            <a:r>
              <a:rPr lang="en-US" dirty="0"/>
              <a:t>Right to invoke and enforce their own Constitutional rights</a:t>
            </a:r>
          </a:p>
          <a:p>
            <a:r>
              <a:rPr lang="en-US" dirty="0"/>
              <a:t>Right to make information about rights accessible broadly to patients</a:t>
            </a:r>
          </a:p>
        </p:txBody>
      </p:sp>
      <p:sp>
        <p:nvSpPr>
          <p:cNvPr id="7" name="Text Placeholder 6">
            <a:extLst>
              <a:ext uri="{FF2B5EF4-FFF2-40B4-BE49-F238E27FC236}">
                <a16:creationId xmlns:a16="http://schemas.microsoft.com/office/drawing/2014/main" id="{813B60A2-5F56-E6AE-615F-D990895FB7DE}"/>
              </a:ext>
            </a:extLst>
          </p:cNvPr>
          <p:cNvSpPr>
            <a:spLocks noGrp="1"/>
          </p:cNvSpPr>
          <p:nvPr>
            <p:ph type="body" sz="quarter" idx="3"/>
          </p:nvPr>
        </p:nvSpPr>
        <p:spPr/>
        <p:txBody>
          <a:bodyPr/>
          <a:lstStyle/>
          <a:p>
            <a:r>
              <a:rPr lang="en-US" dirty="0"/>
              <a:t>Responsibilities</a:t>
            </a:r>
          </a:p>
        </p:txBody>
      </p:sp>
      <p:sp>
        <p:nvSpPr>
          <p:cNvPr id="8" name="Content Placeholder 7">
            <a:extLst>
              <a:ext uri="{FF2B5EF4-FFF2-40B4-BE49-F238E27FC236}">
                <a16:creationId xmlns:a16="http://schemas.microsoft.com/office/drawing/2014/main" id="{77CE1929-1B23-02A4-89EC-37427FB5B42B}"/>
              </a:ext>
            </a:extLst>
          </p:cNvPr>
          <p:cNvSpPr>
            <a:spLocks noGrp="1"/>
          </p:cNvSpPr>
          <p:nvPr>
            <p:ph sz="quarter" idx="4"/>
          </p:nvPr>
        </p:nvSpPr>
        <p:spPr/>
        <p:txBody>
          <a:bodyPr>
            <a:normAutofit fontScale="85000" lnSpcReduction="20000"/>
          </a:bodyPr>
          <a:lstStyle/>
          <a:p>
            <a:r>
              <a:rPr lang="en-US" dirty="0"/>
              <a:t>Provide quality health care to patients under your care</a:t>
            </a:r>
          </a:p>
          <a:p>
            <a:r>
              <a:rPr lang="en-US" dirty="0"/>
              <a:t>Follow ethical and legal obligation</a:t>
            </a:r>
          </a:p>
          <a:p>
            <a:r>
              <a:rPr lang="en-US" dirty="0"/>
              <a:t>Consider how invocation of own constitutional rights affects patients</a:t>
            </a:r>
          </a:p>
          <a:p>
            <a:r>
              <a:rPr lang="en-US" dirty="0"/>
              <a:t>Comply with complete, accurate, and judicially approved warrants (within their scope)</a:t>
            </a:r>
          </a:p>
          <a:p>
            <a:r>
              <a:rPr lang="en-US" dirty="0"/>
              <a:t>Refrain from interfering with an arrest in process</a:t>
            </a:r>
          </a:p>
          <a:p>
            <a:endParaRPr lang="en-US" dirty="0"/>
          </a:p>
        </p:txBody>
      </p:sp>
    </p:spTree>
    <p:extLst>
      <p:ext uri="{BB962C8B-B14F-4D97-AF65-F5344CB8AC3E}">
        <p14:creationId xmlns:p14="http://schemas.microsoft.com/office/powerpoint/2010/main" val="201850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D66A0B-7AEA-E85B-E59A-F51230F6B208}"/>
              </a:ext>
            </a:extLst>
          </p:cNvPr>
          <p:cNvSpPr>
            <a:spLocks noGrp="1"/>
          </p:cNvSpPr>
          <p:nvPr>
            <p:ph type="body" sz="quarter" idx="10"/>
          </p:nvPr>
        </p:nvSpPr>
        <p:spPr/>
        <p:txBody>
          <a:bodyPr>
            <a:normAutofit fontScale="70000" lnSpcReduction="20000"/>
          </a:bodyPr>
          <a:lstStyle/>
          <a:p>
            <a:r>
              <a:rPr lang="en-US" dirty="0"/>
              <a:t>Creating Safe Spaces</a:t>
            </a:r>
          </a:p>
        </p:txBody>
      </p:sp>
    </p:spTree>
    <p:extLst>
      <p:ext uri="{BB962C8B-B14F-4D97-AF65-F5344CB8AC3E}">
        <p14:creationId xmlns:p14="http://schemas.microsoft.com/office/powerpoint/2010/main" val="3682364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9D8E3-8A5D-8338-CEF9-3185667EFA57}"/>
              </a:ext>
            </a:extLst>
          </p:cNvPr>
          <p:cNvSpPr>
            <a:spLocks noGrp="1"/>
          </p:cNvSpPr>
          <p:nvPr>
            <p:ph type="title"/>
          </p:nvPr>
        </p:nvSpPr>
        <p:spPr/>
        <p:txBody>
          <a:bodyPr>
            <a:normAutofit/>
          </a:bodyPr>
          <a:lstStyle/>
          <a:p>
            <a:r>
              <a:rPr lang="en-US" sz="4000" dirty="0"/>
              <a:t>Privacy Rights in Health Care Facilities</a:t>
            </a:r>
          </a:p>
        </p:txBody>
      </p:sp>
      <p:sp>
        <p:nvSpPr>
          <p:cNvPr id="3" name="Text Placeholder 2">
            <a:extLst>
              <a:ext uri="{FF2B5EF4-FFF2-40B4-BE49-F238E27FC236}">
                <a16:creationId xmlns:a16="http://schemas.microsoft.com/office/drawing/2014/main" id="{A57CFB0B-768F-B8F8-76E5-106C8D9A0E65}"/>
              </a:ext>
            </a:extLst>
          </p:cNvPr>
          <p:cNvSpPr>
            <a:spLocks noGrp="1"/>
          </p:cNvSpPr>
          <p:nvPr>
            <p:ph type="body" sz="quarter" idx="10"/>
          </p:nvPr>
        </p:nvSpPr>
        <p:spPr>
          <a:xfrm>
            <a:off x="838200" y="2057400"/>
            <a:ext cx="10515600" cy="3810000"/>
          </a:xfrm>
        </p:spPr>
        <p:txBody>
          <a:bodyPr>
            <a:normAutofit fontScale="85000" lnSpcReduction="10000"/>
          </a:bodyPr>
          <a:lstStyle/>
          <a:p>
            <a:pPr marL="285750" indent="-285750">
              <a:buFont typeface="Wingdings" pitchFamily="2" charset="2"/>
              <a:buChar char="Ø"/>
            </a:pPr>
            <a:r>
              <a:rPr lang="en-US" b="1" dirty="0"/>
              <a:t>Right to refuse entry</a:t>
            </a:r>
            <a:r>
              <a:rPr lang="en-US" dirty="0"/>
              <a:t>: Health care providers </a:t>
            </a:r>
            <a:r>
              <a:rPr lang="en-US" b="1" dirty="0"/>
              <a:t>may refuse</a:t>
            </a:r>
            <a:r>
              <a:rPr lang="en-US" dirty="0"/>
              <a:t> to allow entry by law enforcement officials into </a:t>
            </a:r>
            <a:r>
              <a:rPr lang="en-US" b="1" dirty="0"/>
              <a:t>private areas</a:t>
            </a:r>
            <a:r>
              <a:rPr lang="en-US" dirty="0"/>
              <a:t> without a proper </a:t>
            </a:r>
            <a:r>
              <a:rPr lang="en-US" b="1" dirty="0"/>
              <a:t>judicial warrant</a:t>
            </a:r>
            <a:r>
              <a:rPr lang="en-US" dirty="0"/>
              <a:t> signed by a judge </a:t>
            </a:r>
            <a:r>
              <a:rPr lang="en-US" i="1" u="sng" dirty="0"/>
              <a:t>unless</a:t>
            </a:r>
            <a:r>
              <a:rPr lang="en-US" dirty="0"/>
              <a:t> an authorized person consents</a:t>
            </a:r>
          </a:p>
          <a:p>
            <a:pPr marL="285750" indent="-285750">
              <a:buFont typeface="Wingdings" pitchFamily="2" charset="2"/>
              <a:buChar char="Ø"/>
            </a:pPr>
            <a:r>
              <a:rPr lang="en-US" b="1" dirty="0"/>
              <a:t>Right to refuse access to information</a:t>
            </a:r>
            <a:r>
              <a:rPr lang="en-US" dirty="0"/>
              <a:t>: Health care providers </a:t>
            </a:r>
            <a:r>
              <a:rPr lang="en-US" b="1" dirty="0"/>
              <a:t>may refuse </a:t>
            </a:r>
            <a:r>
              <a:rPr lang="en-US" dirty="0"/>
              <a:t>to provide </a:t>
            </a:r>
            <a:r>
              <a:rPr lang="en-US" b="1" dirty="0"/>
              <a:t>information about patients </a:t>
            </a:r>
            <a:r>
              <a:rPr lang="en-US" dirty="0"/>
              <a:t>to law enforcement officials unless the request is pursuant to a warrant issued by a judge or magistrate for a specifically identified individual or another order issued by a court, </a:t>
            </a:r>
            <a:r>
              <a:rPr lang="en-US" i="1" u="sng" dirty="0"/>
              <a:t>unless</a:t>
            </a:r>
            <a:r>
              <a:rPr lang="en-US" dirty="0"/>
              <a:t> an authorized person consents</a:t>
            </a:r>
          </a:p>
          <a:p>
            <a:pPr marL="285750" indent="-285750">
              <a:buFont typeface="Wingdings" pitchFamily="2" charset="2"/>
              <a:buChar char="Ø"/>
            </a:pPr>
            <a:endParaRPr lang="en-US" b="1" dirty="0"/>
          </a:p>
          <a:p>
            <a:pPr algn="ctr"/>
            <a:r>
              <a:rPr lang="en-US" b="1" i="1" dirty="0">
                <a:solidFill>
                  <a:srgbClr val="63191C"/>
                </a:solidFill>
              </a:rPr>
              <a:t>If you do not </a:t>
            </a:r>
            <a:r>
              <a:rPr lang="en-US" b="1" i="1" u="sng" dirty="0">
                <a:solidFill>
                  <a:srgbClr val="63191C"/>
                </a:solidFill>
              </a:rPr>
              <a:t>invoke</a:t>
            </a:r>
            <a:r>
              <a:rPr lang="en-US" b="1" i="1" dirty="0">
                <a:solidFill>
                  <a:srgbClr val="63191C"/>
                </a:solidFill>
              </a:rPr>
              <a:t> these rights, you give up the right of privacy affecting your health care facility and your patients</a:t>
            </a:r>
            <a:endParaRPr lang="en-US" b="1" dirty="0"/>
          </a:p>
        </p:txBody>
      </p:sp>
    </p:spTree>
    <p:extLst>
      <p:ext uri="{BB962C8B-B14F-4D97-AF65-F5344CB8AC3E}">
        <p14:creationId xmlns:p14="http://schemas.microsoft.com/office/powerpoint/2010/main" val="410746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13AC50E-12F1-D2F1-5157-E69959AFBA75}"/>
              </a:ext>
            </a:extLst>
          </p:cNvPr>
          <p:cNvSpPr>
            <a:spLocks noGrp="1"/>
          </p:cNvSpPr>
          <p:nvPr>
            <p:ph type="body" sz="quarter" idx="10"/>
          </p:nvPr>
        </p:nvSpPr>
        <p:spPr/>
        <p:txBody>
          <a:bodyPr/>
          <a:lstStyle/>
          <a:p>
            <a:r>
              <a:rPr lang="en-US" dirty="0"/>
              <a:t>How to prepare and enforce </a:t>
            </a:r>
          </a:p>
        </p:txBody>
      </p:sp>
      <p:sp>
        <p:nvSpPr>
          <p:cNvPr id="12" name="Text Placeholder 11">
            <a:extLst>
              <a:ext uri="{FF2B5EF4-FFF2-40B4-BE49-F238E27FC236}">
                <a16:creationId xmlns:a16="http://schemas.microsoft.com/office/drawing/2014/main" id="{E19641B9-1401-4FD5-1B71-207CBA3F9006}"/>
              </a:ext>
            </a:extLst>
          </p:cNvPr>
          <p:cNvSpPr>
            <a:spLocks noGrp="1"/>
          </p:cNvSpPr>
          <p:nvPr>
            <p:ph type="body" sz="quarter" idx="11"/>
          </p:nvPr>
        </p:nvSpPr>
        <p:spPr>
          <a:xfrm>
            <a:off x="616130" y="1828800"/>
            <a:ext cx="9899469" cy="4365171"/>
          </a:xfrm>
        </p:spPr>
        <p:txBody>
          <a:bodyPr>
            <a:normAutofit fontScale="55000" lnSpcReduction="20000"/>
          </a:bodyPr>
          <a:lstStyle/>
          <a:p>
            <a:pPr marL="285750" indent="-285750">
              <a:lnSpc>
                <a:spcPct val="110000"/>
              </a:lnSpc>
              <a:buFont typeface="Wingdings" pitchFamily="2" charset="2"/>
              <a:buChar char="ü"/>
            </a:pPr>
            <a:r>
              <a:rPr lang="en-US" b="1" dirty="0"/>
              <a:t>Establish private spaces and records: </a:t>
            </a:r>
            <a:r>
              <a:rPr lang="en-US" dirty="0"/>
              <a:t>Establish and clearly label areas where patients and their family/care partners have </a:t>
            </a:r>
            <a:r>
              <a:rPr lang="en-US" b="1" dirty="0"/>
              <a:t>private</a:t>
            </a:r>
            <a:r>
              <a:rPr lang="en-US" dirty="0"/>
              <a:t> spaces that are not accessible to the general public (e.g. exam rooms, waiting rooms). If your facility limits access to protect patients from protestors, you have done something similar.</a:t>
            </a:r>
          </a:p>
          <a:p>
            <a:pPr marL="285750" indent="-285750">
              <a:lnSpc>
                <a:spcPct val="110000"/>
              </a:lnSpc>
              <a:buFont typeface="Wingdings" pitchFamily="2" charset="2"/>
              <a:buChar char="ü"/>
            </a:pPr>
            <a:r>
              <a:rPr lang="en-US" b="1" dirty="0"/>
              <a:t>Avoid collecting immigration status information:</a:t>
            </a:r>
            <a:r>
              <a:rPr lang="en-US" dirty="0"/>
              <a:t> Avoid asking about status if it is not necessary and, if you must collect such information for purpose such as Medicaid enrollment, avoid including that information in the patient’s medical and billing records. </a:t>
            </a:r>
            <a:endParaRPr lang="en-US" b="1" dirty="0"/>
          </a:p>
          <a:p>
            <a:pPr marL="285750" indent="-285750">
              <a:lnSpc>
                <a:spcPct val="110000"/>
              </a:lnSpc>
              <a:buFont typeface="Wingdings" pitchFamily="2" charset="2"/>
              <a:buChar char="ü"/>
            </a:pPr>
            <a:r>
              <a:rPr lang="en-US" b="1" dirty="0"/>
              <a:t>Identify an authorized person</a:t>
            </a:r>
            <a:r>
              <a:rPr lang="en-US" dirty="0"/>
              <a:t>: Facilities should designate specific staff to act as authorized person in such situations and ensure these individuals can identify a valid warrant and know the legal rights and requirements of the facility. Private practices identify a person in charge and/or contracted attorney.</a:t>
            </a:r>
          </a:p>
          <a:p>
            <a:pPr marL="285750" indent="-285750">
              <a:lnSpc>
                <a:spcPct val="110000"/>
              </a:lnSpc>
              <a:buFont typeface="Wingdings" pitchFamily="2" charset="2"/>
              <a:buChar char="ü"/>
            </a:pPr>
            <a:r>
              <a:rPr lang="en-US" b="1" dirty="0"/>
              <a:t>Train staff: </a:t>
            </a:r>
            <a:r>
              <a:rPr lang="en-US" dirty="0"/>
              <a:t>Staff must be careful to follow, avoid any action that could be interpreted as consent, and refer agents to the authorized person. This includes front desk and security guards, who may be aided by a script. There are requirements that must be followed, but they should also be aware of ruses and tactics to gain entry.</a:t>
            </a:r>
          </a:p>
          <a:p>
            <a:pPr marL="285750" indent="-285750">
              <a:lnSpc>
                <a:spcPct val="110000"/>
              </a:lnSpc>
              <a:buFont typeface="Wingdings" pitchFamily="2" charset="2"/>
              <a:buChar char="ü"/>
            </a:pPr>
            <a:r>
              <a:rPr lang="en-US" b="1" dirty="0"/>
              <a:t>Inform patients: </a:t>
            </a:r>
            <a:r>
              <a:rPr lang="en-US" dirty="0"/>
              <a:t>Provide material (in accessibly language) that provides information to patients about their rights and communicate your facilities’ plans.</a:t>
            </a:r>
            <a:endParaRPr lang="en-US" b="1" dirty="0"/>
          </a:p>
        </p:txBody>
      </p:sp>
    </p:spTree>
    <p:extLst>
      <p:ext uri="{BB962C8B-B14F-4D97-AF65-F5344CB8AC3E}">
        <p14:creationId xmlns:p14="http://schemas.microsoft.com/office/powerpoint/2010/main" val="24611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sign with a red and white sign&#10;&#10;AI-generated content may be incorrect.">
            <a:extLst>
              <a:ext uri="{FF2B5EF4-FFF2-40B4-BE49-F238E27FC236}">
                <a16:creationId xmlns:a16="http://schemas.microsoft.com/office/drawing/2014/main" id="{91C07F39-4DB6-3D9A-2ECE-6F441B7880F9}"/>
              </a:ext>
            </a:extLst>
          </p:cNvPr>
          <p:cNvPicPr>
            <a:picLocks noGrp="1" noChangeAspect="1"/>
          </p:cNvPicPr>
          <p:nvPr>
            <p:ph type="pic" sz="quarter" idx="12"/>
          </p:nvPr>
        </p:nvPicPr>
        <p:blipFill>
          <a:blip r:embed="rId2"/>
          <a:srcRect l="5556" r="5556"/>
          <a:stretch>
            <a:fillRect/>
          </a:stretch>
        </p:blipFill>
        <p:spPr/>
      </p:pic>
      <p:sp>
        <p:nvSpPr>
          <p:cNvPr id="2" name="Text Placeholder 1">
            <a:extLst>
              <a:ext uri="{FF2B5EF4-FFF2-40B4-BE49-F238E27FC236}">
                <a16:creationId xmlns:a16="http://schemas.microsoft.com/office/drawing/2014/main" id="{78E306D1-0D0D-37BF-4238-48DB6BB04E8D}"/>
              </a:ext>
            </a:extLst>
          </p:cNvPr>
          <p:cNvSpPr>
            <a:spLocks noGrp="1"/>
          </p:cNvSpPr>
          <p:nvPr>
            <p:ph type="body" sz="quarter" idx="10"/>
          </p:nvPr>
        </p:nvSpPr>
        <p:spPr/>
        <p:txBody>
          <a:bodyPr>
            <a:normAutofit fontScale="70000" lnSpcReduction="20000"/>
          </a:bodyPr>
          <a:lstStyle/>
          <a:p>
            <a:r>
              <a:rPr lang="en-US" dirty="0"/>
              <a:t>What a private space looks like</a:t>
            </a:r>
          </a:p>
        </p:txBody>
      </p:sp>
      <p:sp>
        <p:nvSpPr>
          <p:cNvPr id="4" name="Text Placeholder 3">
            <a:extLst>
              <a:ext uri="{FF2B5EF4-FFF2-40B4-BE49-F238E27FC236}">
                <a16:creationId xmlns:a16="http://schemas.microsoft.com/office/drawing/2014/main" id="{7D617FC5-58F7-1120-ADBE-0274AEB03D95}"/>
              </a:ext>
            </a:extLst>
          </p:cNvPr>
          <p:cNvSpPr>
            <a:spLocks noGrp="1"/>
          </p:cNvSpPr>
          <p:nvPr>
            <p:ph type="body" sz="quarter" idx="11"/>
          </p:nvPr>
        </p:nvSpPr>
        <p:spPr/>
        <p:txBody>
          <a:bodyPr>
            <a:normAutofit fontScale="92500" lnSpcReduction="20000"/>
          </a:bodyPr>
          <a:lstStyle/>
          <a:p>
            <a:r>
              <a:rPr lang="en-US" dirty="0"/>
              <a:t>Clearly marked signage that labels areas as inaccessible to the general public</a:t>
            </a:r>
          </a:p>
          <a:p>
            <a:r>
              <a:rPr lang="en-US" dirty="0"/>
              <a:t>A closed door separates public area from private areas</a:t>
            </a:r>
          </a:p>
          <a:p>
            <a:r>
              <a:rPr lang="en-US" dirty="0"/>
              <a:t>A person must have to be granted entry or escorted into the private space, such as calling someone in from a waiting room</a:t>
            </a:r>
          </a:p>
          <a:p>
            <a:r>
              <a:rPr lang="en-US" dirty="0"/>
              <a:t>Additional levels of privacy may exist: a person may be granted access to a hospital ward but not to every patient’s closed door</a:t>
            </a:r>
          </a:p>
        </p:txBody>
      </p:sp>
    </p:spTree>
    <p:extLst>
      <p:ext uri="{BB962C8B-B14F-4D97-AF65-F5344CB8AC3E}">
        <p14:creationId xmlns:p14="http://schemas.microsoft.com/office/powerpoint/2010/main" val="3632934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BAD8EB-C954-77CF-0FBE-295DBE8E9D23}"/>
              </a:ext>
            </a:extLst>
          </p:cNvPr>
          <p:cNvSpPr>
            <a:spLocks noGrp="1"/>
          </p:cNvSpPr>
          <p:nvPr>
            <p:ph type="body" sz="quarter" idx="10"/>
          </p:nvPr>
        </p:nvSpPr>
        <p:spPr/>
        <p:txBody>
          <a:bodyPr>
            <a:normAutofit/>
          </a:bodyPr>
          <a:lstStyle/>
          <a:p>
            <a:r>
              <a:rPr lang="en-US" dirty="0"/>
              <a:t>During enforcement action</a:t>
            </a:r>
          </a:p>
        </p:txBody>
      </p:sp>
      <p:sp>
        <p:nvSpPr>
          <p:cNvPr id="3" name="Text Placeholder 2">
            <a:extLst>
              <a:ext uri="{FF2B5EF4-FFF2-40B4-BE49-F238E27FC236}">
                <a16:creationId xmlns:a16="http://schemas.microsoft.com/office/drawing/2014/main" id="{FC1477E0-D243-9F47-4383-95C74487D8F7}"/>
              </a:ext>
            </a:extLst>
          </p:cNvPr>
          <p:cNvSpPr>
            <a:spLocks noGrp="1"/>
          </p:cNvSpPr>
          <p:nvPr>
            <p:ph type="body" sz="quarter" idx="11"/>
          </p:nvPr>
        </p:nvSpPr>
        <p:spPr>
          <a:xfrm>
            <a:off x="579783" y="1432124"/>
            <a:ext cx="9525000" cy="1158676"/>
          </a:xfrm>
        </p:spPr>
        <p:txBody>
          <a:bodyPr>
            <a:normAutofit fontScale="55000" lnSpcReduction="20000"/>
          </a:bodyPr>
          <a:lstStyle/>
          <a:p>
            <a:pPr>
              <a:lnSpc>
                <a:spcPct val="120000"/>
              </a:lnSpc>
            </a:pPr>
            <a:r>
              <a:rPr lang="en-US" i="1" dirty="0"/>
              <a:t>Agents could show up from ICE, CBP, or other government agencies (such as DEA), or even local police in some cases. Staff should follow guidelines for any agents</a:t>
            </a:r>
          </a:p>
          <a:p>
            <a:endParaRPr lang="en-US" dirty="0"/>
          </a:p>
          <a:p>
            <a:r>
              <a:rPr lang="en-US" i="1" dirty="0"/>
              <a:t> </a:t>
            </a:r>
          </a:p>
        </p:txBody>
      </p:sp>
      <p:sp>
        <p:nvSpPr>
          <p:cNvPr id="4" name="TextBox 3">
            <a:extLst>
              <a:ext uri="{FF2B5EF4-FFF2-40B4-BE49-F238E27FC236}">
                <a16:creationId xmlns:a16="http://schemas.microsoft.com/office/drawing/2014/main" id="{3D8C16DD-1FE1-C241-5224-8A7EEB1AF6F6}"/>
              </a:ext>
            </a:extLst>
          </p:cNvPr>
          <p:cNvSpPr txBox="1"/>
          <p:nvPr/>
        </p:nvSpPr>
        <p:spPr>
          <a:xfrm>
            <a:off x="579783" y="2224945"/>
            <a:ext cx="5105400" cy="3693319"/>
          </a:xfrm>
          <a:prstGeom prst="rect">
            <a:avLst/>
          </a:prstGeom>
          <a:noFill/>
        </p:spPr>
        <p:txBody>
          <a:bodyPr wrap="square" rtlCol="0">
            <a:spAutoFit/>
          </a:bodyPr>
          <a:lstStyle/>
          <a:p>
            <a:pPr marL="285750" indent="-285750">
              <a:buFont typeface="Wingdings" pitchFamily="2" charset="2"/>
              <a:buChar char="ü"/>
            </a:pPr>
            <a:r>
              <a:rPr lang="en-US" dirty="0"/>
              <a:t>Stay calm, professional, and respectful. </a:t>
            </a:r>
          </a:p>
          <a:p>
            <a:pPr marL="285750" indent="-285750">
              <a:buFont typeface="Wingdings" pitchFamily="2" charset="2"/>
              <a:buChar char="ü"/>
            </a:pPr>
            <a:r>
              <a:rPr lang="en-US" dirty="0"/>
              <a:t>Request and record the officers’ agencies, names, and badge numbers</a:t>
            </a:r>
          </a:p>
          <a:p>
            <a:pPr marL="285750" indent="-285750">
              <a:buFont typeface="Wingdings" pitchFamily="2" charset="2"/>
              <a:buChar char="ü"/>
            </a:pPr>
            <a:r>
              <a:rPr lang="en-US" b="1" dirty="0"/>
              <a:t>Contact the authorized person/team </a:t>
            </a:r>
            <a:r>
              <a:rPr lang="en-US" dirty="0"/>
              <a:t>and inform agents that only that person can authorize entry or access</a:t>
            </a:r>
          </a:p>
          <a:p>
            <a:pPr marL="285750" indent="-285750">
              <a:buFont typeface="Wingdings" pitchFamily="2" charset="2"/>
              <a:buChar char="ü"/>
            </a:pPr>
            <a:r>
              <a:rPr lang="en-US" dirty="0"/>
              <a:t>Authorized individual should </a:t>
            </a:r>
            <a:r>
              <a:rPr lang="en-US" b="1" dirty="0"/>
              <a:t>evaluate any warrants to ensure it is a judicial warrant</a:t>
            </a:r>
            <a:r>
              <a:rPr lang="en-US" dirty="0"/>
              <a:t> </a:t>
            </a:r>
            <a:r>
              <a:rPr lang="en-US" b="1" dirty="0"/>
              <a:t>signed by a judge or magistrate</a:t>
            </a:r>
            <a:r>
              <a:rPr lang="en-US" dirty="0"/>
              <a:t>, that it is complete, and to determine its scope</a:t>
            </a:r>
          </a:p>
          <a:p>
            <a:pPr marL="285750" indent="-285750">
              <a:buFont typeface="Wingdings" pitchFamily="2" charset="2"/>
              <a:buChar char="ü"/>
            </a:pPr>
            <a:endParaRPr lang="en-US" dirty="0"/>
          </a:p>
        </p:txBody>
      </p:sp>
      <p:sp>
        <p:nvSpPr>
          <p:cNvPr id="5" name="TextBox 4">
            <a:extLst>
              <a:ext uri="{FF2B5EF4-FFF2-40B4-BE49-F238E27FC236}">
                <a16:creationId xmlns:a16="http://schemas.microsoft.com/office/drawing/2014/main" id="{3F0F7749-968E-8D77-8DFC-FF7A8E11C9CF}"/>
              </a:ext>
            </a:extLst>
          </p:cNvPr>
          <p:cNvSpPr txBox="1"/>
          <p:nvPr/>
        </p:nvSpPr>
        <p:spPr>
          <a:xfrm>
            <a:off x="6096000" y="2224945"/>
            <a:ext cx="5105400" cy="3139321"/>
          </a:xfrm>
          <a:prstGeom prst="rect">
            <a:avLst/>
          </a:prstGeom>
          <a:noFill/>
        </p:spPr>
        <p:txBody>
          <a:bodyPr wrap="square" rtlCol="0">
            <a:spAutoFit/>
          </a:bodyPr>
          <a:lstStyle/>
          <a:p>
            <a:pPr marL="285750" indent="-285750">
              <a:buFont typeface="Wingdings" pitchFamily="2" charset="2"/>
              <a:buChar char="ü"/>
            </a:pPr>
            <a:r>
              <a:rPr lang="en-US" dirty="0"/>
              <a:t>Authorized person should comply with valid warrants, monitor the agents, and can again refuse entry or access to anything beyond the warrant’s scope</a:t>
            </a:r>
          </a:p>
          <a:p>
            <a:pPr marL="285750" indent="-285750">
              <a:buFont typeface="Wingdings" pitchFamily="2" charset="2"/>
              <a:buChar char="ü"/>
            </a:pPr>
            <a:r>
              <a:rPr lang="en-US" dirty="0"/>
              <a:t>Take notes and document the actions</a:t>
            </a:r>
          </a:p>
          <a:p>
            <a:pPr marL="285750" indent="-285750">
              <a:buFont typeface="Wingdings" pitchFamily="2" charset="2"/>
              <a:buChar char="ü"/>
            </a:pPr>
            <a:r>
              <a:rPr lang="en-US" dirty="0"/>
              <a:t>You can videotape the enforcement action (if not violating other obligations) but do NOT interfere/obstruct the agents or assist them. Keep focus on agents, don’t share right away, and don’t edit.</a:t>
            </a:r>
          </a:p>
        </p:txBody>
      </p:sp>
    </p:spTree>
    <p:extLst>
      <p:ext uri="{BB962C8B-B14F-4D97-AF65-F5344CB8AC3E}">
        <p14:creationId xmlns:p14="http://schemas.microsoft.com/office/powerpoint/2010/main" val="33482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724DAB-B322-8D08-8E27-F854F3086B53}"/>
              </a:ext>
            </a:extLst>
          </p:cNvPr>
          <p:cNvSpPr>
            <a:spLocks noGrp="1"/>
          </p:cNvSpPr>
          <p:nvPr>
            <p:ph type="body" sz="quarter" idx="10"/>
          </p:nvPr>
        </p:nvSpPr>
        <p:spPr>
          <a:xfrm>
            <a:off x="4711510" y="0"/>
            <a:ext cx="2832290" cy="1447800"/>
          </a:xfrm>
        </p:spPr>
        <p:txBody>
          <a:bodyPr/>
          <a:lstStyle/>
          <a:p>
            <a:pPr algn="ctr"/>
            <a:r>
              <a:rPr lang="en-US" dirty="0"/>
              <a:t>Review</a:t>
            </a:r>
          </a:p>
          <a:p>
            <a:pPr algn="ctr"/>
            <a:r>
              <a:rPr lang="en-US" dirty="0"/>
              <a:t>Warrants</a:t>
            </a:r>
          </a:p>
        </p:txBody>
      </p:sp>
      <p:sp>
        <p:nvSpPr>
          <p:cNvPr id="4" name="Text Placeholder 3">
            <a:extLst>
              <a:ext uri="{FF2B5EF4-FFF2-40B4-BE49-F238E27FC236}">
                <a16:creationId xmlns:a16="http://schemas.microsoft.com/office/drawing/2014/main" id="{BC54CE25-1049-0693-12D9-DE3AF10F2BEF}"/>
              </a:ext>
            </a:extLst>
          </p:cNvPr>
          <p:cNvSpPr>
            <a:spLocks noGrp="1"/>
          </p:cNvSpPr>
          <p:nvPr>
            <p:ph type="body" sz="quarter" idx="11"/>
          </p:nvPr>
        </p:nvSpPr>
        <p:spPr>
          <a:xfrm>
            <a:off x="4876799" y="1600200"/>
            <a:ext cx="2209801" cy="4479925"/>
          </a:xfrm>
        </p:spPr>
        <p:txBody>
          <a:bodyPr>
            <a:normAutofit fontScale="70000" lnSpcReduction="20000"/>
          </a:bodyPr>
          <a:lstStyle/>
          <a:p>
            <a:pPr algn="ctr"/>
            <a:r>
              <a:rPr lang="en-US" dirty="0"/>
              <a:t>Is it a valid judicial warrant</a:t>
            </a:r>
          </a:p>
          <a:p>
            <a:pPr algn="ctr"/>
            <a:r>
              <a:rPr lang="en-US" dirty="0"/>
              <a:t>Is it signed by a judge or magistrate judge</a:t>
            </a:r>
          </a:p>
          <a:p>
            <a:pPr algn="ctr"/>
            <a:r>
              <a:rPr lang="en-US" dirty="0"/>
              <a:t>Does it state the address of the specific premises to be searched</a:t>
            </a:r>
          </a:p>
          <a:p>
            <a:pPr algn="ctr"/>
            <a:r>
              <a:rPr lang="en-US" dirty="0"/>
              <a:t>Is it being executed during the time period specified on the warrant (if any)</a:t>
            </a:r>
          </a:p>
        </p:txBody>
      </p:sp>
      <p:sp>
        <p:nvSpPr>
          <p:cNvPr id="5" name="Picture Placeholder 1">
            <a:extLst>
              <a:ext uri="{FF2B5EF4-FFF2-40B4-BE49-F238E27FC236}">
                <a16:creationId xmlns:a16="http://schemas.microsoft.com/office/drawing/2014/main" id="{125268F9-9122-A033-7A0D-C6586E6BC269}"/>
              </a:ext>
            </a:extLst>
          </p:cNvPr>
          <p:cNvSpPr txBox="1">
            <a:spLocks/>
          </p:cNvSpPr>
          <p:nvPr/>
        </p:nvSpPr>
        <p:spPr>
          <a:xfrm>
            <a:off x="7391400" y="152400"/>
            <a:ext cx="4953000"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10F51"/>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010F51"/>
              </a:buClr>
              <a:buSzPct val="80000"/>
              <a:buFont typeface="Courier New" panose="02070309020205020404" pitchFamily="49" charset="0"/>
              <a:buChar char="o"/>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010F51"/>
              </a:buClr>
              <a:buSzPct val="75000"/>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010F51"/>
              </a:buClr>
              <a:buSzPct val="75000"/>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010F51"/>
              </a:buClr>
              <a:buSzPct val="75000"/>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Picture Placeholder 1">
            <a:extLst>
              <a:ext uri="{FF2B5EF4-FFF2-40B4-BE49-F238E27FC236}">
                <a16:creationId xmlns:a16="http://schemas.microsoft.com/office/drawing/2014/main" id="{25161DA2-3825-BC50-C87C-BEE8CFDFD26F}"/>
              </a:ext>
            </a:extLst>
          </p:cNvPr>
          <p:cNvSpPr txBox="1">
            <a:spLocks/>
          </p:cNvSpPr>
          <p:nvPr/>
        </p:nvSpPr>
        <p:spPr>
          <a:xfrm>
            <a:off x="-2177" y="-32657"/>
            <a:ext cx="4953000"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10F51"/>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010F51"/>
              </a:buClr>
              <a:buSzPct val="80000"/>
              <a:buFont typeface="Courier New" panose="02070309020205020404" pitchFamily="49" charset="0"/>
              <a:buChar char="o"/>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010F51"/>
              </a:buClr>
              <a:buSzPct val="75000"/>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010F51"/>
              </a:buClr>
              <a:buSzPct val="75000"/>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010F51"/>
              </a:buClr>
              <a:buSzPct val="75000"/>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8" name="Picture 7">
            <a:extLst>
              <a:ext uri="{FF2B5EF4-FFF2-40B4-BE49-F238E27FC236}">
                <a16:creationId xmlns:a16="http://schemas.microsoft.com/office/drawing/2014/main" id="{871BA9B0-F8C2-9185-9E3D-7D8EA6766458}"/>
              </a:ext>
            </a:extLst>
          </p:cNvPr>
          <p:cNvPicPr>
            <a:picLocks noChangeAspect="1"/>
          </p:cNvPicPr>
          <p:nvPr/>
        </p:nvPicPr>
        <p:blipFill>
          <a:blip r:embed="rId2"/>
          <a:srcRect l="35075" t="18833" r="17370" b="9000"/>
          <a:stretch/>
        </p:blipFill>
        <p:spPr>
          <a:xfrm>
            <a:off x="69205" y="-20197"/>
            <a:ext cx="4382141" cy="4973197"/>
          </a:xfrm>
          <a:prstGeom prst="rect">
            <a:avLst/>
          </a:prstGeom>
        </p:spPr>
      </p:pic>
      <p:pic>
        <p:nvPicPr>
          <p:cNvPr id="13" name="Picture 1">
            <a:extLst>
              <a:ext uri="{FF2B5EF4-FFF2-40B4-BE49-F238E27FC236}">
                <a16:creationId xmlns:a16="http://schemas.microsoft.com/office/drawing/2014/main" id="{84427545-1A9C-396A-0A99-76D2A333C7C5}"/>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1816" b="1816"/>
          <a:stretch>
            <a:fillRect/>
          </a:stretch>
        </p:blipFill>
        <p:spPr bwMode="auto">
          <a:xfrm>
            <a:off x="7629918" y="1719943"/>
            <a:ext cx="4538133" cy="5105400"/>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3">
            <a:extLst>
              <a:ext uri="{FF2B5EF4-FFF2-40B4-BE49-F238E27FC236}">
                <a16:creationId xmlns:a16="http://schemas.microsoft.com/office/drawing/2014/main" id="{B1376414-FDD0-47C1-CB06-C3B683E52C08}"/>
              </a:ext>
            </a:extLst>
          </p:cNvPr>
          <p:cNvSpPr>
            <a:spLocks noChangeArrowheads="1"/>
          </p:cNvSpPr>
          <p:nvPr/>
        </p:nvSpPr>
        <p:spPr bwMode="auto">
          <a:xfrm>
            <a:off x="7391400" y="1761196"/>
            <a:ext cx="1149445" cy="677498"/>
          </a:xfrm>
          <a:prstGeom prst="roundRect">
            <a:avLst>
              <a:gd name="adj" fmla="val 16667"/>
            </a:avLst>
          </a:prstGeom>
          <a:solidFill>
            <a:srgbClr val="77206D"/>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bg1"/>
                </a:solidFill>
                <a:effectLst/>
                <a:latin typeface="Aptos" panose="020B0004020202020204" pitchFamily="34" charset="0"/>
                <a:ea typeface="Aptos" panose="020B0004020202020204" pitchFamily="34" charset="0"/>
                <a:cs typeface="Aptos" panose="020B0004020202020204" pitchFamily="34" charset="0"/>
              </a:rPr>
              <a:t>Issued by DHS/ICE, not a federal court</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cxnSp>
        <p:nvCxnSpPr>
          <p:cNvPr id="15" name="Straight Arrow Connector 14">
            <a:extLst>
              <a:ext uri="{FF2B5EF4-FFF2-40B4-BE49-F238E27FC236}">
                <a16:creationId xmlns:a16="http://schemas.microsoft.com/office/drawing/2014/main" id="{50214B69-9F8F-13E9-3F18-CDBA442427A9}"/>
              </a:ext>
            </a:extLst>
          </p:cNvPr>
          <p:cNvCxnSpPr>
            <a:cxnSpLocks/>
          </p:cNvCxnSpPr>
          <p:nvPr/>
        </p:nvCxnSpPr>
        <p:spPr>
          <a:xfrm flipV="1">
            <a:off x="8540845" y="1905000"/>
            <a:ext cx="359404" cy="206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3">
            <a:extLst>
              <a:ext uri="{FF2B5EF4-FFF2-40B4-BE49-F238E27FC236}">
                <a16:creationId xmlns:a16="http://schemas.microsoft.com/office/drawing/2014/main" id="{8B9E0543-A7FA-061F-F88A-4A5EACB3131C}"/>
              </a:ext>
            </a:extLst>
          </p:cNvPr>
          <p:cNvSpPr>
            <a:spLocks noChangeArrowheads="1"/>
          </p:cNvSpPr>
          <p:nvPr/>
        </p:nvSpPr>
        <p:spPr bwMode="auto">
          <a:xfrm>
            <a:off x="10981422" y="1600200"/>
            <a:ext cx="1064414" cy="556032"/>
          </a:xfrm>
          <a:prstGeom prst="roundRect">
            <a:avLst>
              <a:gd name="adj" fmla="val 16667"/>
            </a:avLst>
          </a:prstGeom>
          <a:solidFill>
            <a:srgbClr val="77206D"/>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bg1"/>
                </a:solidFill>
                <a:effectLst/>
                <a:latin typeface="Aptos" panose="020B0004020202020204" pitchFamily="34" charset="0"/>
                <a:ea typeface="Aptos" panose="020B0004020202020204" pitchFamily="34" charset="0"/>
                <a:cs typeface="Aptos" panose="020B0004020202020204" pitchFamily="34" charset="0"/>
              </a:rPr>
              <a:t>Custodial and removal authority   </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cxnSp>
        <p:nvCxnSpPr>
          <p:cNvPr id="20" name="Straight Arrow Connector 19">
            <a:extLst>
              <a:ext uri="{FF2B5EF4-FFF2-40B4-BE49-F238E27FC236}">
                <a16:creationId xmlns:a16="http://schemas.microsoft.com/office/drawing/2014/main" id="{51390278-8421-3A0F-E534-948488369290}"/>
              </a:ext>
            </a:extLst>
          </p:cNvPr>
          <p:cNvCxnSpPr>
            <a:cxnSpLocks/>
          </p:cNvCxnSpPr>
          <p:nvPr/>
        </p:nvCxnSpPr>
        <p:spPr>
          <a:xfrm flipH="1">
            <a:off x="10622018" y="1878216"/>
            <a:ext cx="448280" cy="1757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200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FCB55F-B109-AFC0-702B-8BACC239D2E2}"/>
              </a:ext>
            </a:extLst>
          </p:cNvPr>
          <p:cNvPicPr>
            <a:picLocks noChangeAspect="1"/>
          </p:cNvPicPr>
          <p:nvPr/>
        </p:nvPicPr>
        <p:blipFill>
          <a:blip r:embed="rId2"/>
          <a:stretch>
            <a:fillRect/>
          </a:stretch>
        </p:blipFill>
        <p:spPr>
          <a:xfrm>
            <a:off x="6403472" y="218789"/>
            <a:ext cx="5313172" cy="6595374"/>
          </a:xfrm>
          <a:prstGeom prst="rect">
            <a:avLst/>
          </a:prstGeom>
          <a:ln>
            <a:solidFill>
              <a:schemeClr val="tx1"/>
            </a:solidFill>
          </a:ln>
        </p:spPr>
      </p:pic>
      <p:pic>
        <p:nvPicPr>
          <p:cNvPr id="12" name="Picture 11">
            <a:extLst>
              <a:ext uri="{FF2B5EF4-FFF2-40B4-BE49-F238E27FC236}">
                <a16:creationId xmlns:a16="http://schemas.microsoft.com/office/drawing/2014/main" id="{2FAF7706-5EB4-DEE8-B59A-877115EEE0A0}"/>
              </a:ext>
            </a:extLst>
          </p:cNvPr>
          <p:cNvPicPr>
            <a:picLocks noChangeAspect="1"/>
          </p:cNvPicPr>
          <p:nvPr/>
        </p:nvPicPr>
        <p:blipFill>
          <a:blip r:embed="rId3"/>
          <a:stretch>
            <a:fillRect/>
          </a:stretch>
        </p:blipFill>
        <p:spPr>
          <a:xfrm>
            <a:off x="499954" y="187036"/>
            <a:ext cx="5155474" cy="6595374"/>
          </a:xfrm>
          <a:prstGeom prst="rect">
            <a:avLst/>
          </a:prstGeom>
          <a:ln>
            <a:solidFill>
              <a:schemeClr val="tx1"/>
            </a:solidFill>
          </a:ln>
        </p:spPr>
      </p:pic>
      <p:sp>
        <p:nvSpPr>
          <p:cNvPr id="16" name="Rectangle: Rounded Corners 15">
            <a:extLst>
              <a:ext uri="{FF2B5EF4-FFF2-40B4-BE49-F238E27FC236}">
                <a16:creationId xmlns:a16="http://schemas.microsoft.com/office/drawing/2014/main" id="{8EBBFDE1-4DAC-1207-981C-AF05FF18B0C1}"/>
              </a:ext>
            </a:extLst>
          </p:cNvPr>
          <p:cNvSpPr/>
          <p:nvPr/>
        </p:nvSpPr>
        <p:spPr>
          <a:xfrm>
            <a:off x="5124623" y="153596"/>
            <a:ext cx="1976845" cy="144841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400" dirty="0">
                <a:effectLst/>
                <a:ea typeface="Aptos" panose="020B0004020202020204" pitchFamily="34" charset="0"/>
                <a:cs typeface="Aptos" panose="020B0004020202020204" pitchFamily="34" charset="0"/>
              </a:rPr>
              <a:t>JUDICIAL WARRANT ISSUED BY FEDERAL DISTRICT COURT </a:t>
            </a:r>
            <a:endParaRPr lang="en-US" sz="1400" dirty="0">
              <a:effectLst/>
              <a:ea typeface="Aptos" panose="020B00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FD53095-17B6-6CA0-8064-55BDC75C5ED1}"/>
              </a:ext>
            </a:extLst>
          </p:cNvPr>
          <p:cNvSpPr/>
          <p:nvPr/>
        </p:nvSpPr>
        <p:spPr>
          <a:xfrm>
            <a:off x="245030" y="218789"/>
            <a:ext cx="1535644" cy="911029"/>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dirty="0">
                <a:effectLst/>
                <a:ea typeface="Aptos" panose="020B0004020202020204" pitchFamily="34" charset="0"/>
                <a:cs typeface="Aptos" panose="020B0004020202020204" pitchFamily="34" charset="0"/>
              </a:rPr>
              <a:t>Must identify property or person and address to be searched</a:t>
            </a:r>
            <a:r>
              <a:rPr lang="en-US" sz="1000" dirty="0">
                <a:ea typeface="Aptos" panose="020B0004020202020204" pitchFamily="34" charset="0"/>
                <a:cs typeface="Aptos" panose="020B0004020202020204" pitchFamily="34" charset="0"/>
              </a:rPr>
              <a:t> and seized</a:t>
            </a:r>
            <a:endParaRPr lang="en-US" sz="1000" dirty="0">
              <a:effectLst/>
              <a:ea typeface="Aptos" panose="020B00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5F9896E9-406B-5DD1-DD8D-5072B6F20CA8}"/>
              </a:ext>
            </a:extLst>
          </p:cNvPr>
          <p:cNvSpPr/>
          <p:nvPr/>
        </p:nvSpPr>
        <p:spPr>
          <a:xfrm>
            <a:off x="3574626" y="3669292"/>
            <a:ext cx="1976845" cy="549253"/>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dirty="0">
                <a:effectLst/>
                <a:ea typeface="Aptos" panose="020B0004020202020204" pitchFamily="34" charset="0"/>
                <a:cs typeface="Aptos" panose="020B0004020202020204" pitchFamily="34" charset="0"/>
              </a:rPr>
              <a:t>Lists time and date within which  search must take place</a:t>
            </a:r>
            <a:endParaRPr lang="en-US" sz="1000" dirty="0">
              <a:effectLst/>
              <a:ea typeface="Aptos" panose="020B00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AB536F0D-3584-5385-B4F4-0990A4B79E6B}"/>
              </a:ext>
            </a:extLst>
          </p:cNvPr>
          <p:cNvCxnSpPr>
            <a:cxnSpLocks/>
          </p:cNvCxnSpPr>
          <p:nvPr/>
        </p:nvCxnSpPr>
        <p:spPr>
          <a:xfrm flipH="1">
            <a:off x="4620491" y="5809602"/>
            <a:ext cx="601423" cy="3602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D10A301-3A17-E822-7D62-FA032EB7E66E}"/>
              </a:ext>
            </a:extLst>
          </p:cNvPr>
          <p:cNvCxnSpPr>
            <a:cxnSpLocks/>
          </p:cNvCxnSpPr>
          <p:nvPr/>
        </p:nvCxnSpPr>
        <p:spPr>
          <a:xfrm flipH="1">
            <a:off x="4376579" y="630382"/>
            <a:ext cx="748044" cy="1061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8594086-39FE-82C1-B265-CE62D73C2A9F}"/>
              </a:ext>
            </a:extLst>
          </p:cNvPr>
          <p:cNvCxnSpPr>
            <a:cxnSpLocks/>
          </p:cNvCxnSpPr>
          <p:nvPr/>
        </p:nvCxnSpPr>
        <p:spPr>
          <a:xfrm>
            <a:off x="7101468" y="630382"/>
            <a:ext cx="748044" cy="1061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DCA2E79-7140-CE6F-C752-26720464093E}"/>
              </a:ext>
            </a:extLst>
          </p:cNvPr>
          <p:cNvCxnSpPr>
            <a:cxnSpLocks/>
          </p:cNvCxnSpPr>
          <p:nvPr/>
        </p:nvCxnSpPr>
        <p:spPr>
          <a:xfrm flipH="1">
            <a:off x="3904222" y="3975310"/>
            <a:ext cx="472358" cy="3183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E4530AC-58B5-C205-5BC8-11F4324DA57A}"/>
              </a:ext>
            </a:extLst>
          </p:cNvPr>
          <p:cNvCxnSpPr>
            <a:cxnSpLocks/>
          </p:cNvCxnSpPr>
          <p:nvPr/>
        </p:nvCxnSpPr>
        <p:spPr>
          <a:xfrm>
            <a:off x="651164" y="1059710"/>
            <a:ext cx="252640" cy="5853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3DF2C41F-2C29-8E10-076E-3A41E96E5DFF}"/>
              </a:ext>
            </a:extLst>
          </p:cNvPr>
          <p:cNvSpPr/>
          <p:nvPr/>
        </p:nvSpPr>
        <p:spPr>
          <a:xfrm>
            <a:off x="9587345" y="846472"/>
            <a:ext cx="1235594" cy="755534"/>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dirty="0">
                <a:effectLst/>
                <a:ea typeface="Aptos" panose="020B0004020202020204" pitchFamily="34" charset="0"/>
                <a:cs typeface="Aptos" panose="020B0004020202020204" pitchFamily="34" charset="0"/>
              </a:rPr>
              <a:t>Must specify name of person to be arrested</a:t>
            </a:r>
            <a:endParaRPr lang="en-US" sz="1000" dirty="0">
              <a:effectLst/>
              <a:ea typeface="Aptos" panose="020B0004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DAC92C51-B5F1-02F4-C4DB-C75547CAEC72}"/>
              </a:ext>
            </a:extLst>
          </p:cNvPr>
          <p:cNvCxnSpPr>
            <a:cxnSpLocks/>
            <a:stCxn id="46" idx="1"/>
          </p:cNvCxnSpPr>
          <p:nvPr/>
        </p:nvCxnSpPr>
        <p:spPr>
          <a:xfrm flipH="1">
            <a:off x="7999467" y="1224239"/>
            <a:ext cx="1587878" cy="68500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E87FF2C8-2164-9550-8F62-8A6C61359156}"/>
              </a:ext>
            </a:extLst>
          </p:cNvPr>
          <p:cNvSpPr/>
          <p:nvPr/>
        </p:nvSpPr>
        <p:spPr>
          <a:xfrm>
            <a:off x="9771658" y="3761022"/>
            <a:ext cx="1635155" cy="755534"/>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100" dirty="0">
                <a:effectLst/>
                <a:ea typeface="Aptos" panose="020B0004020202020204" pitchFamily="34" charset="0"/>
                <a:cs typeface="Aptos" panose="020B0004020202020204" pitchFamily="34" charset="0"/>
              </a:rPr>
              <a:t>Signed by federal magistrate, judge, clerk, or other court officer</a:t>
            </a:r>
            <a:endParaRPr lang="en-US" sz="1100" dirty="0">
              <a:effectLst/>
              <a:ea typeface="Aptos" panose="020B00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6A081BFF-274B-1E2E-33A1-09AFA97ACA8B}"/>
              </a:ext>
            </a:extLst>
          </p:cNvPr>
          <p:cNvSpPr/>
          <p:nvPr/>
        </p:nvSpPr>
        <p:spPr>
          <a:xfrm>
            <a:off x="9428466" y="4704915"/>
            <a:ext cx="1750695" cy="243840"/>
          </a:xfrm>
          <a:prstGeom prst="ellipse">
            <a:avLst/>
          </a:prstGeom>
          <a:no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Oval 54">
            <a:extLst>
              <a:ext uri="{FF2B5EF4-FFF2-40B4-BE49-F238E27FC236}">
                <a16:creationId xmlns:a16="http://schemas.microsoft.com/office/drawing/2014/main" id="{02C6CC10-2A99-D75C-015F-CB7C48D0BF00}"/>
              </a:ext>
            </a:extLst>
          </p:cNvPr>
          <p:cNvSpPr/>
          <p:nvPr/>
        </p:nvSpPr>
        <p:spPr>
          <a:xfrm>
            <a:off x="3504865" y="6180160"/>
            <a:ext cx="1750695" cy="243840"/>
          </a:xfrm>
          <a:prstGeom prst="ellipse">
            <a:avLst/>
          </a:prstGeom>
          <a:no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Rectangle: Rounded Corners 56">
            <a:extLst>
              <a:ext uri="{FF2B5EF4-FFF2-40B4-BE49-F238E27FC236}">
                <a16:creationId xmlns:a16="http://schemas.microsoft.com/office/drawing/2014/main" id="{4B6280EB-7D60-3A6B-E135-38BFEDBBD3FD}"/>
              </a:ext>
            </a:extLst>
          </p:cNvPr>
          <p:cNvSpPr/>
          <p:nvPr/>
        </p:nvSpPr>
        <p:spPr>
          <a:xfrm>
            <a:off x="5124623" y="5687682"/>
            <a:ext cx="1513724" cy="549253"/>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dirty="0">
                <a:effectLst/>
                <a:ea typeface="Aptos" panose="020B0004020202020204" pitchFamily="34" charset="0"/>
                <a:cs typeface="Aptos" panose="020B0004020202020204" pitchFamily="34" charset="0"/>
              </a:rPr>
              <a:t>Signed by U.S.</a:t>
            </a:r>
            <a:r>
              <a:rPr lang="en-US" sz="1000" dirty="0">
                <a:ea typeface="Aptos" panose="020B0004020202020204" pitchFamily="34" charset="0"/>
                <a:cs typeface="Aptos" panose="020B0004020202020204" pitchFamily="34" charset="0"/>
              </a:rPr>
              <a:t> magistrate or district court judge </a:t>
            </a:r>
            <a:endParaRPr lang="en-US" sz="1000" dirty="0">
              <a:effectLst/>
              <a:ea typeface="Aptos" panose="020B0004020202020204" pitchFamily="34" charset="0"/>
              <a:cs typeface="Arial" panose="020B0604020202020204" pitchFamily="34" charset="0"/>
            </a:endParaRPr>
          </a:p>
        </p:txBody>
      </p:sp>
      <p:cxnSp>
        <p:nvCxnSpPr>
          <p:cNvPr id="58" name="Straight Arrow Connector 57">
            <a:extLst>
              <a:ext uri="{FF2B5EF4-FFF2-40B4-BE49-F238E27FC236}">
                <a16:creationId xmlns:a16="http://schemas.microsoft.com/office/drawing/2014/main" id="{BCBA3FDE-8825-73BC-40DA-78F9E27208C0}"/>
              </a:ext>
            </a:extLst>
          </p:cNvPr>
          <p:cNvCxnSpPr>
            <a:cxnSpLocks/>
          </p:cNvCxnSpPr>
          <p:nvPr/>
        </p:nvCxnSpPr>
        <p:spPr>
          <a:xfrm flipH="1">
            <a:off x="10205142" y="4409629"/>
            <a:ext cx="234258" cy="26463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056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228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A09911-1BA5-62BA-01AE-1C37472C26AF}"/>
              </a:ext>
            </a:extLst>
          </p:cNvPr>
          <p:cNvSpPr>
            <a:spLocks noGrp="1"/>
          </p:cNvSpPr>
          <p:nvPr>
            <p:ph type="body" sz="quarter" idx="10"/>
          </p:nvPr>
        </p:nvSpPr>
        <p:spPr>
          <a:xfrm>
            <a:off x="411480" y="621792"/>
            <a:ext cx="5301986" cy="1130808"/>
          </a:xfrm>
        </p:spPr>
        <p:txBody>
          <a:bodyPr>
            <a:normAutofit fontScale="92500" lnSpcReduction="10000"/>
          </a:bodyPr>
          <a:lstStyle/>
          <a:p>
            <a:r>
              <a:rPr lang="en-US" dirty="0"/>
              <a:t>Safe &amp; effective patient experience</a:t>
            </a:r>
          </a:p>
        </p:txBody>
      </p:sp>
      <p:sp>
        <p:nvSpPr>
          <p:cNvPr id="3" name="Text Placeholder 2">
            <a:extLst>
              <a:ext uri="{FF2B5EF4-FFF2-40B4-BE49-F238E27FC236}">
                <a16:creationId xmlns:a16="http://schemas.microsoft.com/office/drawing/2014/main" id="{776AD0FC-827B-4F85-C4C9-AB42F061A398}"/>
              </a:ext>
            </a:extLst>
          </p:cNvPr>
          <p:cNvSpPr>
            <a:spLocks noGrp="1"/>
          </p:cNvSpPr>
          <p:nvPr>
            <p:ph type="body" sz="quarter" idx="11"/>
          </p:nvPr>
        </p:nvSpPr>
        <p:spPr>
          <a:xfrm>
            <a:off x="382775" y="1981200"/>
            <a:ext cx="5301986" cy="4419600"/>
          </a:xfrm>
        </p:spPr>
        <p:txBody>
          <a:bodyPr>
            <a:normAutofit fontScale="70000" lnSpcReduction="20000"/>
          </a:bodyPr>
          <a:lstStyle/>
          <a:p>
            <a:pPr marL="285750" indent="-285750">
              <a:buFont typeface="Arial" panose="020B0604020202020204" pitchFamily="34" charset="0"/>
              <a:buChar char="•"/>
            </a:pPr>
            <a:r>
              <a:rPr lang="en-US" b="1" dirty="0"/>
              <a:t>Be careful in record keeping: </a:t>
            </a:r>
            <a:r>
              <a:rPr lang="en-US" dirty="0"/>
              <a:t>Avoid recording information about immigration status or place of birth in patient records.</a:t>
            </a:r>
          </a:p>
          <a:p>
            <a:pPr marL="285750" indent="-285750">
              <a:buFont typeface="Arial" panose="020B0604020202020204" pitchFamily="34" charset="0"/>
              <a:buChar char="•"/>
            </a:pPr>
            <a:r>
              <a:rPr lang="en-US" b="1" dirty="0"/>
              <a:t>Provide educational material</a:t>
            </a:r>
            <a:r>
              <a:rPr lang="en-US" dirty="0"/>
              <a:t>: Put up posters and provide materials advising patients that they have the right to refuse to answer questions and insist on a lawyer. You can remind people of this right.</a:t>
            </a:r>
          </a:p>
          <a:p>
            <a:pPr marL="285750" indent="-285750">
              <a:buFont typeface="Arial" panose="020B0604020202020204" pitchFamily="34" charset="0"/>
              <a:buChar char="•"/>
            </a:pPr>
            <a:r>
              <a:rPr lang="en-US" b="1" dirty="0"/>
              <a:t>Reassure your patients</a:t>
            </a:r>
            <a:r>
              <a:rPr lang="en-US" dirty="0"/>
              <a:t>: Educate and reassure that their health care information is protected by federal and state laws and that you are taking proper care of it.</a:t>
            </a:r>
          </a:p>
          <a:p>
            <a:pPr marL="285750" indent="-285750">
              <a:buFont typeface="Arial" panose="020B0604020202020204" pitchFamily="34" charset="0"/>
              <a:buChar char="•"/>
            </a:pPr>
            <a:r>
              <a:rPr lang="en-US" b="1" dirty="0"/>
              <a:t>Be aware of language access and culturally competent care: </a:t>
            </a:r>
            <a:r>
              <a:rPr lang="en-US" dirty="0"/>
              <a:t>Meet your patients where they are so you can communicate with your patients.</a:t>
            </a:r>
            <a:endParaRPr lang="en-US" b="1" dirty="0"/>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2054264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2388B0-1EF2-3187-02A0-0B95D8FC00BA}"/>
              </a:ext>
            </a:extLst>
          </p:cNvPr>
          <p:cNvSpPr>
            <a:spLocks noGrp="1"/>
          </p:cNvSpPr>
          <p:nvPr>
            <p:ph type="body" sz="quarter" idx="10"/>
          </p:nvPr>
        </p:nvSpPr>
        <p:spPr>
          <a:xfrm>
            <a:off x="3390900" y="2504236"/>
            <a:ext cx="5410200" cy="1014138"/>
          </a:xfrm>
        </p:spPr>
        <p:txBody>
          <a:bodyPr>
            <a:normAutofit lnSpcReduction="10000"/>
          </a:bodyPr>
          <a:lstStyle/>
          <a:p>
            <a:r>
              <a:rPr lang="en-US" dirty="0"/>
              <a:t>Thank You</a:t>
            </a:r>
          </a:p>
        </p:txBody>
      </p:sp>
      <p:sp>
        <p:nvSpPr>
          <p:cNvPr id="4" name="TextBox 3">
            <a:extLst>
              <a:ext uri="{FF2B5EF4-FFF2-40B4-BE49-F238E27FC236}">
                <a16:creationId xmlns:a16="http://schemas.microsoft.com/office/drawing/2014/main" id="{B0456269-D16C-BF34-5661-21ADF168319A}"/>
              </a:ext>
            </a:extLst>
          </p:cNvPr>
          <p:cNvSpPr txBox="1"/>
          <p:nvPr/>
        </p:nvSpPr>
        <p:spPr>
          <a:xfrm>
            <a:off x="1219200" y="4353764"/>
            <a:ext cx="3282822" cy="923330"/>
          </a:xfrm>
          <a:prstGeom prst="rect">
            <a:avLst/>
          </a:prstGeom>
          <a:noFill/>
        </p:spPr>
        <p:txBody>
          <a:bodyPr wrap="none" rtlCol="0">
            <a:spAutoFit/>
          </a:bodyPr>
          <a:lstStyle/>
          <a:p>
            <a:r>
              <a:rPr lang="en-US" b="1" dirty="0">
                <a:solidFill>
                  <a:schemeClr val="bg1"/>
                </a:solidFill>
              </a:rPr>
              <a:t>Matthew Lopas</a:t>
            </a:r>
          </a:p>
          <a:p>
            <a:r>
              <a:rPr lang="en-US" i="1" dirty="0">
                <a:solidFill>
                  <a:schemeClr val="bg1"/>
                </a:solidFill>
              </a:rPr>
              <a:t>Director of State Advocacy</a:t>
            </a:r>
          </a:p>
          <a:p>
            <a:r>
              <a:rPr lang="en-US" dirty="0">
                <a:solidFill>
                  <a:schemeClr val="bg1"/>
                </a:solidFill>
                <a:hlinkClick r:id="rId2">
                  <a:extLst>
                    <a:ext uri="{A12FA001-AC4F-418D-AE19-62706E023703}">
                      <ahyp:hlinkClr xmlns:ahyp="http://schemas.microsoft.com/office/drawing/2018/hyperlinkcolor" val="tx"/>
                    </a:ext>
                  </a:extLst>
                </a:hlinkClick>
              </a:rPr>
              <a:t>lopas@nilc.org</a:t>
            </a:r>
            <a:r>
              <a:rPr lang="en-US" dirty="0">
                <a:solidFill>
                  <a:schemeClr val="bg1"/>
                </a:solidFill>
              </a:rPr>
              <a:t>  </a:t>
            </a:r>
          </a:p>
        </p:txBody>
      </p:sp>
      <p:sp>
        <p:nvSpPr>
          <p:cNvPr id="5" name="TextBox 4">
            <a:extLst>
              <a:ext uri="{FF2B5EF4-FFF2-40B4-BE49-F238E27FC236}">
                <a16:creationId xmlns:a16="http://schemas.microsoft.com/office/drawing/2014/main" id="{E89958AE-DA03-8BFA-808A-85AAB376744A}"/>
              </a:ext>
            </a:extLst>
          </p:cNvPr>
          <p:cNvSpPr txBox="1"/>
          <p:nvPr/>
        </p:nvSpPr>
        <p:spPr>
          <a:xfrm>
            <a:off x="7197634" y="3853542"/>
            <a:ext cx="4384766" cy="2031325"/>
          </a:xfrm>
          <a:prstGeom prst="rect">
            <a:avLst/>
          </a:prstGeom>
          <a:noFill/>
        </p:spPr>
        <p:txBody>
          <a:bodyPr wrap="square" rtlCol="0">
            <a:spAutoFit/>
          </a:bodyPr>
          <a:lstStyle/>
          <a:p>
            <a:r>
              <a:rPr lang="en-US" b="1" dirty="0">
                <a:solidFill>
                  <a:schemeClr val="bg1"/>
                </a:solidFill>
              </a:rPr>
              <a:t>Resources:</a:t>
            </a:r>
          </a:p>
          <a:p>
            <a:pPr marL="285750" indent="-285750">
              <a:buFont typeface="Arial" panose="020B0604020202020204" pitchFamily="34" charset="0"/>
              <a:buChar char="•"/>
            </a:pPr>
            <a:r>
              <a:rPr lang="en-US" b="1" dirty="0">
                <a:solidFill>
                  <a:schemeClr val="bg1"/>
                </a:solidFill>
                <a:hlinkClick r:id="rId3">
                  <a:extLst>
                    <a:ext uri="{A12FA001-AC4F-418D-AE19-62706E023703}">
                      <ahyp:hlinkClr xmlns:ahyp="http://schemas.microsoft.com/office/drawing/2018/hyperlinkcolor" val="tx"/>
                    </a:ext>
                  </a:extLst>
                </a:hlinkClick>
              </a:rPr>
              <a:t>KYR: Health Care Providers &amp; Immigration Enforcement</a:t>
            </a:r>
            <a:endParaRPr lang="en-US" b="1" dirty="0">
              <a:solidFill>
                <a:schemeClr val="bg1"/>
              </a:solidFill>
            </a:endParaRPr>
          </a:p>
          <a:p>
            <a:pPr marL="285750" indent="-285750">
              <a:buFont typeface="Arial" panose="020B0604020202020204" pitchFamily="34" charset="0"/>
              <a:buChar char="•"/>
            </a:pPr>
            <a:r>
              <a:rPr lang="en-US" b="1" dirty="0">
                <a:solidFill>
                  <a:schemeClr val="bg1"/>
                </a:solidFill>
                <a:hlinkClick r:id="rId4">
                  <a:extLst>
                    <a:ext uri="{A12FA001-AC4F-418D-AE19-62706E023703}">
                      <ahyp:hlinkClr xmlns:ahyp="http://schemas.microsoft.com/office/drawing/2018/hyperlinkcolor" val="tx"/>
                    </a:ext>
                  </a:extLst>
                </a:hlinkClick>
              </a:rPr>
              <a:t>KYR: Health Care and Health Insurance for Immigrants</a:t>
            </a:r>
            <a:endParaRPr lang="en-US" b="1" dirty="0">
              <a:solidFill>
                <a:schemeClr val="bg1"/>
              </a:solidFill>
            </a:endParaRPr>
          </a:p>
          <a:p>
            <a:pPr marL="285750" indent="-285750">
              <a:buFont typeface="Arial" panose="020B0604020202020204" pitchFamily="34" charset="0"/>
              <a:buChar char="•"/>
            </a:pPr>
            <a:r>
              <a:rPr lang="en-US" b="1" dirty="0">
                <a:solidFill>
                  <a:schemeClr val="bg1"/>
                </a:solidFill>
                <a:hlinkClick r:id="rId5">
                  <a:extLst>
                    <a:ext uri="{A12FA001-AC4F-418D-AE19-62706E023703}">
                      <ahyp:hlinkClr xmlns:ahyp="http://schemas.microsoft.com/office/drawing/2018/hyperlinkcolor" val="tx"/>
                    </a:ext>
                  </a:extLst>
                </a:hlinkClick>
              </a:rPr>
              <a:t>KYR Under the US Constitution (general)</a:t>
            </a:r>
            <a:endParaRPr lang="en-US" b="1" dirty="0">
              <a:solidFill>
                <a:schemeClr val="bg1"/>
              </a:solidFill>
            </a:endParaRPr>
          </a:p>
        </p:txBody>
      </p:sp>
    </p:spTree>
    <p:extLst>
      <p:ext uri="{BB962C8B-B14F-4D97-AF65-F5344CB8AC3E}">
        <p14:creationId xmlns:p14="http://schemas.microsoft.com/office/powerpoint/2010/main" val="860196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440F89B-F155-D5C1-6C89-999D1435F9D9}"/>
              </a:ext>
            </a:extLst>
          </p:cNvPr>
          <p:cNvSpPr>
            <a:spLocks noGrp="1"/>
          </p:cNvSpPr>
          <p:nvPr>
            <p:ph type="body" sz="quarter" idx="10"/>
          </p:nvPr>
        </p:nvSpPr>
        <p:spPr/>
        <p:txBody>
          <a:bodyPr/>
          <a:lstStyle/>
          <a:p>
            <a:r>
              <a:rPr lang="en-US" dirty="0"/>
              <a:t>Disclosure &amp; Disclaimer</a:t>
            </a:r>
          </a:p>
        </p:txBody>
      </p:sp>
      <p:sp>
        <p:nvSpPr>
          <p:cNvPr id="7" name="Text Placeholder 6">
            <a:extLst>
              <a:ext uri="{FF2B5EF4-FFF2-40B4-BE49-F238E27FC236}">
                <a16:creationId xmlns:a16="http://schemas.microsoft.com/office/drawing/2014/main" id="{828DDD76-948E-1173-4138-BCCBF9F1905B}"/>
              </a:ext>
            </a:extLst>
          </p:cNvPr>
          <p:cNvSpPr>
            <a:spLocks noGrp="1"/>
          </p:cNvSpPr>
          <p:nvPr>
            <p:ph type="body" sz="quarter" idx="11"/>
          </p:nvPr>
        </p:nvSpPr>
        <p:spPr/>
        <p:txBody>
          <a:bodyPr>
            <a:normAutofit fontScale="77500" lnSpcReduction="20000"/>
          </a:bodyPr>
          <a:lstStyle/>
          <a:p>
            <a:r>
              <a:rPr lang="en-US" b="1" dirty="0"/>
              <a:t>Disclosure:</a:t>
            </a:r>
            <a:r>
              <a:rPr lang="en-US" dirty="0"/>
              <a:t> </a:t>
            </a:r>
          </a:p>
          <a:p>
            <a:r>
              <a:rPr lang="en-US" dirty="0"/>
              <a:t>The presenter has no relevant financial relationships or conflicts of interest to disclose related to the content of this presentation.</a:t>
            </a:r>
          </a:p>
          <a:p>
            <a:endParaRPr lang="en-US" dirty="0"/>
          </a:p>
          <a:p>
            <a:r>
              <a:rPr lang="en-US" b="1" dirty="0"/>
              <a:t>Disclaimer:</a:t>
            </a:r>
            <a:r>
              <a:rPr lang="en-US" dirty="0"/>
              <a:t> </a:t>
            </a:r>
          </a:p>
          <a:p>
            <a:r>
              <a:rPr lang="en-US" dirty="0"/>
              <a:t>The materials and information provided during this presentation are for general informational purposes only. You should not consider nor act or refrain from acting upon them as legal advice. Your receipt of the information and materials, and any communication during the presentation does not create an attorney-client relationship.</a:t>
            </a:r>
          </a:p>
          <a:p>
            <a:endParaRPr lang="en-US" dirty="0"/>
          </a:p>
          <a:p>
            <a:endParaRPr lang="en-US" dirty="0"/>
          </a:p>
        </p:txBody>
      </p:sp>
    </p:spTree>
    <p:extLst>
      <p:ext uri="{BB962C8B-B14F-4D97-AF65-F5344CB8AC3E}">
        <p14:creationId xmlns:p14="http://schemas.microsoft.com/office/powerpoint/2010/main" val="3219565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5259-F65B-CC06-9E13-CC2540BE7A34}"/>
              </a:ext>
            </a:extLst>
          </p:cNvPr>
          <p:cNvSpPr>
            <a:spLocks noGrp="1"/>
          </p:cNvSpPr>
          <p:nvPr>
            <p:ph type="title"/>
          </p:nvPr>
        </p:nvSpPr>
        <p:spPr/>
        <p:txBody>
          <a:bodyPr/>
          <a:lstStyle/>
          <a:p>
            <a:r>
              <a:rPr lang="en-US" dirty="0"/>
              <a:t>Agenda	</a:t>
            </a:r>
          </a:p>
        </p:txBody>
      </p:sp>
      <p:sp>
        <p:nvSpPr>
          <p:cNvPr id="3" name="Text Placeholder 2">
            <a:extLst>
              <a:ext uri="{FF2B5EF4-FFF2-40B4-BE49-F238E27FC236}">
                <a16:creationId xmlns:a16="http://schemas.microsoft.com/office/drawing/2014/main" id="{F44E3639-F32C-8FE6-2493-30AA45BAB016}"/>
              </a:ext>
            </a:extLst>
          </p:cNvPr>
          <p:cNvSpPr>
            <a:spLocks noGrp="1"/>
          </p:cNvSpPr>
          <p:nvPr>
            <p:ph type="body" sz="quarter" idx="14"/>
          </p:nvPr>
        </p:nvSpPr>
        <p:spPr/>
        <p:txBody>
          <a:bodyPr/>
          <a:lstStyle/>
          <a:p>
            <a:r>
              <a:rPr lang="en-US" dirty="0"/>
              <a:t>Recent changes in law and policy regarding immigration</a:t>
            </a:r>
          </a:p>
          <a:p>
            <a:r>
              <a:rPr lang="en-US" dirty="0"/>
              <a:t>Legal framework for care of immigrant patients</a:t>
            </a:r>
          </a:p>
          <a:p>
            <a:r>
              <a:rPr lang="en-US" dirty="0"/>
              <a:t>Creating safe spaces for care delivery</a:t>
            </a:r>
          </a:p>
          <a:p>
            <a:endParaRPr lang="en-US" dirty="0"/>
          </a:p>
        </p:txBody>
      </p:sp>
    </p:spTree>
    <p:extLst>
      <p:ext uri="{BB962C8B-B14F-4D97-AF65-F5344CB8AC3E}">
        <p14:creationId xmlns:p14="http://schemas.microsoft.com/office/powerpoint/2010/main" val="3568554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AA9EA4-2524-EC03-1DF3-ACBA5114C6B4}"/>
              </a:ext>
            </a:extLst>
          </p:cNvPr>
          <p:cNvSpPr>
            <a:spLocks noGrp="1"/>
          </p:cNvSpPr>
          <p:nvPr>
            <p:ph type="body" sz="quarter" idx="10"/>
          </p:nvPr>
        </p:nvSpPr>
        <p:spPr/>
        <p:txBody>
          <a:bodyPr>
            <a:normAutofit fontScale="62500" lnSpcReduction="20000"/>
          </a:bodyPr>
          <a:lstStyle/>
          <a:p>
            <a:r>
              <a:rPr lang="en-US" dirty="0"/>
              <a:t>Changes in Law &amp; Policy</a:t>
            </a:r>
          </a:p>
        </p:txBody>
      </p:sp>
    </p:spTree>
    <p:extLst>
      <p:ext uri="{BB962C8B-B14F-4D97-AF65-F5344CB8AC3E}">
        <p14:creationId xmlns:p14="http://schemas.microsoft.com/office/powerpoint/2010/main" val="870046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B5C99E-1C61-4C6C-614E-56F539BB9449}"/>
              </a:ext>
            </a:extLst>
          </p:cNvPr>
          <p:cNvSpPr>
            <a:spLocks noGrp="1"/>
          </p:cNvSpPr>
          <p:nvPr>
            <p:ph type="body" sz="quarter" idx="10"/>
          </p:nvPr>
        </p:nvSpPr>
        <p:spPr/>
        <p:txBody>
          <a:bodyPr>
            <a:normAutofit fontScale="70000" lnSpcReduction="20000"/>
          </a:bodyPr>
          <a:lstStyle/>
          <a:p>
            <a:r>
              <a:rPr lang="en-US" dirty="0">
                <a:solidFill>
                  <a:srgbClr val="63191C"/>
                </a:solidFill>
              </a:rPr>
              <a:t>Rescinding Protected Areas Memo</a:t>
            </a:r>
          </a:p>
        </p:txBody>
      </p:sp>
      <p:sp>
        <p:nvSpPr>
          <p:cNvPr id="3" name="Text Placeholder 2">
            <a:extLst>
              <a:ext uri="{FF2B5EF4-FFF2-40B4-BE49-F238E27FC236}">
                <a16:creationId xmlns:a16="http://schemas.microsoft.com/office/drawing/2014/main" id="{9EDCAE7A-7BD1-F1E8-ECD4-23A9E34DA585}"/>
              </a:ext>
            </a:extLst>
          </p:cNvPr>
          <p:cNvSpPr>
            <a:spLocks noGrp="1"/>
          </p:cNvSpPr>
          <p:nvPr>
            <p:ph type="body" sz="quarter" idx="11"/>
          </p:nvPr>
        </p:nvSpPr>
        <p:spPr/>
        <p:txBody>
          <a:bodyPr>
            <a:normAutofit/>
          </a:bodyPr>
          <a:lstStyle/>
          <a:p>
            <a:pPr marL="285750" indent="-285750">
              <a:buFont typeface="Arial" panose="020B0604020202020204" pitchFamily="34" charset="0"/>
              <a:buChar char="•"/>
            </a:pPr>
            <a:endParaRPr lang="en-US" sz="2000" b="0" i="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000" b="0" i="0" dirty="0">
                <a:latin typeface="Verdana" panose="020B0604030504040204" pitchFamily="34" charset="0"/>
                <a:ea typeface="Verdana" panose="020B0604030504040204" pitchFamily="34" charset="0"/>
                <a:cs typeface="Verdana" panose="020B0604030504040204" pitchFamily="34" charset="0"/>
              </a:rPr>
              <a:t>Withdrew guidance dating back to 2011 regarding immigration enforcement actions in areas known as sensitive locations or protected areas</a:t>
            </a:r>
          </a:p>
          <a:p>
            <a:pPr marL="285750" indent="-285750">
              <a:buFont typeface="Arial" panose="020B0604020202020204" pitchFamily="34" charset="0"/>
              <a:buChar char="•"/>
            </a:pPr>
            <a:r>
              <a:rPr lang="en-US" sz="2000" b="0" i="0" dirty="0">
                <a:latin typeface="Verdana" panose="020B0604030504040204" pitchFamily="34" charset="0"/>
                <a:ea typeface="Verdana" panose="020B0604030504040204" pitchFamily="34" charset="0"/>
                <a:cs typeface="Verdana" panose="020B0604030504040204" pitchFamily="34" charset="0"/>
              </a:rPr>
              <a:t>Previously shielded locations such as health care facilities, places of worship, schools, shelters, etc.</a:t>
            </a:r>
          </a:p>
          <a:p>
            <a:pPr marL="285750" indent="-285750">
              <a:buFont typeface="Arial" panose="020B0604020202020204" pitchFamily="34" charset="0"/>
              <a:buChar char="•"/>
            </a:pPr>
            <a:r>
              <a:rPr lang="en-US" sz="2000" dirty="0"/>
              <a:t>Eliminated </a:t>
            </a:r>
            <a:r>
              <a:rPr lang="en-US" sz="2000" i="1" dirty="0"/>
              <a:t>policy</a:t>
            </a:r>
            <a:r>
              <a:rPr lang="en-US" sz="2000" dirty="0"/>
              <a:t> of DHS, but did not affect the </a:t>
            </a:r>
            <a:r>
              <a:rPr lang="en-US" sz="2000" i="1" dirty="0"/>
              <a:t>law</a:t>
            </a:r>
            <a:r>
              <a:rPr lang="en-US" sz="2000" dirty="0"/>
              <a:t> governing access to these locations</a:t>
            </a:r>
          </a:p>
        </p:txBody>
      </p:sp>
    </p:spTree>
    <p:extLst>
      <p:ext uri="{BB962C8B-B14F-4D97-AF65-F5344CB8AC3E}">
        <p14:creationId xmlns:p14="http://schemas.microsoft.com/office/powerpoint/2010/main" val="3425307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2F8871-84DE-381E-732E-FCABE5F91E7E}"/>
              </a:ext>
            </a:extLst>
          </p:cNvPr>
          <p:cNvSpPr>
            <a:spLocks noGrp="1"/>
          </p:cNvSpPr>
          <p:nvPr>
            <p:ph type="title"/>
          </p:nvPr>
        </p:nvSpPr>
        <p:spPr/>
        <p:txBody>
          <a:bodyPr/>
          <a:lstStyle/>
          <a:p>
            <a:r>
              <a:rPr lang="en-US" dirty="0"/>
              <a:t>Immigration Enforcement Changes</a:t>
            </a:r>
          </a:p>
        </p:txBody>
      </p:sp>
      <p:sp>
        <p:nvSpPr>
          <p:cNvPr id="5" name="Text Placeholder 4">
            <a:extLst>
              <a:ext uri="{FF2B5EF4-FFF2-40B4-BE49-F238E27FC236}">
                <a16:creationId xmlns:a16="http://schemas.microsoft.com/office/drawing/2014/main" id="{618B69A0-D1E6-A821-F926-BA019D277D95}"/>
              </a:ext>
            </a:extLst>
          </p:cNvPr>
          <p:cNvSpPr>
            <a:spLocks noGrp="1"/>
          </p:cNvSpPr>
          <p:nvPr>
            <p:ph type="body" sz="quarter" idx="10"/>
          </p:nvPr>
        </p:nvSpPr>
        <p:spPr/>
        <p:txBody>
          <a:bodyPr>
            <a:normAutofit fontScale="85000" lnSpcReduction="20000"/>
          </a:bodyPr>
          <a:lstStyle/>
          <a:p>
            <a:pPr marL="285750" indent="-285750">
              <a:buFont typeface="Wingdings" pitchFamily="2" charset="2"/>
              <a:buChar char="Ø"/>
            </a:pPr>
            <a:r>
              <a:rPr lang="en-US" dirty="0"/>
              <a:t>Enforcement efforts increasingly focused on tracking down individuals and </a:t>
            </a:r>
            <a:r>
              <a:rPr lang="en-US" b="1" dirty="0"/>
              <a:t>arresting in communities</a:t>
            </a:r>
            <a:r>
              <a:rPr lang="en-US" dirty="0"/>
              <a:t> (as opposed to those already in law enforcement custody), which ICE acknowledges are more unpredictable and dangerous</a:t>
            </a:r>
          </a:p>
          <a:p>
            <a:pPr marL="285750" indent="-285750">
              <a:buFont typeface="Wingdings" pitchFamily="2" charset="2"/>
              <a:buChar char="Ø"/>
            </a:pPr>
            <a:r>
              <a:rPr lang="en-US" dirty="0"/>
              <a:t>Executive orders lead to </a:t>
            </a:r>
            <a:r>
              <a:rPr lang="en-US" b="1" dirty="0"/>
              <a:t>more severe consequences for interaction </a:t>
            </a:r>
            <a:r>
              <a:rPr lang="en-US" dirty="0"/>
              <a:t>with immigration enforcement increases in use of detention, expansion of expedited removal (deportation without judicial proceedings), and deportation to third country</a:t>
            </a:r>
          </a:p>
          <a:p>
            <a:pPr marL="285750" indent="-285750">
              <a:buFont typeface="Wingdings" pitchFamily="2" charset="2"/>
              <a:buChar char="Ø"/>
            </a:pPr>
            <a:r>
              <a:rPr lang="en-US" dirty="0"/>
              <a:t>Ending of temporary protected status, parole, and other forms of temporary status for many individuals, </a:t>
            </a:r>
            <a:r>
              <a:rPr lang="en-US" b="1" dirty="0"/>
              <a:t>rendering additional people undocumented</a:t>
            </a:r>
          </a:p>
          <a:p>
            <a:pPr marL="285750" indent="-285750">
              <a:buFont typeface="Wingdings" pitchFamily="2" charset="2"/>
              <a:buChar char="Ø"/>
            </a:pPr>
            <a:r>
              <a:rPr lang="en-US" dirty="0"/>
              <a:t>Greater </a:t>
            </a:r>
            <a:r>
              <a:rPr lang="en-US" b="1" dirty="0"/>
              <a:t>variation in experience and training in interior immigration enforcement </a:t>
            </a:r>
            <a:r>
              <a:rPr lang="en-US" dirty="0"/>
              <a:t>with hiring of 12,000 ICE officers but training cut to less than half; deployment of Border Patrol agents in large numbers across the country; and use of other federal agents including FBI, DEA, AFT, and even IRS.</a:t>
            </a:r>
          </a:p>
        </p:txBody>
      </p:sp>
    </p:spTree>
    <p:extLst>
      <p:ext uri="{BB962C8B-B14F-4D97-AF65-F5344CB8AC3E}">
        <p14:creationId xmlns:p14="http://schemas.microsoft.com/office/powerpoint/2010/main" val="1075665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8C6C9-A538-04C4-9D67-51F68E4EBC89}"/>
              </a:ext>
            </a:extLst>
          </p:cNvPr>
          <p:cNvSpPr>
            <a:spLocks noGrp="1"/>
          </p:cNvSpPr>
          <p:nvPr>
            <p:ph type="body" sz="quarter" idx="10"/>
          </p:nvPr>
        </p:nvSpPr>
        <p:spPr/>
        <p:txBody>
          <a:bodyPr>
            <a:normAutofit fontScale="92500"/>
          </a:bodyPr>
          <a:lstStyle/>
          <a:p>
            <a:r>
              <a:rPr lang="en-US" dirty="0"/>
              <a:t>Changes to Health Access Issues</a:t>
            </a:r>
          </a:p>
        </p:txBody>
      </p:sp>
      <p:sp>
        <p:nvSpPr>
          <p:cNvPr id="5" name="Text Placeholder 4">
            <a:extLst>
              <a:ext uri="{FF2B5EF4-FFF2-40B4-BE49-F238E27FC236}">
                <a16:creationId xmlns:a16="http://schemas.microsoft.com/office/drawing/2014/main" id="{AE5C9469-6F78-425A-DB30-A2C9EAF4AC32}"/>
              </a:ext>
            </a:extLst>
          </p:cNvPr>
          <p:cNvSpPr>
            <a:spLocks noGrp="1"/>
          </p:cNvSpPr>
          <p:nvPr>
            <p:ph type="body" sz="quarter" idx="11"/>
          </p:nvPr>
        </p:nvSpPr>
        <p:spPr>
          <a:xfrm>
            <a:off x="609600" y="2057399"/>
            <a:ext cx="8796338" cy="4136571"/>
          </a:xfrm>
        </p:spPr>
        <p:txBody>
          <a:bodyPr>
            <a:normAutofit fontScale="92500" lnSpcReduction="20000"/>
          </a:bodyPr>
          <a:lstStyle/>
          <a:p>
            <a:pPr marL="285750" indent="-285750">
              <a:buFont typeface="Wingdings" pitchFamily="2" charset="2"/>
              <a:buChar char="Ø"/>
            </a:pPr>
            <a:r>
              <a:rPr lang="en-US" dirty="0"/>
              <a:t>Proposed new rule for Public Charge would eliminate regulations without a replacement, leaving to later guidance that is suggested to drastically expand the scope of consideration and leave to the discretion of adjudicators</a:t>
            </a:r>
          </a:p>
          <a:p>
            <a:pPr marL="285750" indent="-285750">
              <a:buFont typeface="Wingdings" pitchFamily="2" charset="2"/>
              <a:buChar char="Ø"/>
            </a:pPr>
            <a:r>
              <a:rPr lang="en-US" dirty="0"/>
              <a:t>2025 budget law revoked access to Medicaid, Medicare, CHIP, ACA subsidies, and programs like SNAP for many lawfully present immigrants (undocumented people were already barred) </a:t>
            </a:r>
          </a:p>
          <a:p>
            <a:pPr marL="285750" indent="-285750">
              <a:buFont typeface="Wingdings" pitchFamily="2" charset="2"/>
              <a:buChar char="Ø"/>
            </a:pPr>
            <a:r>
              <a:rPr lang="en-US" dirty="0"/>
              <a:t>Redefining of “public benefits” by agencies could prevent undocumented people from safety net options, driving more to hold out for emergency care</a:t>
            </a:r>
          </a:p>
        </p:txBody>
      </p:sp>
    </p:spTree>
    <p:extLst>
      <p:ext uri="{BB962C8B-B14F-4D97-AF65-F5344CB8AC3E}">
        <p14:creationId xmlns:p14="http://schemas.microsoft.com/office/powerpoint/2010/main" val="58342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F6BF5-A750-2DB6-D88C-7BDED193F9CE}"/>
              </a:ext>
            </a:extLst>
          </p:cNvPr>
          <p:cNvSpPr>
            <a:spLocks noGrp="1"/>
          </p:cNvSpPr>
          <p:nvPr>
            <p:ph type="body" sz="quarter" idx="10"/>
          </p:nvPr>
        </p:nvSpPr>
        <p:spPr/>
        <p:txBody>
          <a:bodyPr>
            <a:normAutofit fontScale="85000" lnSpcReduction="10000"/>
          </a:bodyPr>
          <a:lstStyle/>
          <a:p>
            <a:r>
              <a:rPr lang="en-US" dirty="0"/>
              <a:t>Legal Framework</a:t>
            </a:r>
          </a:p>
        </p:txBody>
      </p:sp>
    </p:spTree>
    <p:extLst>
      <p:ext uri="{BB962C8B-B14F-4D97-AF65-F5344CB8AC3E}">
        <p14:creationId xmlns:p14="http://schemas.microsoft.com/office/powerpoint/2010/main" val="1576220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CE83B28E9A3F449E47614D6F9D9C1C" ma:contentTypeVersion="19" ma:contentTypeDescription="Create a new document." ma:contentTypeScope="" ma:versionID="dac71eca6c8d91afd5e0e25345362406">
  <xsd:schema xmlns:xsd="http://www.w3.org/2001/XMLSchema" xmlns:xs="http://www.w3.org/2001/XMLSchema" xmlns:p="http://schemas.microsoft.com/office/2006/metadata/properties" xmlns:ns2="69dfdf88-4dfb-416b-b9f5-84dee709fed5" xmlns:ns3="e88f6a02-be8e-42dd-8f18-29e9bf046cab" targetNamespace="http://schemas.microsoft.com/office/2006/metadata/properties" ma:root="true" ma:fieldsID="c078560de47aca679d4efd630e7591c4" ns2:_="" ns3:_="">
    <xsd:import namespace="69dfdf88-4dfb-416b-b9f5-84dee709fed5"/>
    <xsd:import namespace="e88f6a02-be8e-42dd-8f18-29e9bf046ca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LengthInSeconds"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lcf76f155ced4ddcb4097134ff3c332f" minOccurs="0"/>
                <xsd:element ref="ns2:TaxCatchAll"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fdf88-4dfb-416b-b9f5-84dee709fed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c464901-3db1-4a69-976a-b3d05c76479e}" ma:internalName="TaxCatchAll" ma:showField="CatchAllData" ma:web="69dfdf88-4dfb-416b-b9f5-84dee709fed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8f6a02-be8e-42dd-8f18-29e9bf046ca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3a3a8ba-62f0-462b-86d7-ebe049dd93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Location" ma:index="2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69dfdf88-4dfb-416b-b9f5-84dee709fed5" xsi:nil="true"/>
    <lcf76f155ced4ddcb4097134ff3c332f xmlns="e88f6a02-be8e-42dd-8f18-29e9bf046cab">
      <Terms xmlns="http://schemas.microsoft.com/office/infopath/2007/PartnerControls"/>
    </lcf76f155ced4ddcb4097134ff3c332f>
    <_dlc_DocId xmlns="69dfdf88-4dfb-416b-b9f5-84dee709fed5">HQPDRIVE-74427511-154371</_dlc_DocId>
    <_dlc_DocIdUrl xmlns="69dfdf88-4dfb-416b-b9f5-84dee709fed5">
      <Url>https://hcpsocal.sharepoint.com/sites/HQPDrive/_layouts/15/DocIdRedir.aspx?ID=HQPDRIVE-74427511-154371</Url>
      <Description>HQPDRIVE-74427511-154371</Description>
    </_dlc_DocIdUrl>
  </documentManagement>
</p:properties>
</file>

<file path=customXml/itemProps1.xml><?xml version="1.0" encoding="utf-8"?>
<ds:datastoreItem xmlns:ds="http://schemas.openxmlformats.org/officeDocument/2006/customXml" ds:itemID="{8C61A2AF-418E-43EF-8CD0-FEBC13A92AD0}"/>
</file>

<file path=customXml/itemProps2.xml><?xml version="1.0" encoding="utf-8"?>
<ds:datastoreItem xmlns:ds="http://schemas.openxmlformats.org/officeDocument/2006/customXml" ds:itemID="{C8D90FEE-B0CC-4FCC-A170-675BDCE3CC5E}"/>
</file>

<file path=customXml/itemProps3.xml><?xml version="1.0" encoding="utf-8"?>
<ds:datastoreItem xmlns:ds="http://schemas.openxmlformats.org/officeDocument/2006/customXml" ds:itemID="{DF4BE8F1-B209-46D1-A401-253FE0CAF653}"/>
</file>

<file path=customXml/itemProps4.xml><?xml version="1.0" encoding="utf-8"?>
<ds:datastoreItem xmlns:ds="http://schemas.openxmlformats.org/officeDocument/2006/customXml" ds:itemID="{2EF40AA0-EA81-422D-8D83-9F9881B01D90}"/>
</file>

<file path=docProps/app.xml><?xml version="1.0" encoding="utf-8"?>
<Properties xmlns="http://schemas.openxmlformats.org/officeDocument/2006/extended-properties" xmlns:vt="http://schemas.openxmlformats.org/officeDocument/2006/docPropsVTypes">
  <TotalTime>0</TotalTime>
  <Words>1610</Words>
  <Application>Microsoft Macintosh PowerPoint</Application>
  <PresentationFormat>Widescreen</PresentationFormat>
  <Paragraphs>108</Paragraphs>
  <Slides>21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Aptos</vt:lpstr>
      <vt:lpstr>Aptos Display</vt:lpstr>
      <vt:lpstr>Arial</vt:lpstr>
      <vt:lpstr>Verdana</vt:lpstr>
      <vt:lpstr>Wingdings</vt:lpstr>
      <vt:lpstr>Work Sans</vt:lpstr>
      <vt:lpstr>Work Sans Black</vt:lpstr>
      <vt:lpstr>Work Sans SemiBold</vt:lpstr>
      <vt:lpstr>Office Theme</vt:lpstr>
      <vt:lpstr>PowerPoint Presentation</vt:lpstr>
      <vt:lpstr>PowerPoint Presentation</vt:lpstr>
      <vt:lpstr>PowerPoint Presentation</vt:lpstr>
      <vt:lpstr>Agenda </vt:lpstr>
      <vt:lpstr>PowerPoint Presentation</vt:lpstr>
      <vt:lpstr>PowerPoint Presentation</vt:lpstr>
      <vt:lpstr>Immigration Enforcement Changes</vt:lpstr>
      <vt:lpstr>PowerPoint Presentation</vt:lpstr>
      <vt:lpstr>PowerPoint Presentation</vt:lpstr>
      <vt:lpstr>PowerPoint Presentation</vt:lpstr>
      <vt:lpstr>HIPAA &amp; Privacy Protections</vt:lpstr>
      <vt:lpstr>How Do Health Care Providers Fit</vt:lpstr>
      <vt:lpstr>PowerPoint Presentation</vt:lpstr>
      <vt:lpstr>Privacy Rights in Health Care Facilities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Lopas</dc:creator>
  <cp:lastModifiedBy>Matthew Lopas</cp:lastModifiedBy>
  <cp:revision>1</cp:revision>
  <dcterms:created xsi:type="dcterms:W3CDTF">2026-01-14T23:19:32Z</dcterms:created>
  <dcterms:modified xsi:type="dcterms:W3CDTF">2026-01-14T23:20:29Z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0x01010048CE83B28E9A3F449E47614D6F9D9C1C</vt:lpwstr>
  </property>
  <property fmtid="{D5CDD505-2E9C-101B-9397-08002B2CF9AE}" pid="3" name="_dlc_DocIdItemGuid">
    <vt:lpwstr>4ea97078-d479-4af8-9df9-54c7f55d724a</vt:lpwstr>
  </property>
  <property fmtid="{D5CDD505-2E9C-101B-9397-08002B2CF9AE}" pid="4" name="MediaServiceImageTags">
    <vt:lpwstr/>
  </property>
</Properties>
</file>