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20.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648" r:id="rId1"/>
  </p:sldMasterIdLst>
  <p:notesMasterIdLst>
    <p:notesMasterId r:id="rId23"/>
  </p:notesMasterIdLst>
  <p:sldIdLst>
    <p:sldId id="268" r:id="rId2"/>
    <p:sldId id="269" r:id="rId3"/>
    <p:sldId id="283" r:id="rId4"/>
    <p:sldId id="274" r:id="rId5"/>
    <p:sldId id="275" r:id="rId6"/>
    <p:sldId id="258" r:id="rId7"/>
    <p:sldId id="292" r:id="rId8"/>
    <p:sldId id="295" r:id="rId9"/>
    <p:sldId id="294" r:id="rId10"/>
    <p:sldId id="300" r:id="rId11"/>
    <p:sldId id="302" r:id="rId12"/>
    <p:sldId id="303" r:id="rId13"/>
    <p:sldId id="297" r:id="rId14"/>
    <p:sldId id="296" r:id="rId15"/>
    <p:sldId id="298" r:id="rId16"/>
    <p:sldId id="299" r:id="rId17"/>
    <p:sldId id="291" r:id="rId18"/>
    <p:sldId id="293" r:id="rId19"/>
    <p:sldId id="281" r:id="rId20"/>
    <p:sldId id="289" r:id="rId21"/>
    <p:sldId id="301" r:id="rId22"/>
  </p:sldIdLst>
  <p:sldSz cx="18288000" cy="10287000"/>
  <p:notesSz cx="6858000" cy="9144000"/>
  <p:embeddedFontLst>
    <p:embeddedFont>
      <p:font typeface="Montserrat Classic Bold" panose="020B0604020202020204" charset="0"/>
      <p:regular r:id="rId24"/>
    </p:embeddedFont>
    <p:embeddedFont>
      <p:font typeface="Oswald" panose="00000500000000000000" pitchFamily="2" charset="0"/>
      <p:regular r:id="rId25"/>
      <p:bold r:id="rId26"/>
    </p:embeddedFont>
    <p:embeddedFont>
      <p:font typeface="Oswald Bold" panose="00000800000000000000" charset="0"/>
      <p:regular r:id="rId27"/>
    </p:embeddedFont>
    <p:embeddedFont>
      <p:font typeface="Trebuchet MS" panose="020B060302020202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05B"/>
    <a:srgbClr val="FCFAF4"/>
    <a:srgbClr val="FAB62B"/>
    <a:srgbClr val="FCECCC"/>
    <a:srgbClr val="54617F"/>
    <a:srgbClr val="8E91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4959" autoAdjust="0"/>
  </p:normalViewPr>
  <p:slideViewPr>
    <p:cSldViewPr snapToGrid="0">
      <p:cViewPr>
        <p:scale>
          <a:sx n="28" d="100"/>
          <a:sy n="28" d="100"/>
        </p:scale>
        <p:origin x="2552" y="516"/>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viewProps" Target="view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presProps" Target="presProps.xml"/><Relationship Id="rId37" Type="http://schemas.openxmlformats.org/officeDocument/2006/relationships/customXml" Target="../customXml/item1.xml"/><Relationship Id="rId40" Type="http://schemas.openxmlformats.org/officeDocument/2006/relationships/customXml" Target="../customXml/item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26.01.2026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courtlistener.com/docket/69585994/state-of-new-york-v-trump/"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C3D14-B1FD-EA51-C635-E8566F84CD0D}"/>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A01E39-6432-8AF2-3B07-1B6149B1BA2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DCD2D0D9-9D09-A136-338D-0BBFDA1DCF4B}"/>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DF868C13-813A-F9A2-38D9-5F61541167D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D6DC2A79-415A-1CF6-68CE-95087DEB767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5A97AC16-BC05-420B-6326-A745630F6E0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92158EE3-F3A0-F541-395C-68CAF5D9E214}"/>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881801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7B012-9428-DDCC-6355-32DA04F2E8D1}"/>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664089-7F37-50ED-E301-5A0D2B3BAD5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4C031D46-2870-6E58-44A6-1A1C586AB88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D4C2123-BABF-2F7B-CBEA-CCE471C8527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B58A45D-4C15-0728-85DE-64F9BA4506B0}"/>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2BEA876C-AD9D-93DC-6B9F-62ACC5374F8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5B23B14-FA11-565B-A8DE-0D5525DC4AC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14193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651FF-C34C-06A0-657C-54E0E6926A8D}"/>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48E513-9266-AABA-E78A-3F6F1AD6D57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48E0F4C7-61DC-2228-83C7-22033F6C025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7DBD36D-B6F8-ED77-351E-5068F088C4A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4F6F0A7-102D-EF29-7AF1-667E93BA4904}"/>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C6BDA252-4480-E578-DD4D-A99C679AA7A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FCBB25B6-4999-C270-0209-97BE90F0BF5B}"/>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566116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F4943-B5B7-B270-52C0-22FA98B0D97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90456D-E557-2DCD-7FDC-638033C390C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622DBE2-CC63-48DE-E3EA-E27011E7E38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AEAA217F-8D25-5DD6-19C1-8745AC68706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5AA3C08-37CF-20CA-093B-869D253EE19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DF5C0EA-0131-ABD7-394F-BF87C69FB63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89F84BF-2481-CA12-70F1-E703496AAD9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323536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F27A1-CCFC-7717-9FCA-452855462B4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B9A9A77-4F83-0E93-015E-6BAA387A174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8E0DCC8-3F3E-10FA-4135-38E2B8B3BC84}"/>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37398E9-53A9-20DB-68DF-AC31873A2433}"/>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DC53951-194C-E6D2-D8C6-9643E793608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da-DK" dirty="0">
              <a:hlinkClick r:id="rId3"/>
            </a:endParaRPr>
          </a:p>
        </p:txBody>
      </p:sp>
      <p:sp>
        <p:nvSpPr>
          <p:cNvPr id="6" name="Footer Placeholder 5">
            <a:extLst>
              <a:ext uri="{FF2B5EF4-FFF2-40B4-BE49-F238E27FC236}">
                <a16:creationId xmlns:a16="http://schemas.microsoft.com/office/drawing/2014/main" id="{2E1181DA-0536-4352-6350-80B098689D9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38A37C4-E82C-5B5D-4B0F-9D7398BE9EF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030808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40F4E-68C2-7D32-CAD0-602868168A5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EFA68-3244-C915-4B81-4FFBAB1F03C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BC2BCD12-6374-C00D-5D28-FE29ECCBDDD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72EFF30-C4E2-A044-8BA0-2847AF12D97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32B3E76-2219-A2A9-8F3B-E4DEF01656D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5ED00A3B-69B7-A8B5-6D32-74246353728A}"/>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F30488E-FFBE-0444-0874-906D3F1AAEB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632848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22C51-B8C7-C473-21B3-F854E7EA89B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ABDE72-118A-EFE0-9D00-E82EED8A174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ADDAE27-28F3-39C9-4E4C-308A2D04890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2231744-2088-7E50-FF9E-3B4D788E1E74}"/>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7A37D1F-0791-3B18-A8E7-6AA3A25EECA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E96CFAB2-B4C8-7744-6D1F-62B12DDAA820}"/>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A3DD0918-1087-2DFA-5835-D90C92D8776A}"/>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53802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E006F-285E-FDC7-1632-A30F0227E39D}"/>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7FCC80-5FBC-2B43-4BB2-0235A5E03DD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15099EF3-B0CC-E8A3-0AD6-7483821A8E0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5F9DC86-4806-D7C7-FA42-A8CD54CD1559}"/>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361CB13-6B22-A554-CA36-84E69DD2538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86FC9E7-792C-8DCD-8E9A-322EC5671BA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A9E2DA40-25B6-522C-8285-4DECADED234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690179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556C-9B8D-5994-4EEC-468EC47B9CE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90E02-7C09-DA3A-B488-3E200D57FFF3}"/>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E2D8F2E-E1DC-7CB5-F6C4-5648B447415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76A5A5F-913C-8FF3-3F62-507AC8A4334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306ACD66-4248-5126-3311-6679F386A970}"/>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F8D5799-1FB3-4467-1341-56DC9FFA2CA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612BFB8-93C8-AF61-CDFA-AFD2DFD958C1}"/>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2994443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490268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a:t>
            </a:r>
          </a:p>
        </p:txBody>
      </p:sp>
    </p:spTree>
    <p:extLst>
      <p:ext uri="{BB962C8B-B14F-4D97-AF65-F5344CB8AC3E}">
        <p14:creationId xmlns:p14="http://schemas.microsoft.com/office/powerpoint/2010/main" val="16789001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51115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64655-B51C-5448-33A8-70F948D6D1F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627E55-111A-295A-5383-F5A471D1C1D2}"/>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 name="Date Placeholder 2">
            <a:extLst>
              <a:ext uri="{FF2B5EF4-FFF2-40B4-BE49-F238E27FC236}">
                <a16:creationId xmlns:a16="http://schemas.microsoft.com/office/drawing/2014/main" id="{5DCAC743-A17F-575E-2FB7-B716950E78C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1.7.2013</a:t>
            </a:r>
          </a:p>
        </p:txBody>
      </p:sp>
      <p:sp>
        <p:nvSpPr>
          <p:cNvPr id="4" name="Slide Image Placeholder 3">
            <a:extLst>
              <a:ext uri="{FF2B5EF4-FFF2-40B4-BE49-F238E27FC236}">
                <a16:creationId xmlns:a16="http://schemas.microsoft.com/office/drawing/2014/main" id="{447F5BAD-46EA-B193-4F04-70EB46B53C4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F13963E-1347-5B5E-373F-D059DE123877}"/>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C16EC333-D785-59EE-D630-A68A74EFB6E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C61FDD36-E100-BE6A-9AB8-8E0F327F777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cs-CZ" sz="1200" b="0" i="0" u="none" strike="noStrike" kern="1200" cap="none" spc="0" normalizeH="0" baseline="0" noProof="0">
                <a:ln>
                  <a:noFill/>
                </a:ln>
                <a:solidFill>
                  <a:prstClr val="black"/>
                </a:solidFill>
                <a:effectLst/>
                <a:uLnTx/>
                <a:uFillTx/>
                <a:latin typeface="Calibri"/>
                <a:ea typeface="+mn-ea"/>
                <a:cs typeface="+mn-cs"/>
              </a:rPr>
              <a:t>‹#›</a:t>
            </a:r>
          </a:p>
        </p:txBody>
      </p:sp>
    </p:spTree>
    <p:extLst>
      <p:ext uri="{BB962C8B-B14F-4D97-AF65-F5344CB8AC3E}">
        <p14:creationId xmlns:p14="http://schemas.microsoft.com/office/powerpoint/2010/main" val="2680994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96352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485496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487560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ED21E-7E7A-F351-5242-3F6EFB63687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D19EA0-C408-2E57-D8E6-E2D162E3028F}"/>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E46DCAB-1B14-1ADC-6596-7D52AC37B68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B1029EC8-CB54-120E-54AA-7EB88E09FACF}"/>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7C5E8FC1-5D1C-7170-CE45-A89FD16F59D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72782CA7-72D9-E691-E84D-B4DBF267FA2E}"/>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1482EFF-8306-11A4-0C31-B8487B86F86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578465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10561-8322-0085-A3CD-649929D9BC7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26F90DF-447C-3CB5-41D4-40D35E12DEA0}"/>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40E17818-44CD-3C8D-2DD2-DEE27A989ACC}"/>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1C83B7CE-772D-D648-91DC-366A76DE9502}"/>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512961C-11D5-33F9-2F78-BA417548F4B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1C642E1-1C70-FDF9-BEE4-D742FCF5F4B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7BF481E-CD24-CBB1-8A29-EC44F6FE06B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749198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0D337-D9F4-141F-8259-8C323E84837F}"/>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A4ACFB-5AD9-E0D4-6BE6-BDEDD717EBA7}"/>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7D6B1A14-604A-CD3E-5509-358CA0D28561}"/>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4F6A125-D2E4-88BA-8DD7-A11AD71CA06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1F9D529-D4D2-A166-1323-930A59571C1B}"/>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445B0BF3-C51B-69BA-191B-077BB63ABBF5}"/>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C21A7ED-AA7B-F191-BADE-A972339A255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441583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0305B"/>
        </a:solidFill>
        <a:effectLst/>
      </p:bgPr>
    </p:bg>
    <p:spTree>
      <p:nvGrpSpPr>
        <p:cNvPr id="1" name=""/>
        <p:cNvGrpSpPr/>
        <p:nvPr/>
      </p:nvGrpSpPr>
      <p:grpSpPr>
        <a:xfrm>
          <a:off x="0" y="0"/>
          <a:ext cx="0" cy="0"/>
          <a:chOff x="0" y="0"/>
          <a:chExt cx="0" cy="0"/>
        </a:xfrm>
      </p:grpSpPr>
      <p:sp>
        <p:nvSpPr>
          <p:cNvPr id="2" name="TextBox 2"/>
          <p:cNvSpPr txBox="1">
            <a:spLocks noGrp="1"/>
          </p:cNvSpPr>
          <p:nvPr>
            <p:ph type="title" idx="4294967295"/>
          </p:nvPr>
        </p:nvSpPr>
        <p:spPr>
          <a:xfrm>
            <a:off x="1981200" y="3238500"/>
            <a:ext cx="13581171" cy="4042069"/>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0945"/>
              </a:lnSpc>
              <a:spcBef>
                <a:spcPts val="0"/>
              </a:spcBef>
              <a:spcAft>
                <a:spcPts val="0"/>
              </a:spcAft>
              <a:buClrTx/>
              <a:buSzTx/>
              <a:buFontTx/>
              <a:buNone/>
              <a:tabLst/>
              <a:defRPr/>
            </a:pPr>
            <a:r>
              <a:rPr lang="en-US" sz="9330" spc="199" dirty="0">
                <a:solidFill>
                  <a:srgbClr val="FAB62B"/>
                </a:solidFill>
                <a:latin typeface="Oswald Bold"/>
                <a:ea typeface="+mn-ea"/>
                <a:cs typeface="+mn-cs"/>
              </a:rPr>
              <a:t>Behavioral Health</a:t>
            </a:r>
            <a:br>
              <a:rPr lang="en-US" sz="9330" spc="199" dirty="0">
                <a:solidFill>
                  <a:srgbClr val="FAB62B"/>
                </a:solidFill>
                <a:latin typeface="Oswald Bold"/>
                <a:ea typeface="+mn-ea"/>
                <a:cs typeface="+mn-cs"/>
              </a:rPr>
            </a:br>
            <a:r>
              <a:rPr kumimoji="0" lang="en-US" sz="6600" b="0" i="0" u="none" strike="noStrike" kern="1200" cap="none" spc="199" normalizeH="0" baseline="0" noProof="0" dirty="0">
                <a:ln>
                  <a:noFill/>
                </a:ln>
                <a:solidFill>
                  <a:srgbClr val="FAB62B"/>
                </a:solidFill>
                <a:effectLst/>
                <a:uLnTx/>
                <a:uFillTx/>
                <a:latin typeface="Oswald Bold"/>
                <a:ea typeface="+mn-ea"/>
                <a:cs typeface="+mn-cs"/>
              </a:rPr>
              <a:t>2SLGBTQIA+/Disability Policy Updates</a:t>
            </a:r>
            <a:endParaRPr kumimoji="0" lang="en-US" sz="9330" b="0" i="0" u="none" strike="noStrike" kern="1200" cap="none" spc="199" normalizeH="0" baseline="0" noProof="0" dirty="0">
              <a:ln>
                <a:noFill/>
              </a:ln>
              <a:solidFill>
                <a:srgbClr val="FAB62B"/>
              </a:solidFill>
              <a:effectLst/>
              <a:uLnTx/>
              <a:uFillTx/>
              <a:latin typeface="Oswald Bold"/>
              <a:ea typeface="+mn-ea"/>
              <a:cs typeface="+mn-cs"/>
            </a:endParaRPr>
          </a:p>
        </p:txBody>
      </p:sp>
      <p:sp>
        <p:nvSpPr>
          <p:cNvPr id="6" name="TextBox 5">
            <a:extLst>
              <a:ext uri="{FF2B5EF4-FFF2-40B4-BE49-F238E27FC236}">
                <a16:creationId xmlns:a16="http://schemas.microsoft.com/office/drawing/2014/main" id="{58C7F2DC-2D4F-E839-6629-497DA8EBC024}"/>
              </a:ext>
            </a:extLst>
          </p:cNvPr>
          <p:cNvSpPr txBox="1"/>
          <p:nvPr/>
        </p:nvSpPr>
        <p:spPr>
          <a:xfrm>
            <a:off x="4199785" y="7537039"/>
            <a:ext cx="9144000" cy="707886"/>
          </a:xfrm>
          <a:prstGeom prst="rect">
            <a:avLst/>
          </a:prstGeom>
          <a:noFill/>
        </p:spPr>
        <p:txBody>
          <a:bodyPr wrap="square">
            <a:spAutoFit/>
          </a:bodyPr>
          <a:lstStyle/>
          <a:p>
            <a:pPr algn="ctr"/>
            <a:r>
              <a:rPr lang="en-US" sz="4000" dirty="0">
                <a:solidFill>
                  <a:srgbClr val="FAB62B"/>
                </a:solidFill>
                <a:latin typeface="Arial" panose="020B0604020202020204" pitchFamily="34" charset="0"/>
                <a:cs typeface="Arial" panose="020B0604020202020204" pitchFamily="34" charset="0"/>
              </a:rPr>
              <a:t>Kendra J. Muller</a:t>
            </a:r>
          </a:p>
        </p:txBody>
      </p:sp>
      <p:sp>
        <p:nvSpPr>
          <p:cNvPr id="8" name="Freeform 3">
            <a:extLst>
              <a:ext uri="{FF2B5EF4-FFF2-40B4-BE49-F238E27FC236}">
                <a16:creationId xmlns:a16="http://schemas.microsoft.com/office/drawing/2014/main" id="{4BFCEEF2-8FE5-C797-A9C1-5FC2FDAA86AC}"/>
              </a:ext>
              <a:ext uri="{C183D7F6-B498-43B3-948B-1728B52AA6E4}">
                <adec:decorative xmlns:adec="http://schemas.microsoft.com/office/drawing/2017/decorative" val="1"/>
              </a:ext>
            </a:extLst>
          </p:cNvPr>
          <p:cNvSpPr/>
          <p:nvPr/>
        </p:nvSpPr>
        <p:spPr>
          <a:xfrm rot="16200000">
            <a:off x="262904" y="7552401"/>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9" name="Freeform 3">
            <a:extLst>
              <a:ext uri="{FF2B5EF4-FFF2-40B4-BE49-F238E27FC236}">
                <a16:creationId xmlns:a16="http://schemas.microsoft.com/office/drawing/2014/main" id="{22B1570A-8DDC-A05C-1305-068BEEE2D914}"/>
              </a:ext>
              <a:ext uri="{C183D7F6-B498-43B3-948B-1728B52AA6E4}">
                <adec:decorative xmlns:adec="http://schemas.microsoft.com/office/drawing/2017/decorative" val="1"/>
              </a:ext>
            </a:extLst>
          </p:cNvPr>
          <p:cNvSpPr/>
          <p:nvPr/>
        </p:nvSpPr>
        <p:spPr>
          <a:xfrm>
            <a:off x="0" y="-10668"/>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0" name="Freeform 3">
            <a:extLst>
              <a:ext uri="{FF2B5EF4-FFF2-40B4-BE49-F238E27FC236}">
                <a16:creationId xmlns:a16="http://schemas.microsoft.com/office/drawing/2014/main" id="{667B8949-B21F-720A-B7A7-175419B7AD8F}"/>
              </a:ext>
              <a:ext uri="{C183D7F6-B498-43B3-948B-1728B52AA6E4}">
                <adec:decorative xmlns:adec="http://schemas.microsoft.com/office/drawing/2017/decorative" val="1"/>
              </a:ext>
            </a:extLst>
          </p:cNvPr>
          <p:cNvSpPr/>
          <p:nvPr/>
        </p:nvSpPr>
        <p:spPr>
          <a:xfrm rot="10800000">
            <a:off x="15816303" y="7143065"/>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1" name="Freeform 3">
            <a:extLst>
              <a:ext uri="{FF2B5EF4-FFF2-40B4-BE49-F238E27FC236}">
                <a16:creationId xmlns:a16="http://schemas.microsoft.com/office/drawing/2014/main" id="{222882F2-FB58-B516-29DC-E0321723556A}"/>
              </a:ext>
              <a:ext uri="{C183D7F6-B498-43B3-948B-1728B52AA6E4}">
                <adec:decorative xmlns:adec="http://schemas.microsoft.com/office/drawing/2017/decorative" val="1"/>
              </a:ext>
            </a:extLst>
          </p:cNvPr>
          <p:cNvSpPr/>
          <p:nvPr/>
        </p:nvSpPr>
        <p:spPr>
          <a:xfrm rot="5400000">
            <a:off x="15553401" y="-262902"/>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898063AF-51C6-A5DB-E476-2AF83A0BDF06}"/>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FBF0A766-0E06-4247-1910-4DA7C1080D4D}"/>
              </a:ext>
            </a:extLst>
          </p:cNvPr>
          <p:cNvSpPr txBox="1">
            <a:spLocks noGrp="1"/>
          </p:cNvSpPr>
          <p:nvPr>
            <p:ph type="title" idx="4294967295"/>
          </p:nvPr>
        </p:nvSpPr>
        <p:spPr>
          <a:xfrm>
            <a:off x="1028699" y="876301"/>
            <a:ext cx="14534389" cy="107208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72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Federal Regulations: Health Plans</a:t>
            </a:r>
          </a:p>
        </p:txBody>
      </p:sp>
      <p:sp>
        <p:nvSpPr>
          <p:cNvPr id="16" name="TextBox 3">
            <a:extLst>
              <a:ext uri="{FF2B5EF4-FFF2-40B4-BE49-F238E27FC236}">
                <a16:creationId xmlns:a16="http://schemas.microsoft.com/office/drawing/2014/main" id="{6CA9810D-E204-AABF-8023-E00260461FE8}"/>
              </a:ext>
            </a:extLst>
          </p:cNvPr>
          <p:cNvSpPr txBox="1"/>
          <p:nvPr/>
        </p:nvSpPr>
        <p:spPr>
          <a:xfrm>
            <a:off x="1143000" y="2781300"/>
            <a:ext cx="16809872" cy="6749220"/>
          </a:xfrm>
          <a:prstGeom prst="rect">
            <a:avLst/>
          </a:prstGeom>
        </p:spPr>
        <p:txBody>
          <a:bodyPr lIns="0" tIns="0" rIns="0" bIns="0" rtlCol="0" anchor="t">
            <a:spAutoFit/>
          </a:bodyPr>
          <a:lstStyle/>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Federal EHB Insurance Changes</a:t>
            </a:r>
            <a:r>
              <a:rPr lang="en-US" sz="4000" dirty="0">
                <a:solidFill>
                  <a:srgbClr val="20305B"/>
                </a:solidFill>
                <a:latin typeface="Arial" panose="020B0604020202020204" pitchFamily="34" charset="0"/>
                <a:cs typeface="Arial" panose="020B0604020202020204" pitchFamily="34" charset="0"/>
              </a:rPr>
              <a:t> (eff. Jan. 1, 2026)</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ADA Definition </a:t>
            </a:r>
            <a:r>
              <a:rPr lang="en-US" sz="4000" dirty="0">
                <a:solidFill>
                  <a:srgbClr val="20305B"/>
                </a:solidFill>
                <a:latin typeface="Arial" panose="020B0604020202020204" pitchFamily="34" charset="0"/>
                <a:cs typeface="Arial" panose="020B0604020202020204" pitchFamily="34" charset="0"/>
              </a:rPr>
              <a:t>(proposed rule)</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Medicaid Funding </a:t>
            </a:r>
            <a:r>
              <a:rPr lang="en-US" sz="4000" dirty="0">
                <a:solidFill>
                  <a:srgbClr val="20305B"/>
                </a:solidFill>
                <a:latin typeface="Arial" panose="020B0604020202020204" pitchFamily="34" charset="0"/>
                <a:cs typeface="Arial" panose="020B0604020202020204" pitchFamily="34" charset="0"/>
              </a:rPr>
              <a:t>(proposed rule)</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Hospitals Giving GAC </a:t>
            </a:r>
            <a:r>
              <a:rPr lang="en-US" sz="4000" dirty="0">
                <a:solidFill>
                  <a:srgbClr val="20305B"/>
                </a:solidFill>
                <a:latin typeface="Arial" panose="020B0604020202020204" pitchFamily="34" charset="0"/>
                <a:cs typeface="Arial" panose="020B0604020202020204" pitchFamily="34" charset="0"/>
              </a:rPr>
              <a:t>(proposed rule)</a:t>
            </a:r>
          </a:p>
          <a:p>
            <a:pPr marL="742950"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D652EC6A-579D-4F0A-EBA4-1CCB985B5288}"/>
              </a:ext>
              <a:ext uri="{C183D7F6-B498-43B3-948B-1728B52AA6E4}">
                <adec:decorative xmlns:adec="http://schemas.microsoft.com/office/drawing/2017/decorative" val="1"/>
              </a:ext>
            </a:extLst>
          </p:cNvPr>
          <p:cNvSpPr/>
          <p:nvPr/>
        </p:nvSpPr>
        <p:spPr>
          <a:xfrm>
            <a:off x="-382292" y="2157236"/>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AC3CEC71-C49C-E6C9-BFE7-1C152A6F9E5A}"/>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1218113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691687D2-7AC3-4F70-0DDD-D70A241627D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8FFB9992-CF1E-CBE3-A8EB-D1D4A8BC8B1F}"/>
              </a:ext>
            </a:extLst>
          </p:cNvPr>
          <p:cNvSpPr txBox="1">
            <a:spLocks noGrp="1"/>
          </p:cNvSpPr>
          <p:nvPr>
            <p:ph type="title" idx="4294967295"/>
          </p:nvPr>
        </p:nvSpPr>
        <p:spPr>
          <a:xfrm>
            <a:off x="1028699" y="876301"/>
            <a:ext cx="14534389" cy="107208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72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Health Plan Requirements  </a:t>
            </a:r>
          </a:p>
        </p:txBody>
      </p:sp>
      <p:sp>
        <p:nvSpPr>
          <p:cNvPr id="16" name="TextBox 3">
            <a:extLst>
              <a:ext uri="{FF2B5EF4-FFF2-40B4-BE49-F238E27FC236}">
                <a16:creationId xmlns:a16="http://schemas.microsoft.com/office/drawing/2014/main" id="{439B346F-8A2F-A4C2-EB1D-A761383A5F58}"/>
              </a:ext>
            </a:extLst>
          </p:cNvPr>
          <p:cNvSpPr txBox="1"/>
          <p:nvPr/>
        </p:nvSpPr>
        <p:spPr>
          <a:xfrm>
            <a:off x="1143000" y="2781300"/>
            <a:ext cx="16809872" cy="6749220"/>
          </a:xfrm>
          <a:prstGeom prst="rect">
            <a:avLst/>
          </a:prstGeom>
        </p:spPr>
        <p:txBody>
          <a:bodyPr lIns="0" tIns="0" rIns="0" bIns="0" rtlCol="0" anchor="t">
            <a:spAutoFit/>
          </a:bodyPr>
          <a:lstStyle/>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FontTx/>
              <a:buAutoNum type="arabicPeriod"/>
            </a:pPr>
            <a:r>
              <a:rPr lang="en-US" sz="4000" dirty="0">
                <a:solidFill>
                  <a:srgbClr val="20305B"/>
                </a:solidFill>
                <a:latin typeface="Arial" panose="020B0604020202020204" pitchFamily="34" charset="0"/>
                <a:cs typeface="Arial" panose="020B0604020202020204" pitchFamily="34" charset="0"/>
              </a:rPr>
              <a:t>Anti-Discrimination Prohibition for Insurance Plans</a:t>
            </a:r>
          </a:p>
          <a:p>
            <a:pPr marL="1657350" lvl="2" indent="-742950">
              <a:buFontTx/>
              <a:buAutoNum type="arabicPeriod"/>
            </a:pPr>
            <a:r>
              <a:rPr lang="en-US" sz="4000" dirty="0">
                <a:solidFill>
                  <a:srgbClr val="20305B"/>
                </a:solidFill>
                <a:latin typeface="Arial" panose="020B0604020202020204" pitchFamily="34" charset="0"/>
                <a:cs typeface="Arial" panose="020B0604020202020204" pitchFamily="34" charset="0"/>
              </a:rPr>
              <a:t>CA  EHD Benchmark Plan</a:t>
            </a:r>
          </a:p>
          <a:p>
            <a:pPr marL="1657350" lvl="2" indent="-742950">
              <a:buFontTx/>
              <a:buAutoNum type="arabicPeriod"/>
            </a:pPr>
            <a:r>
              <a:rPr lang="en-US" sz="4000" dirty="0">
                <a:solidFill>
                  <a:srgbClr val="20305B"/>
                </a:solidFill>
                <a:latin typeface="Arial" panose="020B0604020202020204" pitchFamily="34" charset="0"/>
                <a:cs typeface="Arial" panose="020B0604020202020204" pitchFamily="34" charset="0"/>
              </a:rPr>
              <a:t>Requirement to provide GAC provider lists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CA Anti Discrimination Law Supersedes </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Information Shield Law Updates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73C3835D-28F6-9A79-7632-7BE26483EEC8}"/>
              </a:ext>
              <a:ext uri="{C183D7F6-B498-43B3-948B-1728B52AA6E4}">
                <adec:decorative xmlns:adec="http://schemas.microsoft.com/office/drawing/2017/decorative" val="1"/>
              </a:ext>
            </a:extLst>
          </p:cNvPr>
          <p:cNvSpPr/>
          <p:nvPr/>
        </p:nvSpPr>
        <p:spPr>
          <a:xfrm>
            <a:off x="-382292" y="2157236"/>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F1131D88-F705-F12B-801D-7184DAC89F9E}"/>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 name="Freeform 23">
            <a:extLst>
              <a:ext uri="{FF2B5EF4-FFF2-40B4-BE49-F238E27FC236}">
                <a16:creationId xmlns:a16="http://schemas.microsoft.com/office/drawing/2014/main" id="{59D11925-CF5F-2635-7DB6-55BDCB530B63}"/>
              </a:ext>
            </a:extLst>
          </p:cNvPr>
          <p:cNvSpPr/>
          <p:nvPr/>
        </p:nvSpPr>
        <p:spPr>
          <a:xfrm>
            <a:off x="15453360" y="7544548"/>
            <a:ext cx="2204049" cy="2157236"/>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Tree>
    <p:extLst>
      <p:ext uri="{BB962C8B-B14F-4D97-AF65-F5344CB8AC3E}">
        <p14:creationId xmlns:p14="http://schemas.microsoft.com/office/powerpoint/2010/main" val="1813733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176801C2-C777-EC02-4FC3-481295E1BD69}"/>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574A18A4-54BA-5E66-8403-5A2D698D721B}"/>
              </a:ext>
            </a:extLst>
          </p:cNvPr>
          <p:cNvSpPr txBox="1">
            <a:spLocks noGrp="1"/>
          </p:cNvSpPr>
          <p:nvPr>
            <p:ph type="title" idx="4294967295"/>
          </p:nvPr>
        </p:nvSpPr>
        <p:spPr>
          <a:xfrm>
            <a:off x="1028699" y="876301"/>
            <a:ext cx="14534389" cy="107208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72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Federal Regulations: Other</a:t>
            </a:r>
          </a:p>
        </p:txBody>
      </p:sp>
      <p:sp>
        <p:nvSpPr>
          <p:cNvPr id="16" name="TextBox 3">
            <a:extLst>
              <a:ext uri="{FF2B5EF4-FFF2-40B4-BE49-F238E27FC236}">
                <a16:creationId xmlns:a16="http://schemas.microsoft.com/office/drawing/2014/main" id="{F5A5584F-297D-ADC7-C7D1-DF40393D8143}"/>
              </a:ext>
            </a:extLst>
          </p:cNvPr>
          <p:cNvSpPr txBox="1"/>
          <p:nvPr/>
        </p:nvSpPr>
        <p:spPr>
          <a:xfrm>
            <a:off x="1143000" y="2781300"/>
            <a:ext cx="16809872" cy="4287007"/>
          </a:xfrm>
          <a:prstGeom prst="rect">
            <a:avLst/>
          </a:prstGeom>
        </p:spPr>
        <p:txBody>
          <a:bodyPr lIns="0" tIns="0" rIns="0" bIns="0" rtlCol="0" anchor="t">
            <a:spAutoFit/>
          </a:bodyPr>
          <a:lstStyle/>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ADA Definition </a:t>
            </a:r>
            <a:r>
              <a:rPr lang="en-US" sz="4000" dirty="0">
                <a:solidFill>
                  <a:srgbClr val="20305B"/>
                </a:solidFill>
                <a:latin typeface="Arial" panose="020B0604020202020204" pitchFamily="34" charset="0"/>
                <a:cs typeface="Arial" panose="020B0604020202020204" pitchFamily="34" charset="0"/>
              </a:rPr>
              <a:t>(proposed rule)</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b="1" dirty="0">
                <a:solidFill>
                  <a:srgbClr val="20305B"/>
                </a:solidFill>
                <a:latin typeface="Arial" panose="020B0604020202020204" pitchFamily="34" charset="0"/>
                <a:cs typeface="Arial" panose="020B0604020202020204" pitchFamily="34" charset="0"/>
              </a:rPr>
              <a:t>Hospitals Giving GAC </a:t>
            </a:r>
            <a:r>
              <a:rPr lang="en-US" sz="4000" dirty="0">
                <a:solidFill>
                  <a:srgbClr val="20305B"/>
                </a:solidFill>
                <a:latin typeface="Arial" panose="020B0604020202020204" pitchFamily="34" charset="0"/>
                <a:cs typeface="Arial" panose="020B0604020202020204" pitchFamily="34" charset="0"/>
              </a:rPr>
              <a:t>(proposed rule)</a:t>
            </a:r>
          </a:p>
          <a:p>
            <a:pPr marL="742950"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41172891-C1B0-EDAE-6DF3-89DB3C12A237}"/>
              </a:ext>
              <a:ext uri="{C183D7F6-B498-43B3-948B-1728B52AA6E4}">
                <adec:decorative xmlns:adec="http://schemas.microsoft.com/office/drawing/2017/decorative" val="1"/>
              </a:ext>
            </a:extLst>
          </p:cNvPr>
          <p:cNvSpPr/>
          <p:nvPr/>
        </p:nvSpPr>
        <p:spPr>
          <a:xfrm>
            <a:off x="-382292" y="2157236"/>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66C549FC-1289-589A-1894-18C29B1C786D}"/>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958197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FA714F02-9AF4-9613-87B2-B1EA37AEFDA6}"/>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EE42194-327E-1B1D-65AD-DD5BCD97EB76}"/>
              </a:ext>
            </a:extLst>
          </p:cNvPr>
          <p:cNvSpPr txBox="1">
            <a:spLocks noGrp="1"/>
          </p:cNvSpPr>
          <p:nvPr>
            <p:ph type="title" idx="4294967295"/>
          </p:nvPr>
        </p:nvSpPr>
        <p:spPr>
          <a:xfrm>
            <a:off x="367392" y="836132"/>
            <a:ext cx="17553215"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Statutes: Gender Affirming Care</a:t>
            </a:r>
          </a:p>
        </p:txBody>
      </p:sp>
      <p:sp>
        <p:nvSpPr>
          <p:cNvPr id="16" name="TextBox 3">
            <a:extLst>
              <a:ext uri="{FF2B5EF4-FFF2-40B4-BE49-F238E27FC236}">
                <a16:creationId xmlns:a16="http://schemas.microsoft.com/office/drawing/2014/main" id="{C6559563-A8A1-A602-50CE-7BAF7D9D5F58}"/>
              </a:ext>
            </a:extLst>
          </p:cNvPr>
          <p:cNvSpPr txBox="1"/>
          <p:nvPr/>
        </p:nvSpPr>
        <p:spPr>
          <a:xfrm>
            <a:off x="1143000" y="2781300"/>
            <a:ext cx="16809872" cy="6133667"/>
          </a:xfrm>
          <a:prstGeom prst="rect">
            <a:avLst/>
          </a:prstGeom>
        </p:spPr>
        <p:txBody>
          <a:bodyPr lIns="0" tIns="0" rIns="0" bIns="0" rtlCol="0" anchor="t">
            <a:spAutoFit/>
          </a:bodyPr>
          <a:lstStyle/>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Gender-affirming health care services, and gender-affirming mental health care services are rights secured by the California Constitution and laws. </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Prohibition of non-equal treatment on behalf of gender identity in  healthcare facilities. </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California Department of Health Care Services Nondiscrimination Statement includes gender identity </a:t>
            </a: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B202BD5F-61F3-3B6B-FD71-E97161D75687}"/>
              </a:ext>
              <a:ext uri="{C183D7F6-B498-43B3-948B-1728B52AA6E4}">
                <adec:decorative xmlns:adec="http://schemas.microsoft.com/office/drawing/2017/decorative" val="1"/>
              </a:ext>
            </a:extLst>
          </p:cNvPr>
          <p:cNvSpPr/>
          <p:nvPr/>
        </p:nvSpPr>
        <p:spPr>
          <a:xfrm>
            <a:off x="-1050103" y="1964169"/>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0081AD65-2BE4-ED43-322E-5A3F703F3015}"/>
              </a:ext>
              <a:ext uri="{C183D7F6-B498-43B3-948B-1728B52AA6E4}">
                <adec:decorative xmlns:adec="http://schemas.microsoft.com/office/drawing/2017/decorative" val="1"/>
              </a:ext>
            </a:extLst>
          </p:cNvPr>
          <p:cNvSpPr/>
          <p:nvPr/>
        </p:nvSpPr>
        <p:spPr>
          <a:xfrm rot="5400000">
            <a:off x="15143987" y="326789"/>
            <a:ext cx="3454037" cy="2815699"/>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2063216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6F0C3D44-8603-7D70-3612-BD4E94073524}"/>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C13A9126-BA90-3DFD-82DE-BFDD5583C296}"/>
              </a:ext>
            </a:extLst>
          </p:cNvPr>
          <p:cNvSpPr txBox="1">
            <a:spLocks noGrp="1"/>
          </p:cNvSpPr>
          <p:nvPr>
            <p:ph type="title" idx="4294967295"/>
          </p:nvPr>
        </p:nvSpPr>
        <p:spPr>
          <a:xfrm>
            <a:off x="1028699" y="876301"/>
            <a:ext cx="14534389" cy="2282676"/>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Actions: </a:t>
            </a:r>
            <a:r>
              <a:rPr lang="en-US" sz="8000" b="1" spc="162" dirty="0">
                <a:solidFill>
                  <a:srgbClr val="20305B"/>
                </a:solidFill>
                <a:latin typeface="Oswald Bold"/>
                <a:ea typeface="Oswald Bold"/>
                <a:cs typeface="Oswald Bold"/>
                <a:sym typeface="Oswald Bold"/>
              </a:rPr>
              <a:t>Gender Affirming Mental Heath Care</a:t>
            </a:r>
            <a:endPar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endParaRPr>
          </a:p>
        </p:txBody>
      </p:sp>
      <p:sp>
        <p:nvSpPr>
          <p:cNvPr id="16" name="TextBox 3">
            <a:extLst>
              <a:ext uri="{FF2B5EF4-FFF2-40B4-BE49-F238E27FC236}">
                <a16:creationId xmlns:a16="http://schemas.microsoft.com/office/drawing/2014/main" id="{55417F8C-442A-D7C1-5E95-6C69A22ACD86}"/>
              </a:ext>
            </a:extLst>
          </p:cNvPr>
          <p:cNvSpPr txBox="1"/>
          <p:nvPr/>
        </p:nvSpPr>
        <p:spPr>
          <a:xfrm>
            <a:off x="1143000" y="2781300"/>
            <a:ext cx="16809872" cy="6749220"/>
          </a:xfrm>
          <a:prstGeom prst="rect">
            <a:avLst/>
          </a:prstGeom>
        </p:spPr>
        <p:txBody>
          <a:bodyPr lIns="0" tIns="0" rIns="0" bIns="0" rtlCol="0" anchor="t">
            <a:spAutoFit/>
          </a:bodyPr>
          <a:lstStyle/>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lvl="1"/>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Statutory Rights</a:t>
            </a:r>
          </a:p>
          <a:p>
            <a:pPr marL="1657350" lvl="2" indent="-742950">
              <a:buAutoNum type="arabicPeriod"/>
            </a:pPr>
            <a:r>
              <a:rPr lang="en-US" sz="4000" dirty="0">
                <a:solidFill>
                  <a:srgbClr val="20305B"/>
                </a:solidFill>
                <a:latin typeface="Arial" panose="020B0604020202020204" pitchFamily="34" charset="0"/>
                <a:cs typeface="Arial" panose="020B0604020202020204" pitchFamily="34" charset="0"/>
              </a:rPr>
              <a:t>Patients have rights to access social transition, medications, and surgical treatment while in psychiatric settings</a:t>
            </a:r>
          </a:p>
          <a:p>
            <a:pPr marL="1657350" lvl="2"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657350" lvl="2" indent="-742950">
              <a:buAutoNum type="arabicPeriod"/>
            </a:pPr>
            <a:r>
              <a:rPr lang="en-US" sz="4000" dirty="0">
                <a:solidFill>
                  <a:srgbClr val="20305B"/>
                </a:solidFill>
                <a:latin typeface="Arial" panose="020B0604020202020204" pitchFamily="34" charset="0"/>
                <a:cs typeface="Arial" panose="020B0604020202020204" pitchFamily="34" charset="0"/>
              </a:rPr>
              <a:t>California Legal Definition of “gender-affirming mental health care services“</a:t>
            </a:r>
          </a:p>
          <a:p>
            <a:pPr marL="1657350" lvl="2"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657350" lvl="2" indent="-742950">
              <a:buAutoNum type="arabicPeriod"/>
            </a:pPr>
            <a:r>
              <a:rPr lang="en-US" sz="4000" dirty="0">
                <a:solidFill>
                  <a:srgbClr val="20305B"/>
                </a:solidFill>
                <a:latin typeface="Arial" panose="020B0604020202020204" pitchFamily="34" charset="0"/>
                <a:cs typeface="Arial" panose="020B0604020202020204" pitchFamily="34" charset="0"/>
              </a:rPr>
              <a:t>DMHC, </a:t>
            </a:r>
            <a:r>
              <a:rPr lang="en-US" sz="4000" dirty="0" err="1">
                <a:solidFill>
                  <a:srgbClr val="20305B"/>
                </a:solidFill>
                <a:latin typeface="Arial" panose="020B0604020202020204" pitchFamily="34" charset="0"/>
                <a:cs typeface="Arial" panose="020B0604020202020204" pitchFamily="34" charset="0"/>
              </a:rPr>
              <a:t>CalHHS</a:t>
            </a:r>
            <a:r>
              <a:rPr lang="en-US" sz="4000" dirty="0">
                <a:solidFill>
                  <a:srgbClr val="20305B"/>
                </a:solidFill>
                <a:latin typeface="Arial" panose="020B0604020202020204" pitchFamily="34" charset="0"/>
                <a:cs typeface="Arial" panose="020B0604020202020204" pitchFamily="34" charset="0"/>
              </a:rPr>
              <a:t>, DHCS and the AG aligned</a:t>
            </a: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CB0BDF1B-3B90-E3E9-87F3-7F4BACC6EBFA}"/>
              </a:ext>
              <a:ext uri="{C183D7F6-B498-43B3-948B-1728B52AA6E4}">
                <adec:decorative xmlns:adec="http://schemas.microsoft.com/office/drawing/2017/decorative" val="1"/>
              </a:ext>
            </a:extLst>
          </p:cNvPr>
          <p:cNvSpPr/>
          <p:nvPr/>
        </p:nvSpPr>
        <p:spPr>
          <a:xfrm>
            <a:off x="-429618" y="3059862"/>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20" name="Freeform 3">
            <a:extLst>
              <a:ext uri="{FF2B5EF4-FFF2-40B4-BE49-F238E27FC236}">
                <a16:creationId xmlns:a16="http://schemas.microsoft.com/office/drawing/2014/main" id="{61B86005-FB6A-09CE-7DEC-D147B1BEDF2A}"/>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40540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1F36D6D9-5D89-0088-E114-2F9E17DDF870}"/>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F157291-5846-9D6F-F8C5-F0B0A27F79A6}"/>
              </a:ext>
            </a:extLst>
          </p:cNvPr>
          <p:cNvSpPr txBox="1">
            <a:spLocks noGrp="1"/>
          </p:cNvSpPr>
          <p:nvPr>
            <p:ph type="title" idx="4294967295"/>
          </p:nvPr>
        </p:nvSpPr>
        <p:spPr>
          <a:xfrm>
            <a:off x="1028699" y="876301"/>
            <a:ext cx="14534389"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Statutes: Facilities</a:t>
            </a:r>
          </a:p>
        </p:txBody>
      </p:sp>
      <p:sp>
        <p:nvSpPr>
          <p:cNvPr id="16" name="TextBox 3">
            <a:extLst>
              <a:ext uri="{FF2B5EF4-FFF2-40B4-BE49-F238E27FC236}">
                <a16:creationId xmlns:a16="http://schemas.microsoft.com/office/drawing/2014/main" id="{0FD6AB47-6DEB-E569-0A28-1FAEDE15020B}"/>
              </a:ext>
            </a:extLst>
          </p:cNvPr>
          <p:cNvSpPr txBox="1"/>
          <p:nvPr/>
        </p:nvSpPr>
        <p:spPr>
          <a:xfrm>
            <a:off x="1143000" y="2781300"/>
            <a:ext cx="16809872" cy="6749220"/>
          </a:xfrm>
          <a:prstGeom prst="rect">
            <a:avLst/>
          </a:prstGeom>
        </p:spPr>
        <p:txBody>
          <a:bodyPr lIns="0" tIns="0" rIns="0" bIns="0" rtlCol="0" anchor="t">
            <a:spAutoFit/>
          </a:bodyPr>
          <a:lstStyle/>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Long Term Care Facilities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Acute Care Facilities/Emergency Departments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Mental health and carceral system</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Other “Dwellings”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Restrooms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DDA4C909-DBC7-FEA9-CE8A-410451A4DE12}"/>
              </a:ext>
              <a:ext uri="{C183D7F6-B498-43B3-948B-1728B52AA6E4}">
                <adec:decorative xmlns:adec="http://schemas.microsoft.com/office/drawing/2017/decorative" val="1"/>
              </a:ext>
            </a:extLst>
          </p:cNvPr>
          <p:cNvSpPr/>
          <p:nvPr/>
        </p:nvSpPr>
        <p:spPr>
          <a:xfrm>
            <a:off x="-320298" y="2107008"/>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78AB3512-A060-E7DC-B39B-DACEE725DEDC}"/>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2652214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11F7C263-F6B5-24FF-E777-E60CF6CFD11B}"/>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FE5AF74D-9FA1-6BB8-BB9F-92447589DB22}"/>
              </a:ext>
            </a:extLst>
          </p:cNvPr>
          <p:cNvSpPr txBox="1">
            <a:spLocks noGrp="1"/>
          </p:cNvSpPr>
          <p:nvPr>
            <p:ph type="title" idx="4294967295"/>
          </p:nvPr>
        </p:nvSpPr>
        <p:spPr>
          <a:xfrm>
            <a:off x="1028699" y="876301"/>
            <a:ext cx="14534389" cy="107208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72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Statutes: Name/Gender Markers</a:t>
            </a:r>
          </a:p>
        </p:txBody>
      </p:sp>
      <p:sp>
        <p:nvSpPr>
          <p:cNvPr id="16" name="TextBox 3">
            <a:extLst>
              <a:ext uri="{FF2B5EF4-FFF2-40B4-BE49-F238E27FC236}">
                <a16:creationId xmlns:a16="http://schemas.microsoft.com/office/drawing/2014/main" id="{9E6CA79F-BAB9-F806-A015-554B05F6756D}"/>
              </a:ext>
            </a:extLst>
          </p:cNvPr>
          <p:cNvSpPr txBox="1"/>
          <p:nvPr/>
        </p:nvSpPr>
        <p:spPr>
          <a:xfrm>
            <a:off x="1143000" y="2781300"/>
            <a:ext cx="16809872" cy="6133667"/>
          </a:xfrm>
          <a:prstGeom prst="rect">
            <a:avLst/>
          </a:prstGeom>
        </p:spPr>
        <p:txBody>
          <a:bodyPr lIns="0" tIns="0" rIns="0" bIns="0" rtlCol="0" anchor="t">
            <a:spAutoFit/>
          </a:bodyPr>
          <a:lstStyle/>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No Surgical Requirements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Legal Gender Markers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Mental Health Petitions</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r>
              <a:rPr lang="en-US" sz="4000" dirty="0">
                <a:solidFill>
                  <a:srgbClr val="20305B"/>
                </a:solidFill>
                <a:latin typeface="Arial" panose="020B0604020202020204" pitchFamily="34" charset="0"/>
                <a:cs typeface="Arial" panose="020B0604020202020204" pitchFamily="34" charset="0"/>
              </a:rPr>
              <a:t>Medical Paperwork</a:t>
            </a: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marL="1200150" lvl="1" indent="-742950">
              <a:buAutoNum type="arabicPeriod"/>
            </a:pPr>
            <a:endParaRPr lang="en-US" sz="4000" dirty="0">
              <a:solidFill>
                <a:srgbClr val="20305B"/>
              </a:solidFill>
              <a:latin typeface="Arial" panose="020B0604020202020204" pitchFamily="34" charset="0"/>
              <a:cs typeface="Arial" panose="020B0604020202020204" pitchFamily="34" charset="0"/>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72EE80E1-835A-9F93-53CC-9FFEDF67FD8E}"/>
              </a:ext>
              <a:ext uri="{C183D7F6-B498-43B3-948B-1728B52AA6E4}">
                <adec:decorative xmlns:adec="http://schemas.microsoft.com/office/drawing/2017/decorative" val="1"/>
              </a:ext>
            </a:extLst>
          </p:cNvPr>
          <p:cNvSpPr/>
          <p:nvPr/>
        </p:nvSpPr>
        <p:spPr>
          <a:xfrm>
            <a:off x="-366793" y="2107008"/>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F2D12B86-968D-2B3F-E6B1-474CD9AF951F}"/>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2717449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9ED58024-EE19-B305-7193-F2CFA173E7D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9BD10458-6374-03BD-CC21-E94564A3B1A8}"/>
              </a:ext>
            </a:extLst>
          </p:cNvPr>
          <p:cNvSpPr txBox="1">
            <a:spLocks noGrp="1"/>
          </p:cNvSpPr>
          <p:nvPr>
            <p:ph type="title" idx="4294967295"/>
          </p:nvPr>
        </p:nvSpPr>
        <p:spPr>
          <a:xfrm>
            <a:off x="1028699" y="876301"/>
            <a:ext cx="14534389" cy="2195409"/>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lang="en-US" sz="6600" b="1" spc="162" dirty="0">
                <a:solidFill>
                  <a:srgbClr val="20305B"/>
                </a:solidFill>
                <a:latin typeface="Oswald Bold"/>
                <a:ea typeface="Oswald Bold"/>
                <a:cs typeface="Oswald Bold"/>
                <a:sym typeface="Oswald Bold"/>
              </a:rPr>
              <a:t>CA Legal Instruments to Challenge Alleged Discrimination</a:t>
            </a:r>
            <a:endParaRPr kumimoji="0" lang="en-US" sz="6600" b="1" i="0" u="none" strike="noStrike" kern="1200" cap="none" spc="162" normalizeH="0" baseline="0" noProof="0" dirty="0">
              <a:ln>
                <a:noFill/>
              </a:ln>
              <a:solidFill>
                <a:srgbClr val="20305B"/>
              </a:solidFill>
              <a:effectLst/>
              <a:uLnTx/>
              <a:uFillTx/>
              <a:latin typeface="Oswald Bold"/>
              <a:ea typeface="Oswald Bold"/>
              <a:cs typeface="Oswald Bold"/>
              <a:sym typeface="Oswald Bold"/>
            </a:endParaRPr>
          </a:p>
        </p:txBody>
      </p:sp>
      <p:sp>
        <p:nvSpPr>
          <p:cNvPr id="16" name="TextBox 3">
            <a:extLst>
              <a:ext uri="{FF2B5EF4-FFF2-40B4-BE49-F238E27FC236}">
                <a16:creationId xmlns:a16="http://schemas.microsoft.com/office/drawing/2014/main" id="{6BC4CFE9-071C-EDFC-9F0C-159A179C6B13}"/>
              </a:ext>
            </a:extLst>
          </p:cNvPr>
          <p:cNvSpPr txBox="1"/>
          <p:nvPr/>
        </p:nvSpPr>
        <p:spPr>
          <a:xfrm>
            <a:off x="1028699" y="3687401"/>
            <a:ext cx="16809872" cy="5082097"/>
          </a:xfrm>
          <a:prstGeom prst="rect">
            <a:avLst/>
          </a:prstGeom>
        </p:spPr>
        <p:txBody>
          <a:bodyPr lIns="0" tIns="0" rIns="0" bIns="0" rtlCol="0" anchor="t">
            <a:spAutoFit/>
          </a:bodyPr>
          <a:lstStyle/>
          <a:p>
            <a:pPr marL="742950" indent="-742950" algn="l">
              <a:lnSpc>
                <a:spcPts val="5023"/>
              </a:lnSpc>
              <a:buAutoNum type="arabicPeriod"/>
            </a:pPr>
            <a:r>
              <a:rPr lang="en-US" sz="3864" dirty="0">
                <a:solidFill>
                  <a:srgbClr val="20305B"/>
                </a:solidFill>
                <a:latin typeface="Arial"/>
                <a:ea typeface="Arial"/>
                <a:cs typeface="Arial"/>
                <a:sym typeface="Arial"/>
              </a:rPr>
              <a:t>DMHC Complaints</a:t>
            </a:r>
          </a:p>
          <a:p>
            <a:pPr marL="742950" indent="-742950" algn="l">
              <a:lnSpc>
                <a:spcPts val="5023"/>
              </a:lnSpc>
              <a:buAutoNum type="arabicPeriod"/>
            </a:pPr>
            <a:r>
              <a:rPr lang="en-US" sz="3864" dirty="0">
                <a:solidFill>
                  <a:srgbClr val="20305B"/>
                </a:solidFill>
                <a:latin typeface="Arial"/>
                <a:ea typeface="Arial"/>
                <a:cs typeface="Arial"/>
                <a:sym typeface="Arial"/>
              </a:rPr>
              <a:t>CA HHS Complaints</a:t>
            </a:r>
          </a:p>
          <a:p>
            <a:pPr marL="742950" indent="-742950" algn="l">
              <a:lnSpc>
                <a:spcPts val="5023"/>
              </a:lnSpc>
              <a:buAutoNum type="arabicPeriod"/>
            </a:pPr>
            <a:r>
              <a:rPr lang="en-US" sz="3864" dirty="0">
                <a:solidFill>
                  <a:srgbClr val="20305B"/>
                </a:solidFill>
                <a:latin typeface="Arial"/>
                <a:ea typeface="Arial"/>
                <a:cs typeface="Arial"/>
                <a:sym typeface="Arial"/>
              </a:rPr>
              <a:t>DHCS Complaints</a:t>
            </a:r>
          </a:p>
          <a:p>
            <a:pPr marL="742950" indent="-742950">
              <a:lnSpc>
                <a:spcPts val="5023"/>
              </a:lnSpc>
              <a:buFontTx/>
              <a:buAutoNum type="arabicPeriod"/>
            </a:pPr>
            <a:r>
              <a:rPr lang="en-US" sz="3864" dirty="0">
                <a:solidFill>
                  <a:srgbClr val="20305B"/>
                </a:solidFill>
                <a:latin typeface="Arial"/>
                <a:ea typeface="Arial"/>
                <a:cs typeface="Arial"/>
                <a:sym typeface="Arial"/>
              </a:rPr>
              <a:t>Dept. of State Hospitals- Standard of Care (WPATH)</a:t>
            </a:r>
          </a:p>
          <a:p>
            <a:pPr marL="742950" indent="-742950" algn="l">
              <a:lnSpc>
                <a:spcPts val="5023"/>
              </a:lnSpc>
              <a:buAutoNum type="arabicPeriod"/>
            </a:pPr>
            <a:r>
              <a:rPr lang="en-US" sz="3864" dirty="0">
                <a:solidFill>
                  <a:srgbClr val="20305B"/>
                </a:solidFill>
                <a:latin typeface="Arial"/>
                <a:ea typeface="Arial"/>
                <a:cs typeface="Arial"/>
                <a:sym typeface="Arial"/>
              </a:rPr>
              <a:t>Licensing Complaints</a:t>
            </a:r>
          </a:p>
          <a:p>
            <a:pPr marL="742950" indent="-742950" algn="l">
              <a:lnSpc>
                <a:spcPts val="5023"/>
              </a:lnSpc>
              <a:buAutoNum type="arabicPeriod"/>
            </a:pPr>
            <a:r>
              <a:rPr lang="en-US" sz="3864" dirty="0">
                <a:solidFill>
                  <a:srgbClr val="20305B"/>
                </a:solidFill>
                <a:latin typeface="Arial"/>
                <a:ea typeface="Arial"/>
                <a:cs typeface="Arial"/>
                <a:sym typeface="Arial"/>
              </a:rPr>
              <a:t>CA Civil Rights Department Complaints</a:t>
            </a:r>
          </a:p>
          <a:p>
            <a:pPr marL="742950" indent="-742950" algn="l">
              <a:lnSpc>
                <a:spcPts val="5023"/>
              </a:lnSpc>
              <a:buAutoNum type="arabicPeriod"/>
            </a:pPr>
            <a:r>
              <a:rPr lang="en-US" sz="3864" dirty="0">
                <a:solidFill>
                  <a:srgbClr val="20305B"/>
                </a:solidFill>
                <a:latin typeface="Arial"/>
                <a:ea typeface="Arial"/>
                <a:cs typeface="Arial"/>
                <a:sym typeface="Arial"/>
              </a:rPr>
              <a:t>Administrative Complaints</a:t>
            </a:r>
          </a:p>
          <a:p>
            <a:pPr marL="742950" indent="-742950" algn="l">
              <a:lnSpc>
                <a:spcPts val="5023"/>
              </a:lnSpc>
              <a:buAutoNum type="arabicPeriod"/>
            </a:pPr>
            <a:r>
              <a:rPr lang="en-US" sz="3864" dirty="0">
                <a:solidFill>
                  <a:srgbClr val="20305B"/>
                </a:solidFill>
                <a:latin typeface="Arial"/>
                <a:ea typeface="Arial"/>
                <a:cs typeface="Arial"/>
                <a:sym typeface="Arial"/>
              </a:rPr>
              <a:t>Litigation</a:t>
            </a:r>
          </a:p>
        </p:txBody>
      </p:sp>
      <p:sp>
        <p:nvSpPr>
          <p:cNvPr id="17" name="Minus Sign 16">
            <a:extLst>
              <a:ext uri="{FF2B5EF4-FFF2-40B4-BE49-F238E27FC236}">
                <a16:creationId xmlns:a16="http://schemas.microsoft.com/office/drawing/2014/main" id="{AB4F69F4-A5E3-2494-C5CF-D13833445665}"/>
              </a:ext>
              <a:ext uri="{C183D7F6-B498-43B3-948B-1728B52AA6E4}">
                <adec:decorative xmlns:adec="http://schemas.microsoft.com/office/drawing/2017/decorative" val="1"/>
              </a:ext>
            </a:extLst>
          </p:cNvPr>
          <p:cNvSpPr/>
          <p:nvPr/>
        </p:nvSpPr>
        <p:spPr>
          <a:xfrm>
            <a:off x="-437155" y="3016229"/>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D580E5C6-1DD4-B9CD-D2C7-79F91B0B982A}"/>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1408504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C67C569E-06D2-6969-F740-5384BE0845B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2D3981B2-4175-CB26-BED8-027907D105C5}"/>
              </a:ext>
            </a:extLst>
          </p:cNvPr>
          <p:cNvSpPr txBox="1">
            <a:spLocks noGrp="1"/>
          </p:cNvSpPr>
          <p:nvPr>
            <p:ph type="title" idx="4294967295"/>
          </p:nvPr>
        </p:nvSpPr>
        <p:spPr>
          <a:xfrm>
            <a:off x="1028699" y="876301"/>
            <a:ext cx="14534389"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933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Case Law </a:t>
            </a:r>
          </a:p>
        </p:txBody>
      </p:sp>
      <p:sp>
        <p:nvSpPr>
          <p:cNvPr id="16" name="TextBox 3">
            <a:extLst>
              <a:ext uri="{FF2B5EF4-FFF2-40B4-BE49-F238E27FC236}">
                <a16:creationId xmlns:a16="http://schemas.microsoft.com/office/drawing/2014/main" id="{FA1FB197-35CC-A30C-7A02-8CAA4C77F8A3}"/>
              </a:ext>
            </a:extLst>
          </p:cNvPr>
          <p:cNvSpPr txBox="1"/>
          <p:nvPr/>
        </p:nvSpPr>
        <p:spPr>
          <a:xfrm>
            <a:off x="739064" y="2530055"/>
            <a:ext cx="16809872" cy="4440896"/>
          </a:xfrm>
          <a:prstGeom prst="rect">
            <a:avLst/>
          </a:prstGeom>
        </p:spPr>
        <p:txBody>
          <a:bodyPr lIns="0" tIns="0" rIns="0" bIns="0" rtlCol="0" anchor="t">
            <a:spAutoFit/>
          </a:bodyPr>
          <a:lstStyle/>
          <a:p>
            <a:pPr algn="l">
              <a:lnSpc>
                <a:spcPts val="5023"/>
              </a:lnSpc>
            </a:pPr>
            <a:endParaRPr lang="en-US" sz="3864" b="1" dirty="0">
              <a:solidFill>
                <a:srgbClr val="20305B"/>
              </a:solidFill>
              <a:latin typeface="Arial"/>
              <a:ea typeface="Arial"/>
              <a:cs typeface="Arial"/>
              <a:sym typeface="Arial"/>
            </a:endParaRPr>
          </a:p>
          <a:p>
            <a:pPr algn="l">
              <a:lnSpc>
                <a:spcPts val="5023"/>
              </a:lnSpc>
            </a:pPr>
            <a:r>
              <a:rPr lang="en-US" sz="3864" b="1" u="sng" dirty="0">
                <a:solidFill>
                  <a:srgbClr val="20305B"/>
                </a:solidFill>
                <a:latin typeface="Arial"/>
                <a:ea typeface="Arial"/>
                <a:cs typeface="Arial"/>
                <a:sym typeface="Arial"/>
              </a:rPr>
              <a:t>Ongoing Litigation</a:t>
            </a:r>
          </a:p>
          <a:p>
            <a:pPr marL="571500" indent="-571500">
              <a:lnSpc>
                <a:spcPts val="5023"/>
              </a:lnSpc>
              <a:buFont typeface="Arial" panose="020B0604020202020204" pitchFamily="34" charset="0"/>
              <a:buChar char="-"/>
            </a:pPr>
            <a:r>
              <a:rPr lang="en-US" sz="3864" dirty="0">
                <a:solidFill>
                  <a:srgbClr val="20305B"/>
                </a:solidFill>
                <a:latin typeface="Arial"/>
                <a:ea typeface="Arial"/>
                <a:cs typeface="Arial"/>
                <a:sym typeface="Arial"/>
              </a:rPr>
              <a:t>State of Oregon et al., vs Robert F. Kennedy Jr. et al. </a:t>
            </a:r>
          </a:p>
          <a:p>
            <a:pPr marL="571500" indent="-571500">
              <a:lnSpc>
                <a:spcPts val="5023"/>
              </a:lnSpc>
              <a:buFont typeface="Arial" panose="020B0604020202020204" pitchFamily="34" charset="0"/>
              <a:buChar char="-"/>
            </a:pPr>
            <a:r>
              <a:rPr lang="en-US" sz="3864" dirty="0">
                <a:solidFill>
                  <a:srgbClr val="20305B"/>
                </a:solidFill>
                <a:latin typeface="Arial"/>
                <a:ea typeface="Arial"/>
                <a:cs typeface="Arial"/>
                <a:sym typeface="Arial"/>
              </a:rPr>
              <a:t>State of Washington et al. v. Donald J. Trump et al. </a:t>
            </a:r>
          </a:p>
          <a:p>
            <a:pPr marL="571500" indent="-571500">
              <a:lnSpc>
                <a:spcPts val="5023"/>
              </a:lnSpc>
              <a:buFont typeface="Arial" panose="020B0604020202020204" pitchFamily="34" charset="0"/>
              <a:buChar char="-"/>
            </a:pPr>
            <a:r>
              <a:rPr lang="en-US" sz="3864" dirty="0">
                <a:solidFill>
                  <a:srgbClr val="20305B"/>
                </a:solidFill>
                <a:latin typeface="Arial"/>
                <a:ea typeface="Arial"/>
                <a:cs typeface="Arial"/>
                <a:sym typeface="Arial"/>
              </a:rPr>
              <a:t>California v. Centers for Medicare &amp; Medicaid Services</a:t>
            </a:r>
          </a:p>
          <a:p>
            <a:pPr marL="571500" indent="-571500">
              <a:lnSpc>
                <a:spcPts val="5023"/>
              </a:lnSpc>
              <a:buFont typeface="Arial" panose="020B0604020202020204" pitchFamily="34" charset="0"/>
              <a:buChar char="-"/>
            </a:pPr>
            <a:r>
              <a:rPr lang="en-US" sz="3864" dirty="0">
                <a:solidFill>
                  <a:srgbClr val="20305B"/>
                </a:solidFill>
                <a:latin typeface="Arial"/>
                <a:ea typeface="Arial"/>
                <a:cs typeface="Arial"/>
                <a:sym typeface="Arial"/>
              </a:rPr>
              <a:t>Commonwealth of Massachusetts v. Trump</a:t>
            </a:r>
            <a:endParaRPr lang="en-US" sz="3864" b="1" dirty="0">
              <a:solidFill>
                <a:srgbClr val="20305B"/>
              </a:solidFill>
              <a:latin typeface="Arial"/>
              <a:ea typeface="Arial"/>
              <a:cs typeface="Arial"/>
              <a:sym typeface="Arial"/>
            </a:endParaRPr>
          </a:p>
          <a:p>
            <a:pPr marL="571500" indent="-571500" algn="l">
              <a:lnSpc>
                <a:spcPts val="5023"/>
              </a:lnSpc>
              <a:buFont typeface="Arial" panose="020B0604020202020204" pitchFamily="34" charset="0"/>
              <a:buChar char="•"/>
            </a:pPr>
            <a:endParaRPr lang="en-US" sz="3864" b="1"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29E8CDC6-A9CB-94EF-744A-9EC567D8C2AC}"/>
              </a:ext>
              <a:ext uri="{C183D7F6-B498-43B3-948B-1728B52AA6E4}">
                <adec:decorative xmlns:adec="http://schemas.microsoft.com/office/drawing/2017/decorative" val="1"/>
              </a:ext>
            </a:extLst>
          </p:cNvPr>
          <p:cNvSpPr/>
          <p:nvPr/>
        </p:nvSpPr>
        <p:spPr>
          <a:xfrm>
            <a:off x="-393592" y="1995319"/>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46E269A2-735E-FF18-FE25-9A1A9E11F43D}"/>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2" name="Freeform 21">
            <a:extLst>
              <a:ext uri="{FF2B5EF4-FFF2-40B4-BE49-F238E27FC236}">
                <a16:creationId xmlns:a16="http://schemas.microsoft.com/office/drawing/2014/main" id="{BD41DE40-7B3F-A06C-1F00-6BC40EAD905E}"/>
              </a:ext>
            </a:extLst>
          </p:cNvPr>
          <p:cNvSpPr/>
          <p:nvPr/>
        </p:nvSpPr>
        <p:spPr>
          <a:xfrm>
            <a:off x="6032515" y="590956"/>
            <a:ext cx="1419045" cy="1355763"/>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Tree>
    <p:extLst>
      <p:ext uri="{BB962C8B-B14F-4D97-AF65-F5344CB8AC3E}">
        <p14:creationId xmlns:p14="http://schemas.microsoft.com/office/powerpoint/2010/main" val="949417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E24AA9-A097-4CE1-1C8D-5DC0005449A5}"/>
              </a:ext>
            </a:extLst>
          </p:cNvPr>
          <p:cNvSpPr>
            <a:spLocks noGrp="1"/>
          </p:cNvSpPr>
          <p:nvPr>
            <p:ph type="title" idx="4294967295"/>
          </p:nvPr>
        </p:nvSpPr>
        <p:spPr>
          <a:xfrm>
            <a:off x="-969835" y="1004229"/>
            <a:ext cx="13944600" cy="717550"/>
          </a:xfrm>
        </p:spPr>
        <p:txBody>
          <a:bodyPr>
            <a:normAutofit fontScale="90000"/>
          </a:bodyPr>
          <a:lstStyle/>
          <a:p>
            <a:r>
              <a:rPr lang="en-US" sz="6700" b="1" spc="134" dirty="0">
                <a:solidFill>
                  <a:srgbClr val="20305B"/>
                </a:solidFill>
                <a:latin typeface="Oswald Bold"/>
                <a:ea typeface="Oswald Bold"/>
                <a:cs typeface="Oswald Bold"/>
                <a:sym typeface="Oswald Bold"/>
              </a:rPr>
              <a:t>Learn Facts from Misconceptions </a:t>
            </a:r>
            <a:endParaRPr lang="en-US" dirty="0"/>
          </a:p>
        </p:txBody>
      </p:sp>
      <p:sp>
        <p:nvSpPr>
          <p:cNvPr id="7" name="TextBox 7"/>
          <p:cNvSpPr txBox="1"/>
          <p:nvPr/>
        </p:nvSpPr>
        <p:spPr>
          <a:xfrm>
            <a:off x="652149" y="3002602"/>
            <a:ext cx="16241505" cy="4883325"/>
          </a:xfrm>
          <a:prstGeom prst="rect">
            <a:avLst/>
          </a:prstGeom>
        </p:spPr>
        <p:txBody>
          <a:bodyPr wrap="square" lIns="0" tIns="0" rIns="0" bIns="0" rtlCol="0" anchor="t">
            <a:spAutoFit/>
          </a:bodyPr>
          <a:lstStyle/>
          <a:p>
            <a:pPr marL="281670" indent="-369435">
              <a:lnSpc>
                <a:spcPct val="150000"/>
              </a:lnSpc>
              <a:buFont typeface="Arial"/>
              <a:buChar char="•"/>
            </a:pPr>
            <a:r>
              <a:rPr lang="en-US" sz="3600" dirty="0">
                <a:solidFill>
                  <a:srgbClr val="20305B"/>
                </a:solidFill>
                <a:latin typeface="Arial" panose="020B0604020202020204" pitchFamily="34" charset="0"/>
                <a:ea typeface="Montserrat Classic"/>
                <a:cs typeface="Arial" panose="020B0604020202020204" pitchFamily="34" charset="0"/>
                <a:sym typeface="Montserrat Classic"/>
              </a:rPr>
              <a:t>Review Standards of Care</a:t>
            </a:r>
          </a:p>
          <a:p>
            <a:pPr marL="281670" indent="-369435">
              <a:lnSpc>
                <a:spcPct val="150000"/>
              </a:lnSpc>
              <a:buFont typeface="Arial"/>
              <a:buChar char="•"/>
            </a:pPr>
            <a:r>
              <a:rPr lang="en-US" sz="3600" dirty="0">
                <a:solidFill>
                  <a:srgbClr val="20305B"/>
                </a:solidFill>
                <a:latin typeface="Arial" panose="020B0604020202020204" pitchFamily="34" charset="0"/>
                <a:ea typeface="Montserrat Classic"/>
                <a:cs typeface="Arial" panose="020B0604020202020204" pitchFamily="34" charset="0"/>
                <a:sym typeface="Montserrat Classic"/>
              </a:rPr>
              <a:t>94% of transgender respondents living as the gender identity they identify with were more satisfied with their life </a:t>
            </a:r>
          </a:p>
          <a:p>
            <a:pPr marL="281670" indent="-369435">
              <a:lnSpc>
                <a:spcPct val="150000"/>
              </a:lnSpc>
              <a:buFont typeface="Arial"/>
              <a:buChar char="•"/>
            </a:pPr>
            <a:r>
              <a:rPr lang="en-US" sz="3600" dirty="0">
                <a:solidFill>
                  <a:srgbClr val="20305B"/>
                </a:solidFill>
                <a:latin typeface="Arial" panose="020B0604020202020204" pitchFamily="34" charset="0"/>
                <a:ea typeface="Montserrat Classic"/>
                <a:cs typeface="Arial" panose="020B0604020202020204" pitchFamily="34" charset="0"/>
                <a:sym typeface="Montserrat Classic"/>
              </a:rPr>
              <a:t>98% of transgender respondents reported that receiving correct medical care made them more satisfied with their life.  </a:t>
            </a:r>
          </a:p>
          <a:p>
            <a:pPr marL="281670" indent="-369435">
              <a:lnSpc>
                <a:spcPct val="150000"/>
              </a:lnSpc>
              <a:buFont typeface="Arial"/>
              <a:buChar char="•"/>
            </a:pPr>
            <a:r>
              <a:rPr lang="en-US" sz="3600" dirty="0">
                <a:solidFill>
                  <a:srgbClr val="20305B"/>
                </a:solidFill>
                <a:latin typeface="Arial" panose="020B0604020202020204" pitchFamily="34" charset="0"/>
                <a:ea typeface="Montserrat Classic"/>
                <a:cs typeface="Arial" panose="020B0604020202020204" pitchFamily="34" charset="0"/>
                <a:sym typeface="Montserrat Classic"/>
              </a:rPr>
              <a:t>92% of people with disabilities are highly satisfied with their life.</a:t>
            </a:r>
          </a:p>
        </p:txBody>
      </p:sp>
      <p:sp>
        <p:nvSpPr>
          <p:cNvPr id="9" name="Minus Sign 8">
            <a:extLst>
              <a:ext uri="{FF2B5EF4-FFF2-40B4-BE49-F238E27FC236}">
                <a16:creationId xmlns:a16="http://schemas.microsoft.com/office/drawing/2014/main" id="{ADA39852-FCD6-BBED-4D47-328809F4EB1D}"/>
              </a:ext>
              <a:ext uri="{C183D7F6-B498-43B3-948B-1728B52AA6E4}">
                <adec:decorative xmlns:adec="http://schemas.microsoft.com/office/drawing/2017/decorative" val="1"/>
              </a:ext>
            </a:extLst>
          </p:cNvPr>
          <p:cNvSpPr/>
          <p:nvPr/>
        </p:nvSpPr>
        <p:spPr>
          <a:xfrm>
            <a:off x="-768096" y="1946974"/>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3">
            <a:extLst>
              <a:ext uri="{FF2B5EF4-FFF2-40B4-BE49-F238E27FC236}">
                <a16:creationId xmlns:a16="http://schemas.microsoft.com/office/drawing/2014/main" id="{F32C179A-3C0E-5CDA-92B3-33DF4975AE31}"/>
              </a:ext>
              <a:ext uri="{C183D7F6-B498-43B3-948B-1728B52AA6E4}">
                <adec:decorative xmlns:adec="http://schemas.microsoft.com/office/drawing/2017/decorative" val="1"/>
              </a:ext>
            </a:extLst>
          </p:cNvPr>
          <p:cNvSpPr/>
          <p:nvPr/>
        </p:nvSpPr>
        <p:spPr>
          <a:xfrm rot="5400000">
            <a:off x="14953488" y="78907"/>
            <a:ext cx="3383280" cy="3285744"/>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48032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2E0AD28-9924-E53D-5312-09836FEA8331}"/>
              </a:ext>
            </a:extLst>
          </p:cNvPr>
          <p:cNvSpPr>
            <a:spLocks noGrp="1"/>
          </p:cNvSpPr>
          <p:nvPr>
            <p:ph type="title" idx="4294967295"/>
          </p:nvPr>
        </p:nvSpPr>
        <p:spPr>
          <a:xfrm>
            <a:off x="307382" y="1715657"/>
            <a:ext cx="8229600" cy="1143000"/>
          </a:xfrm>
        </p:spPr>
        <p:txBody>
          <a:bodyPr>
            <a:noAutofit/>
          </a:bodyPr>
          <a:lstStyle/>
          <a:p>
            <a:r>
              <a:rPr lang="en-US" sz="9330" spc="186" dirty="0">
                <a:solidFill>
                  <a:srgbClr val="20305B"/>
                </a:solidFill>
                <a:latin typeface="Oswald Bold"/>
              </a:rPr>
              <a:t>Disclaimers</a:t>
            </a:r>
            <a:endParaRPr lang="en-US" sz="9330" dirty="0"/>
          </a:p>
        </p:txBody>
      </p:sp>
      <p:sp>
        <p:nvSpPr>
          <p:cNvPr id="4" name="TextBox 4" descr="Disclaimer: This PowerPoint and presentation are information only and not legal advice about your individual situation. It is only current as of the date it was presented. Policies, laws, and regulations are constantly changing. The information and links will change. This is not a comprehensive list review of all resources.&#10;"/>
          <p:cNvSpPr txBox="1"/>
          <p:nvPr/>
        </p:nvSpPr>
        <p:spPr>
          <a:xfrm>
            <a:off x="901441" y="3278158"/>
            <a:ext cx="16485117" cy="7008841"/>
          </a:xfrm>
          <a:prstGeom prst="rect">
            <a:avLst/>
          </a:prstGeom>
        </p:spPr>
        <p:txBody>
          <a:bodyPr wrap="square" lIns="0" tIns="0" rIns="0" bIns="0" rtlCol="0" anchor="t">
            <a:spAutoFit/>
          </a:bodyPr>
          <a:lstStyle/>
          <a:p>
            <a:pPr marL="988676" marR="0" lvl="1" indent="-571500" algn="l" defTabSz="914400" rtl="0" eaLnBrk="1" fontAlgn="auto" latinLnBrk="0" hangingPunct="1">
              <a:lnSpc>
                <a:spcPts val="5023"/>
              </a:lnSpc>
              <a:spcBef>
                <a:spcPts val="0"/>
              </a:spcBef>
              <a:spcAft>
                <a:spcPts val="0"/>
              </a:spcAft>
              <a:buClrTx/>
              <a:buSzTx/>
              <a:buFont typeface="Arial" panose="020B0604020202020204" pitchFamily="34" charset="0"/>
              <a:buChar char="•"/>
              <a:tabLst/>
              <a:defRPr/>
            </a:pPr>
            <a:r>
              <a:rPr kumimoji="0" lang="en-US" sz="4000" i="0" u="none" strike="noStrike" kern="1200" cap="none" spc="0" normalizeH="0" baseline="0" noProof="0" dirty="0">
                <a:ln>
                  <a:noFill/>
                </a:ln>
                <a:solidFill>
                  <a:srgbClr val="20305B"/>
                </a:solidFill>
                <a:effectLst/>
                <a:uLnTx/>
                <a:uFillTx/>
                <a:latin typeface="Arial" panose="020B0604020202020204" pitchFamily="34" charset="0"/>
                <a:ea typeface="Calibri" panose="020F0502020204030204" pitchFamily="34" charset="0"/>
                <a:cs typeface="Arial" panose="020B0604020202020204" pitchFamily="34" charset="0"/>
              </a:rPr>
              <a:t>This PowerPoint and presentation are information only and not legal advice about your individual situation. It is only current as of the date it was presented. Policies, laws, and regulations are constantly changing. The information and links will change. This is not a comprehensive list review of all resources.</a:t>
            </a:r>
          </a:p>
          <a:p>
            <a:pPr marL="417176" marR="0" lvl="1" indent="0" algn="l" defTabSz="914400" rtl="0" eaLnBrk="1" fontAlgn="auto" latinLnBrk="0" hangingPunct="1">
              <a:lnSpc>
                <a:spcPts val="5023"/>
              </a:lnSpc>
              <a:spcBef>
                <a:spcPts val="0"/>
              </a:spcBef>
              <a:spcAft>
                <a:spcPts val="0"/>
              </a:spcAft>
              <a:buClrTx/>
              <a:buSzTx/>
              <a:buFontTx/>
              <a:buNone/>
              <a:tabLst/>
              <a:defRPr/>
            </a:pPr>
            <a:endParaRPr lang="en-US" sz="4000" dirty="0">
              <a:solidFill>
                <a:srgbClr val="20305B"/>
              </a:solidFill>
              <a:latin typeface="Arial" panose="020B0604020202020204" pitchFamily="34" charset="0"/>
              <a:ea typeface="Calibri" panose="020F0502020204030204" pitchFamily="34" charset="0"/>
              <a:cs typeface="Arial" panose="020B0604020202020204" pitchFamily="34" charset="0"/>
            </a:endParaRPr>
          </a:p>
          <a:p>
            <a:pPr marL="988676" marR="0" lvl="1" indent="-571500" algn="l" defTabSz="914400" rtl="0" eaLnBrk="1" fontAlgn="auto" latinLnBrk="0" hangingPunct="1">
              <a:lnSpc>
                <a:spcPts val="5023"/>
              </a:lnSpc>
              <a:spcBef>
                <a:spcPts val="0"/>
              </a:spcBef>
              <a:spcAft>
                <a:spcPts val="0"/>
              </a:spcAft>
              <a:buClrTx/>
              <a:buSzTx/>
              <a:buFont typeface="Arial" panose="020B0604020202020204" pitchFamily="34" charset="0"/>
              <a:buChar char="•"/>
              <a:tabLst/>
              <a:defRPr/>
            </a:pPr>
            <a:r>
              <a:rPr kumimoji="0" lang="en-US" sz="4000" i="0" u="none" strike="noStrike" kern="1200" cap="none" spc="0" normalizeH="0" baseline="0" noProof="0" dirty="0">
                <a:ln>
                  <a:noFill/>
                </a:ln>
                <a:solidFill>
                  <a:srgbClr val="20305B"/>
                </a:solidFill>
                <a:effectLst/>
                <a:uLnTx/>
                <a:uFillTx/>
                <a:latin typeface="Arial" panose="020B0604020202020204" pitchFamily="34" charset="0"/>
                <a:ea typeface="Calibri" panose="020F0502020204030204" pitchFamily="34" charset="0"/>
                <a:cs typeface="Arial" panose="020B0604020202020204" pitchFamily="34" charset="0"/>
              </a:rPr>
              <a:t>When discussing an entire population, it is important to note that solutions must be tailored to the individual on a case-by-case basis. </a:t>
            </a:r>
          </a:p>
          <a:p>
            <a:pPr marL="0" marR="0" lvl="0" indent="0" algn="l" defTabSz="914400" rtl="0" eaLnBrk="1" fontAlgn="auto" latinLnBrk="0" hangingPunct="1">
              <a:lnSpc>
                <a:spcPts val="5023"/>
              </a:lnSpc>
              <a:spcBef>
                <a:spcPts val="0"/>
              </a:spcBef>
              <a:spcAft>
                <a:spcPts val="0"/>
              </a:spcAft>
              <a:buClrTx/>
              <a:buSzTx/>
              <a:buFontTx/>
              <a:buNone/>
              <a:tabLst/>
              <a:defRPr/>
            </a:pPr>
            <a:endParaRPr kumimoji="0" lang="en-US" sz="4000" b="1" i="0" u="none" strike="noStrike" kern="1200" cap="none" spc="193" normalizeH="0" baseline="0" noProof="0" dirty="0">
              <a:ln>
                <a:noFill/>
              </a:ln>
              <a:solidFill>
                <a:srgbClr val="000066"/>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5023"/>
              </a:lnSpc>
              <a:spcBef>
                <a:spcPts val="0"/>
              </a:spcBef>
              <a:spcAft>
                <a:spcPts val="0"/>
              </a:spcAft>
              <a:buClrTx/>
              <a:buSzTx/>
              <a:buFontTx/>
              <a:buNone/>
              <a:tabLst/>
              <a:defRPr/>
            </a:pPr>
            <a:endParaRPr kumimoji="0" lang="en-US" sz="4000" b="1" i="0" u="none" strike="noStrike" kern="1200" cap="none" spc="193" normalizeH="0" baseline="0" noProof="0" dirty="0">
              <a:ln>
                <a:noFill/>
              </a:ln>
              <a:solidFill>
                <a:srgbClr val="000066"/>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5023"/>
              </a:lnSpc>
              <a:spcBef>
                <a:spcPts val="0"/>
              </a:spcBef>
              <a:spcAft>
                <a:spcPts val="0"/>
              </a:spcAft>
              <a:buClrTx/>
              <a:buSzTx/>
              <a:buFontTx/>
              <a:buNone/>
              <a:tabLst/>
              <a:defRPr/>
            </a:pPr>
            <a:endParaRPr kumimoji="0" lang="en-US" sz="3864" b="0" i="0" u="none" strike="noStrike" kern="1200" cap="none" spc="193" normalizeH="0" baseline="0" noProof="0" dirty="0">
              <a:ln>
                <a:noFill/>
              </a:ln>
              <a:solidFill>
                <a:srgbClr val="20305B"/>
              </a:solidFill>
              <a:effectLst/>
              <a:uLnTx/>
              <a:uFillTx/>
              <a:latin typeface="Oswald"/>
              <a:ea typeface="+mn-ea"/>
              <a:cs typeface="+mn-cs"/>
            </a:endParaRPr>
          </a:p>
        </p:txBody>
      </p:sp>
      <p:sp>
        <p:nvSpPr>
          <p:cNvPr id="6" name="Minus Sign 5">
            <a:extLst>
              <a:ext uri="{FF2B5EF4-FFF2-40B4-BE49-F238E27FC236}">
                <a16:creationId xmlns:a16="http://schemas.microsoft.com/office/drawing/2014/main" id="{C2E173CD-34FE-055A-CA19-6039EF473497}"/>
              </a:ext>
              <a:ext uri="{C183D7F6-B498-43B3-948B-1728B52AA6E4}">
                <adec:decorative xmlns:adec="http://schemas.microsoft.com/office/drawing/2017/decorative" val="1"/>
              </a:ext>
            </a:extLst>
          </p:cNvPr>
          <p:cNvSpPr/>
          <p:nvPr/>
        </p:nvSpPr>
        <p:spPr>
          <a:xfrm>
            <a:off x="152400" y="2720372"/>
            <a:ext cx="10135400" cy="369559"/>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3">
            <a:extLst>
              <a:ext uri="{FF2B5EF4-FFF2-40B4-BE49-F238E27FC236}">
                <a16:creationId xmlns:a16="http://schemas.microsoft.com/office/drawing/2014/main" id="{B8285E42-0739-3D66-A7AC-1756355668CD}"/>
              </a:ext>
              <a:ext uri="{C183D7F6-B498-43B3-948B-1728B52AA6E4}">
                <adec:decorative xmlns:adec="http://schemas.microsoft.com/office/drawing/2017/decorative" val="1"/>
              </a:ext>
            </a:extLst>
          </p:cNvPr>
          <p:cNvSpPr/>
          <p:nvPr/>
        </p:nvSpPr>
        <p:spPr>
          <a:xfrm rot="5400000">
            <a:off x="15094380" y="230043"/>
            <a:ext cx="3186840" cy="28956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4089131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685B48C-8288-6BAC-990D-AF0E91C3650D}"/>
              </a:ext>
            </a:extLst>
          </p:cNvPr>
          <p:cNvSpPr>
            <a:spLocks noGrp="1"/>
          </p:cNvSpPr>
          <p:nvPr>
            <p:ph type="title" idx="4294967295"/>
          </p:nvPr>
        </p:nvSpPr>
        <p:spPr>
          <a:xfrm>
            <a:off x="533400" y="568114"/>
            <a:ext cx="17983200" cy="1510950"/>
          </a:xfrm>
        </p:spPr>
        <p:txBody>
          <a:bodyPr>
            <a:noAutofit/>
          </a:bodyPr>
          <a:lstStyle/>
          <a:p>
            <a:pPr algn="l">
              <a:lnSpc>
                <a:spcPts val="10263"/>
              </a:lnSpc>
            </a:pPr>
            <a:r>
              <a:rPr lang="en-US" sz="5400" b="1" spc="186" dirty="0">
                <a:solidFill>
                  <a:srgbClr val="20305B"/>
                </a:solidFill>
                <a:latin typeface="Oswald Bold"/>
                <a:ea typeface="Oswald Bold"/>
                <a:cs typeface="Oswald Bold"/>
                <a:sym typeface="Oswald Bold"/>
              </a:rPr>
              <a:t>Standardize best practices in your facility</a:t>
            </a:r>
          </a:p>
        </p:txBody>
      </p:sp>
      <p:sp>
        <p:nvSpPr>
          <p:cNvPr id="7" name="TextBox 7"/>
          <p:cNvSpPr txBox="1"/>
          <p:nvPr/>
        </p:nvSpPr>
        <p:spPr>
          <a:xfrm>
            <a:off x="533400" y="3045678"/>
            <a:ext cx="17221200" cy="5348195"/>
          </a:xfrm>
          <a:prstGeom prst="rect">
            <a:avLst/>
          </a:prstGeom>
        </p:spPr>
        <p:txBody>
          <a:bodyPr wrap="square" lIns="0" tIns="0" rIns="0" bIns="0" rtlCol="0" anchor="t">
            <a:spAutoFit/>
          </a:bodyPr>
          <a:lstStyle/>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 use gender inclusive language? </a:t>
            </a:r>
            <a:endParaRPr lang="en-US" sz="3000" dirty="0">
              <a:solidFill>
                <a:srgbClr val="20305B"/>
              </a:solidFill>
              <a:latin typeface="Arial" panose="020B0604020202020204" pitchFamily="34" charset="0"/>
              <a:ea typeface="Calibri" panose="020F0502020204030204" pitchFamily="34" charset="0"/>
              <a:cs typeface="Arial" panose="020B0604020202020204" pitchFamily="34"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Does your restroom have all gender restroom signage?</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 provide your pronouns in various ways?</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your intake forms allow individuals to self-identify?</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1371600" marR="0" lvl="2"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Chosen name and legal name</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 evaluate and provide space for individuals with disabilities?</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a:t>
            </a:r>
            <a:r>
              <a:rPr lang="en-US" sz="3000" dirty="0">
                <a:solidFill>
                  <a:srgbClr val="20305B"/>
                </a:solidFill>
                <a:latin typeface="Arial" panose="020B0604020202020204" pitchFamily="34" charset="0"/>
                <a:ea typeface="Calibri" panose="020F0502020204030204" pitchFamily="34" charset="0"/>
                <a:cs typeface="Arial" panose="020B0604020202020204" pitchFamily="34" charset="0"/>
              </a:rPr>
              <a:t>your policies contain professional and respectful language</a:t>
            </a: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Does your organization engage in cultural competency trainings? </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Does your organization hire disabled and/or LGBT individuals?</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 research whether resources or public services are safe?</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a:p>
            <a:pPr marL="914400" marR="0" lvl="1" indent="-457200">
              <a:lnSpc>
                <a:spcPct val="106000"/>
              </a:lnSpc>
              <a:spcBef>
                <a:spcPts val="0"/>
              </a:spcBef>
              <a:spcAft>
                <a:spcPts val="800"/>
              </a:spcAft>
              <a:buFont typeface="Arial" panose="020B0604020202020204" pitchFamily="34" charset="0"/>
              <a:buChar char="•"/>
            </a:pPr>
            <a:r>
              <a:rPr lang="en-US" sz="3000" dirty="0">
                <a:solidFill>
                  <a:srgbClr val="20305B"/>
                </a:solidFill>
                <a:effectLst/>
                <a:latin typeface="Arial" panose="020B0604020202020204" pitchFamily="34" charset="0"/>
                <a:ea typeface="Calibri" panose="020F0502020204030204" pitchFamily="34" charset="0"/>
                <a:cs typeface="Arial" panose="020B0604020202020204" pitchFamily="34" charset="0"/>
              </a:rPr>
              <a:t>Do you refer clients to LGBTQIA safe organizations or services?</a:t>
            </a:r>
            <a:endParaRPr lang="en-US" sz="3000" dirty="0">
              <a:solidFill>
                <a:srgbClr val="20305B"/>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9" name="Minus Sign 8">
            <a:extLst>
              <a:ext uri="{FF2B5EF4-FFF2-40B4-BE49-F238E27FC236}">
                <a16:creationId xmlns:a16="http://schemas.microsoft.com/office/drawing/2014/main" id="{ADA39852-FCD6-BBED-4D47-328809F4EB1D}"/>
              </a:ext>
              <a:ext uri="{C183D7F6-B498-43B3-948B-1728B52AA6E4}">
                <adec:decorative xmlns:adec="http://schemas.microsoft.com/office/drawing/2017/decorative" val="1"/>
              </a:ext>
            </a:extLst>
          </p:cNvPr>
          <p:cNvSpPr/>
          <p:nvPr/>
        </p:nvSpPr>
        <p:spPr>
          <a:xfrm>
            <a:off x="-835152" y="1871456"/>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3">
            <a:extLst>
              <a:ext uri="{FF2B5EF4-FFF2-40B4-BE49-F238E27FC236}">
                <a16:creationId xmlns:a16="http://schemas.microsoft.com/office/drawing/2014/main" id="{619BA633-DB22-9FF5-2F0A-70822FCE1E23}"/>
              </a:ext>
              <a:ext uri="{C183D7F6-B498-43B3-948B-1728B52AA6E4}">
                <adec:decorative xmlns:adec="http://schemas.microsoft.com/office/drawing/2017/decorative" val="1"/>
              </a:ext>
            </a:extLst>
          </p:cNvPr>
          <p:cNvSpPr/>
          <p:nvPr/>
        </p:nvSpPr>
        <p:spPr>
          <a:xfrm rot="5400000">
            <a:off x="15579964" y="450610"/>
            <a:ext cx="3158646" cy="2257425"/>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545160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20305B"/>
        </a:solidFill>
        <a:effectLst/>
      </p:bgPr>
    </p:bg>
    <p:spTree>
      <p:nvGrpSpPr>
        <p:cNvPr id="1" name="">
          <a:extLst>
            <a:ext uri="{FF2B5EF4-FFF2-40B4-BE49-F238E27FC236}">
              <a16:creationId xmlns:a16="http://schemas.microsoft.com/office/drawing/2014/main" id="{F626359B-3A33-4CBA-4D64-1296E2E20B6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3A85F9A-519D-0765-08A9-57088307B594}"/>
              </a:ext>
            </a:extLst>
          </p:cNvPr>
          <p:cNvSpPr txBox="1">
            <a:spLocks noGrp="1"/>
          </p:cNvSpPr>
          <p:nvPr>
            <p:ph type="title" idx="4294967295"/>
          </p:nvPr>
        </p:nvSpPr>
        <p:spPr>
          <a:xfrm>
            <a:off x="2235132" y="2727425"/>
            <a:ext cx="13581171" cy="279563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0945"/>
              </a:lnSpc>
              <a:spcBef>
                <a:spcPts val="0"/>
              </a:spcBef>
              <a:spcAft>
                <a:spcPts val="0"/>
              </a:spcAft>
              <a:buClrTx/>
              <a:buSzTx/>
              <a:buFontTx/>
              <a:buNone/>
              <a:tabLst/>
              <a:defRPr/>
            </a:pPr>
            <a:r>
              <a:rPr lang="en-US" sz="9330" spc="199" dirty="0">
                <a:solidFill>
                  <a:srgbClr val="FAB62B"/>
                </a:solidFill>
                <a:latin typeface="Oswald Bold"/>
                <a:ea typeface="+mn-ea"/>
                <a:cs typeface="+mn-cs"/>
              </a:rPr>
              <a:t>Thank you for your work</a:t>
            </a:r>
            <a:br>
              <a:rPr lang="en-US" sz="9330" spc="199" dirty="0">
                <a:solidFill>
                  <a:srgbClr val="FAB62B"/>
                </a:solidFill>
                <a:latin typeface="Oswald Bold"/>
                <a:ea typeface="+mn-ea"/>
                <a:cs typeface="+mn-cs"/>
              </a:rPr>
            </a:br>
            <a:endParaRPr kumimoji="0" lang="en-US" sz="9330" b="0" i="0" u="none" strike="noStrike" kern="1200" cap="none" spc="199" normalizeH="0" baseline="0" noProof="0" dirty="0">
              <a:ln>
                <a:noFill/>
              </a:ln>
              <a:solidFill>
                <a:srgbClr val="FAB62B"/>
              </a:solidFill>
              <a:effectLst/>
              <a:uLnTx/>
              <a:uFillTx/>
              <a:latin typeface="Oswald Bold"/>
              <a:ea typeface="+mn-ea"/>
              <a:cs typeface="+mn-cs"/>
            </a:endParaRPr>
          </a:p>
        </p:txBody>
      </p:sp>
      <p:sp>
        <p:nvSpPr>
          <p:cNvPr id="8" name="Freeform 3">
            <a:extLst>
              <a:ext uri="{FF2B5EF4-FFF2-40B4-BE49-F238E27FC236}">
                <a16:creationId xmlns:a16="http://schemas.microsoft.com/office/drawing/2014/main" id="{7F6DDAA7-0097-6868-7782-4BE7A48DD1B0}"/>
              </a:ext>
              <a:ext uri="{C183D7F6-B498-43B3-948B-1728B52AA6E4}">
                <adec:decorative xmlns:adec="http://schemas.microsoft.com/office/drawing/2017/decorative" val="1"/>
              </a:ext>
            </a:extLst>
          </p:cNvPr>
          <p:cNvSpPr/>
          <p:nvPr/>
        </p:nvSpPr>
        <p:spPr>
          <a:xfrm rot="16200000">
            <a:off x="262904" y="7552401"/>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9" name="Freeform 3">
            <a:extLst>
              <a:ext uri="{FF2B5EF4-FFF2-40B4-BE49-F238E27FC236}">
                <a16:creationId xmlns:a16="http://schemas.microsoft.com/office/drawing/2014/main" id="{A0C111D2-2069-E4B4-9ED7-18E03E31BB54}"/>
              </a:ext>
              <a:ext uri="{C183D7F6-B498-43B3-948B-1728B52AA6E4}">
                <adec:decorative xmlns:adec="http://schemas.microsoft.com/office/drawing/2017/decorative" val="1"/>
              </a:ext>
            </a:extLst>
          </p:cNvPr>
          <p:cNvSpPr/>
          <p:nvPr/>
        </p:nvSpPr>
        <p:spPr>
          <a:xfrm>
            <a:off x="0" y="-10668"/>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0" name="Freeform 3">
            <a:extLst>
              <a:ext uri="{FF2B5EF4-FFF2-40B4-BE49-F238E27FC236}">
                <a16:creationId xmlns:a16="http://schemas.microsoft.com/office/drawing/2014/main" id="{1C592570-2F92-CED6-A821-A91D5ECD7DD8}"/>
              </a:ext>
              <a:ext uri="{C183D7F6-B498-43B3-948B-1728B52AA6E4}">
                <adec:decorative xmlns:adec="http://schemas.microsoft.com/office/drawing/2017/decorative" val="1"/>
              </a:ext>
            </a:extLst>
          </p:cNvPr>
          <p:cNvSpPr/>
          <p:nvPr/>
        </p:nvSpPr>
        <p:spPr>
          <a:xfrm rot="10800000">
            <a:off x="15816303" y="7143065"/>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11" name="Freeform 3">
            <a:extLst>
              <a:ext uri="{FF2B5EF4-FFF2-40B4-BE49-F238E27FC236}">
                <a16:creationId xmlns:a16="http://schemas.microsoft.com/office/drawing/2014/main" id="{7BCB3080-ABD5-41A8-EC7A-16E63322A79F}"/>
              </a:ext>
              <a:ext uri="{C183D7F6-B498-43B3-948B-1728B52AA6E4}">
                <adec:decorative xmlns:adec="http://schemas.microsoft.com/office/drawing/2017/decorative" val="1"/>
              </a:ext>
            </a:extLst>
          </p:cNvPr>
          <p:cNvSpPr/>
          <p:nvPr/>
        </p:nvSpPr>
        <p:spPr>
          <a:xfrm rot="5400000">
            <a:off x="15553401" y="-262902"/>
            <a:ext cx="2471696" cy="2997501"/>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3" name="Freeform 8">
            <a:extLst>
              <a:ext uri="{FF2B5EF4-FFF2-40B4-BE49-F238E27FC236}">
                <a16:creationId xmlns:a16="http://schemas.microsoft.com/office/drawing/2014/main" id="{3EBC5ADF-56D5-9B46-5C40-DF6ECD1EEE1D}"/>
              </a:ext>
            </a:extLst>
          </p:cNvPr>
          <p:cNvSpPr/>
          <p:nvPr/>
        </p:nvSpPr>
        <p:spPr>
          <a:xfrm>
            <a:off x="6465764" y="5778790"/>
            <a:ext cx="6357135" cy="4114800"/>
          </a:xfrm>
          <a:custGeom>
            <a:avLst/>
            <a:gdLst/>
            <a:ahLst/>
            <a:cxnLst/>
            <a:rect l="l" t="t" r="r" b="b"/>
            <a:pathLst>
              <a:path w="6357135" h="4114800">
                <a:moveTo>
                  <a:pt x="0" y="0"/>
                </a:moveTo>
                <a:lnTo>
                  <a:pt x="6357135" y="0"/>
                </a:lnTo>
                <a:lnTo>
                  <a:pt x="6357135" y="4114800"/>
                </a:lnTo>
                <a:lnTo>
                  <a:pt x="0" y="41148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4" name="AutoShape 4">
            <a:extLst>
              <a:ext uri="{FF2B5EF4-FFF2-40B4-BE49-F238E27FC236}">
                <a16:creationId xmlns:a16="http://schemas.microsoft.com/office/drawing/2014/main" id="{3A47EA52-B67E-490D-A191-E660829F48F1}"/>
              </a:ext>
            </a:extLst>
          </p:cNvPr>
          <p:cNvSpPr/>
          <p:nvPr/>
        </p:nvSpPr>
        <p:spPr>
          <a:xfrm>
            <a:off x="6991015" y="4459019"/>
            <a:ext cx="4305968" cy="108760"/>
          </a:xfrm>
          <a:prstGeom prst="rect">
            <a:avLst/>
          </a:prstGeom>
          <a:solidFill>
            <a:srgbClr val="FAB62B"/>
          </a:solidFill>
        </p:spPr>
        <p:txBody>
          <a:bodyPr/>
          <a:lstStyle/>
          <a:p>
            <a:endParaRPr lang="en-US"/>
          </a:p>
        </p:txBody>
      </p:sp>
    </p:spTree>
    <p:extLst>
      <p:ext uri="{BB962C8B-B14F-4D97-AF65-F5344CB8AC3E}">
        <p14:creationId xmlns:p14="http://schemas.microsoft.com/office/powerpoint/2010/main" val="534404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B62B"/>
        </a:solidFill>
        <a:effectLst/>
      </p:bgPr>
    </p:bg>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8AEC7A7C-05DE-F46F-D2E9-E3E7EAD69256}"/>
              </a:ext>
              <a:ext uri="{C183D7F6-B498-43B3-948B-1728B52AA6E4}">
                <adec:decorative xmlns:adec="http://schemas.microsoft.com/office/drawing/2017/decorative" val="1"/>
              </a:ext>
            </a:extLst>
          </p:cNvPr>
          <p:cNvSpPr/>
          <p:nvPr/>
        </p:nvSpPr>
        <p:spPr>
          <a:xfrm>
            <a:off x="0" y="3099660"/>
            <a:ext cx="18288000" cy="3453941"/>
          </a:xfrm>
          <a:prstGeom prst="rect">
            <a:avLst/>
          </a:prstGeom>
          <a:solidFill>
            <a:srgbClr val="FCFAF4"/>
          </a:solidFill>
        </p:spPr>
        <p:txBody>
          <a:bodyPr/>
          <a:lstStyle/>
          <a:p>
            <a:endParaRPr lang="en-US"/>
          </a:p>
        </p:txBody>
      </p:sp>
      <p:sp>
        <p:nvSpPr>
          <p:cNvPr id="9" name="Minus Sign 8">
            <a:extLst>
              <a:ext uri="{FF2B5EF4-FFF2-40B4-BE49-F238E27FC236}">
                <a16:creationId xmlns:a16="http://schemas.microsoft.com/office/drawing/2014/main" id="{ADA39852-FCD6-BBED-4D47-328809F4EB1D}"/>
              </a:ext>
              <a:ext uri="{C183D7F6-B498-43B3-948B-1728B52AA6E4}">
                <adec:decorative xmlns:adec="http://schemas.microsoft.com/office/drawing/2017/decorative" val="1"/>
              </a:ext>
            </a:extLst>
          </p:cNvPr>
          <p:cNvSpPr/>
          <p:nvPr/>
        </p:nvSpPr>
        <p:spPr>
          <a:xfrm>
            <a:off x="2857500" y="5315222"/>
            <a:ext cx="12573000" cy="60559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2533C640-4351-E6FE-4025-F75DFB7FA71D}"/>
              </a:ext>
            </a:extLst>
          </p:cNvPr>
          <p:cNvSpPr>
            <a:spLocks noGrp="1"/>
          </p:cNvSpPr>
          <p:nvPr>
            <p:ph type="title" idx="4294967295"/>
          </p:nvPr>
        </p:nvSpPr>
        <p:spPr>
          <a:xfrm>
            <a:off x="185980" y="3666065"/>
            <a:ext cx="17916040" cy="2032748"/>
          </a:xfrm>
        </p:spPr>
        <p:txBody>
          <a:bodyPr>
            <a:noAutofit/>
          </a:bodyPr>
          <a:lstStyle/>
          <a:p>
            <a:r>
              <a:rPr lang="en-US" sz="8400" b="1" spc="134" dirty="0">
                <a:solidFill>
                  <a:srgbClr val="20305B"/>
                </a:solidFill>
                <a:latin typeface="Oswald Bold"/>
                <a:ea typeface="Oswald Bold"/>
                <a:cs typeface="Oswald Bold"/>
                <a:sym typeface="Oswald Bold"/>
              </a:rPr>
              <a:t>Backdrop to Current Shifts </a:t>
            </a:r>
            <a:endParaRPr lang="en-US" dirty="0"/>
          </a:p>
        </p:txBody>
      </p:sp>
    </p:spTree>
    <p:extLst>
      <p:ext uri="{BB962C8B-B14F-4D97-AF65-F5344CB8AC3E}">
        <p14:creationId xmlns:p14="http://schemas.microsoft.com/office/powerpoint/2010/main" val="2650684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p:cNvGrpSpPr/>
        <p:nvPr/>
      </p:nvGrpSpPr>
      <p:grpSpPr>
        <a:xfrm>
          <a:off x="0" y="0"/>
          <a:ext cx="0" cy="0"/>
          <a:chOff x="0" y="0"/>
          <a:chExt cx="0" cy="0"/>
        </a:xfrm>
      </p:grpSpPr>
      <p:sp>
        <p:nvSpPr>
          <p:cNvPr id="3" name="TextBox 3"/>
          <p:cNvSpPr txBox="1">
            <a:spLocks noGrp="1"/>
          </p:cNvSpPr>
          <p:nvPr>
            <p:ph type="title" idx="4294967295"/>
          </p:nvPr>
        </p:nvSpPr>
        <p:spPr>
          <a:xfrm>
            <a:off x="1028699" y="876301"/>
            <a:ext cx="13144501"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72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 </a:t>
            </a:r>
            <a:r>
              <a:rPr lang="en-US" sz="9330" b="1" spc="162" dirty="0">
                <a:solidFill>
                  <a:srgbClr val="20305B"/>
                </a:solidFill>
                <a:latin typeface="Oswald Bold"/>
                <a:ea typeface="Oswald Bold"/>
                <a:cs typeface="Oswald Bold"/>
                <a:sym typeface="Oswald Bold"/>
              </a:rPr>
              <a:t>Mental Health Data</a:t>
            </a:r>
            <a:endParaRPr kumimoji="0" lang="en-US" sz="9330" b="1" i="0" u="none" strike="noStrike" kern="1200" cap="none" spc="162" normalizeH="0" baseline="0" noProof="0" dirty="0">
              <a:ln>
                <a:noFill/>
              </a:ln>
              <a:solidFill>
                <a:srgbClr val="20305B"/>
              </a:solidFill>
              <a:effectLst/>
              <a:uLnTx/>
              <a:uFillTx/>
              <a:latin typeface="Oswald Bold"/>
              <a:ea typeface="Oswald Bold"/>
              <a:cs typeface="Oswald Bold"/>
              <a:sym typeface="Oswald Bold"/>
            </a:endParaRPr>
          </a:p>
        </p:txBody>
      </p:sp>
      <p:graphicFrame>
        <p:nvGraphicFramePr>
          <p:cNvPr id="4" name="Table 3">
            <a:extLst>
              <a:ext uri="{FF2B5EF4-FFF2-40B4-BE49-F238E27FC236}">
                <a16:creationId xmlns:a16="http://schemas.microsoft.com/office/drawing/2014/main" id="{2F9A985D-3857-2A3E-2485-BB94736786C7}"/>
              </a:ext>
            </a:extLst>
          </p:cNvPr>
          <p:cNvGraphicFramePr>
            <a:graphicFrameLocks noGrp="1"/>
          </p:cNvGraphicFramePr>
          <p:nvPr>
            <p:extLst>
              <p:ext uri="{D42A27DB-BD31-4B8C-83A1-F6EECF244321}">
                <p14:modId xmlns:p14="http://schemas.microsoft.com/office/powerpoint/2010/main" val="2089143359"/>
              </p:ext>
            </p:extLst>
          </p:nvPr>
        </p:nvGraphicFramePr>
        <p:xfrm>
          <a:off x="1799842" y="2741676"/>
          <a:ext cx="13449300" cy="6829269"/>
        </p:xfrm>
        <a:graphic>
          <a:graphicData uri="http://schemas.openxmlformats.org/drawingml/2006/table">
            <a:tbl>
              <a:tblPr firstRow="1" bandRow="1">
                <a:tableStyleId>{68D230F3-CF80-4859-8CE7-A43EE81993B5}</a:tableStyleId>
              </a:tblPr>
              <a:tblGrid>
                <a:gridCol w="4483100">
                  <a:extLst>
                    <a:ext uri="{9D8B030D-6E8A-4147-A177-3AD203B41FA5}">
                      <a16:colId xmlns:a16="http://schemas.microsoft.com/office/drawing/2014/main" val="1424280270"/>
                    </a:ext>
                  </a:extLst>
                </a:gridCol>
                <a:gridCol w="4483100">
                  <a:extLst>
                    <a:ext uri="{9D8B030D-6E8A-4147-A177-3AD203B41FA5}">
                      <a16:colId xmlns:a16="http://schemas.microsoft.com/office/drawing/2014/main" val="3294681965"/>
                    </a:ext>
                  </a:extLst>
                </a:gridCol>
                <a:gridCol w="4483100">
                  <a:extLst>
                    <a:ext uri="{9D8B030D-6E8A-4147-A177-3AD203B41FA5}">
                      <a16:colId xmlns:a16="http://schemas.microsoft.com/office/drawing/2014/main" val="2735709702"/>
                    </a:ext>
                  </a:extLst>
                </a:gridCol>
              </a:tblGrid>
              <a:tr h="732103">
                <a:tc>
                  <a:txBody>
                    <a:bodyPr/>
                    <a:lstStyle/>
                    <a:p>
                      <a:pPr algn="l"/>
                      <a:r>
                        <a:rPr lang="en-US" sz="4000" b="1" dirty="0">
                          <a:solidFill>
                            <a:srgbClr val="20305B"/>
                          </a:solidFill>
                          <a:latin typeface="Arial" panose="020B0604020202020204" pitchFamily="34" charset="0"/>
                          <a:cs typeface="Arial" panose="020B0604020202020204" pitchFamily="34" charset="0"/>
                        </a:rPr>
                        <a:t>Disability </a:t>
                      </a:r>
                    </a:p>
                  </a:txBody>
                  <a:tcPr/>
                </a:tc>
                <a:tc>
                  <a:txBody>
                    <a:bodyPr/>
                    <a:lstStyle/>
                    <a:p>
                      <a:pPr algn="l"/>
                      <a:r>
                        <a:rPr lang="en-US" sz="4000" b="1">
                          <a:solidFill>
                            <a:srgbClr val="20305B"/>
                          </a:solidFill>
                          <a:latin typeface="Arial" panose="020B0604020202020204" pitchFamily="34" charset="0"/>
                          <a:cs typeface="Arial" panose="020B0604020202020204" pitchFamily="34" charset="0"/>
                        </a:rPr>
                        <a:t>General Population</a:t>
                      </a:r>
                    </a:p>
                  </a:txBody>
                  <a:tcPr/>
                </a:tc>
                <a:tc>
                  <a:txBody>
                    <a:bodyPr/>
                    <a:lstStyle/>
                    <a:p>
                      <a:pPr algn="ctr"/>
                      <a:r>
                        <a:rPr lang="en-US" sz="4000" b="1">
                          <a:solidFill>
                            <a:srgbClr val="20305B"/>
                          </a:solidFill>
                          <a:latin typeface="Arial" panose="020B0604020202020204" pitchFamily="34" charset="0"/>
                          <a:cs typeface="Arial" panose="020B0604020202020204" pitchFamily="34" charset="0"/>
                        </a:rPr>
                        <a:t>LGBT Population</a:t>
                      </a:r>
                    </a:p>
                  </a:txBody>
                  <a:tcPr/>
                </a:tc>
                <a:extLst>
                  <a:ext uri="{0D108BD9-81ED-4DB2-BD59-A6C34878D82A}">
                    <a16:rowId xmlns:a16="http://schemas.microsoft.com/office/drawing/2014/main" val="1157450329"/>
                  </a:ext>
                </a:extLst>
              </a:tr>
              <a:tr h="670560">
                <a:tc>
                  <a:txBody>
                    <a:bodyPr/>
                    <a:lstStyle/>
                    <a:p>
                      <a:r>
                        <a:rPr lang="en-US" sz="4000" b="1" dirty="0">
                          <a:solidFill>
                            <a:srgbClr val="20305B"/>
                          </a:solidFill>
                          <a:latin typeface="Arial" panose="020B0604020202020204" pitchFamily="34" charset="0"/>
                          <a:cs typeface="Arial" panose="020B0604020202020204" pitchFamily="34" charset="0"/>
                        </a:rPr>
                        <a:t>PTSD</a:t>
                      </a:r>
                    </a:p>
                  </a:txBody>
                  <a:tcPr>
                    <a:solidFill>
                      <a:srgbClr val="FCECCC"/>
                    </a:solidFill>
                  </a:tcPr>
                </a:tc>
                <a:tc>
                  <a:txBody>
                    <a:bodyPr/>
                    <a:lstStyle/>
                    <a:p>
                      <a:r>
                        <a:rPr lang="en-US" sz="4000" b="1" dirty="0">
                          <a:solidFill>
                            <a:srgbClr val="20305B"/>
                          </a:solidFill>
                          <a:latin typeface="Arial" panose="020B0604020202020204" pitchFamily="34" charset="0"/>
                          <a:cs typeface="Arial" panose="020B0604020202020204" pitchFamily="34" charset="0"/>
                        </a:rPr>
                        <a:t>0.52%</a:t>
                      </a:r>
                    </a:p>
                  </a:txBody>
                  <a:tcPr>
                    <a:solidFill>
                      <a:srgbClr val="FCECCC"/>
                    </a:solidFill>
                  </a:tcPr>
                </a:tc>
                <a:tc>
                  <a:txBody>
                    <a:bodyPr/>
                    <a:lstStyle/>
                    <a:p>
                      <a:r>
                        <a:rPr lang="en-US" sz="4000" b="1" dirty="0">
                          <a:solidFill>
                            <a:srgbClr val="20305B"/>
                          </a:solidFill>
                          <a:latin typeface="Arial" panose="020B0604020202020204" pitchFamily="34" charset="0"/>
                          <a:cs typeface="Arial" panose="020B0604020202020204" pitchFamily="34" charset="0"/>
                        </a:rPr>
                        <a:t>6.7%</a:t>
                      </a:r>
                    </a:p>
                  </a:txBody>
                  <a:tcPr>
                    <a:solidFill>
                      <a:srgbClr val="FCECCC"/>
                    </a:solidFill>
                  </a:tcPr>
                </a:tc>
                <a:extLst>
                  <a:ext uri="{0D108BD9-81ED-4DB2-BD59-A6C34878D82A}">
                    <a16:rowId xmlns:a16="http://schemas.microsoft.com/office/drawing/2014/main" val="1952033263"/>
                  </a:ext>
                </a:extLst>
              </a:tr>
              <a:tr h="732103">
                <a:tc>
                  <a:txBody>
                    <a:bodyPr/>
                    <a:lstStyle/>
                    <a:p>
                      <a:r>
                        <a:rPr lang="en-US" sz="4000" b="1" dirty="0">
                          <a:solidFill>
                            <a:srgbClr val="20305B"/>
                          </a:solidFill>
                          <a:latin typeface="Arial" panose="020B0604020202020204" pitchFamily="34" charset="0"/>
                          <a:cs typeface="Arial" panose="020B0604020202020204" pitchFamily="34" charset="0"/>
                        </a:rPr>
                        <a:t>General Anxiety</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2%</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12%</a:t>
                      </a:r>
                    </a:p>
                  </a:txBody>
                  <a:tcPr/>
                </a:tc>
                <a:extLst>
                  <a:ext uri="{0D108BD9-81ED-4DB2-BD59-A6C34878D82A}">
                    <a16:rowId xmlns:a16="http://schemas.microsoft.com/office/drawing/2014/main" val="2687513497"/>
                  </a:ext>
                </a:extLst>
              </a:tr>
              <a:tr h="732103">
                <a:tc>
                  <a:txBody>
                    <a:bodyPr/>
                    <a:lstStyle/>
                    <a:p>
                      <a:r>
                        <a:rPr lang="en-US" sz="4000" b="1" dirty="0">
                          <a:solidFill>
                            <a:srgbClr val="20305B"/>
                          </a:solidFill>
                          <a:latin typeface="Arial" panose="020B0604020202020204" pitchFamily="34" charset="0"/>
                          <a:cs typeface="Arial" panose="020B0604020202020204" pitchFamily="34" charset="0"/>
                        </a:rPr>
                        <a:t>Major Depressive Disorder</a:t>
                      </a:r>
                    </a:p>
                  </a:txBody>
                  <a:tcPr>
                    <a:solidFill>
                      <a:srgbClr val="FAB62B">
                        <a:alpha val="20000"/>
                      </a:srgbClr>
                    </a:solidFill>
                  </a:tcPr>
                </a:tc>
                <a:tc>
                  <a:txBody>
                    <a:bodyPr/>
                    <a:lstStyle/>
                    <a:p>
                      <a:r>
                        <a:rPr lang="en-US" sz="4000" b="1">
                          <a:solidFill>
                            <a:srgbClr val="20305B"/>
                          </a:solidFill>
                          <a:latin typeface="Arial" panose="020B0604020202020204" pitchFamily="34" charset="0"/>
                          <a:cs typeface="Arial" panose="020B0604020202020204" pitchFamily="34" charset="0"/>
                        </a:rPr>
                        <a:t>4.8%</a:t>
                      </a:r>
                    </a:p>
                  </a:txBody>
                  <a:tcPr>
                    <a:solidFill>
                      <a:srgbClr val="FAB62B">
                        <a:alpha val="20000"/>
                      </a:srgbClr>
                    </a:solidFill>
                  </a:tcPr>
                </a:tc>
                <a:tc>
                  <a:txBody>
                    <a:bodyPr/>
                    <a:lstStyle/>
                    <a:p>
                      <a:r>
                        <a:rPr lang="en-US" sz="4000" b="1" dirty="0">
                          <a:solidFill>
                            <a:srgbClr val="20305B"/>
                          </a:solidFill>
                          <a:latin typeface="Arial" panose="020B0604020202020204" pitchFamily="34" charset="0"/>
                          <a:cs typeface="Arial" panose="020B0604020202020204" pitchFamily="34" charset="0"/>
                        </a:rPr>
                        <a:t>31%</a:t>
                      </a:r>
                    </a:p>
                  </a:txBody>
                  <a:tcPr>
                    <a:solidFill>
                      <a:srgbClr val="FAB62B">
                        <a:alpha val="20000"/>
                      </a:srgbClr>
                    </a:solidFill>
                  </a:tcPr>
                </a:tc>
                <a:extLst>
                  <a:ext uri="{0D108BD9-81ED-4DB2-BD59-A6C34878D82A}">
                    <a16:rowId xmlns:a16="http://schemas.microsoft.com/office/drawing/2014/main" val="866748361"/>
                  </a:ext>
                </a:extLst>
              </a:tr>
              <a:tr h="732103">
                <a:tc>
                  <a:txBody>
                    <a:bodyPr/>
                    <a:lstStyle/>
                    <a:p>
                      <a:r>
                        <a:rPr lang="en-US" sz="4000" b="1" dirty="0">
                          <a:solidFill>
                            <a:srgbClr val="20305B"/>
                          </a:solidFill>
                          <a:latin typeface="Arial" panose="020B0604020202020204" pitchFamily="34" charset="0"/>
                          <a:cs typeface="Arial" panose="020B0604020202020204" pitchFamily="34" charset="0"/>
                        </a:rPr>
                        <a:t>Panic Disorder</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0.74%</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4.4%</a:t>
                      </a:r>
                    </a:p>
                  </a:txBody>
                  <a:tcPr/>
                </a:tc>
                <a:extLst>
                  <a:ext uri="{0D108BD9-81ED-4DB2-BD59-A6C34878D82A}">
                    <a16:rowId xmlns:a16="http://schemas.microsoft.com/office/drawing/2014/main" val="2925621453"/>
                  </a:ext>
                </a:extLst>
              </a:tr>
              <a:tr h="732103">
                <a:tc>
                  <a:txBody>
                    <a:bodyPr/>
                    <a:lstStyle/>
                    <a:p>
                      <a:r>
                        <a:rPr lang="en-US" sz="4000" b="1" dirty="0">
                          <a:solidFill>
                            <a:srgbClr val="20305B"/>
                          </a:solidFill>
                          <a:latin typeface="Arial" panose="020B0604020202020204" pitchFamily="34" charset="0"/>
                          <a:cs typeface="Arial" panose="020B0604020202020204" pitchFamily="34" charset="0"/>
                        </a:rPr>
                        <a:t>Psychotic Disorders</a:t>
                      </a:r>
                    </a:p>
                  </a:txBody>
                  <a:tcPr>
                    <a:solidFill>
                      <a:srgbClr val="FAB62B">
                        <a:alpha val="20000"/>
                      </a:srgbClr>
                    </a:solidFill>
                  </a:tcPr>
                </a:tc>
                <a:tc>
                  <a:txBody>
                    <a:bodyPr/>
                    <a:lstStyle/>
                    <a:p>
                      <a:r>
                        <a:rPr lang="en-US" sz="4000" b="1" dirty="0">
                          <a:solidFill>
                            <a:srgbClr val="20305B"/>
                          </a:solidFill>
                          <a:latin typeface="Arial" panose="020B0604020202020204" pitchFamily="34" charset="0"/>
                          <a:cs typeface="Arial" panose="020B0604020202020204" pitchFamily="34" charset="0"/>
                        </a:rPr>
                        <a:t>2.6%</a:t>
                      </a:r>
                    </a:p>
                  </a:txBody>
                  <a:tcPr>
                    <a:solidFill>
                      <a:srgbClr val="FAB62B">
                        <a:alpha val="20000"/>
                      </a:srgbClr>
                    </a:solidFill>
                  </a:tcPr>
                </a:tc>
                <a:tc>
                  <a:txBody>
                    <a:bodyPr/>
                    <a:lstStyle/>
                    <a:p>
                      <a:r>
                        <a:rPr lang="en-US" sz="4000" b="1" dirty="0">
                          <a:solidFill>
                            <a:srgbClr val="20305B"/>
                          </a:solidFill>
                          <a:latin typeface="Arial" panose="020B0604020202020204" pitchFamily="34" charset="0"/>
                          <a:cs typeface="Arial" panose="020B0604020202020204" pitchFamily="34" charset="0"/>
                        </a:rPr>
                        <a:t>27.6%</a:t>
                      </a:r>
                    </a:p>
                  </a:txBody>
                  <a:tcPr>
                    <a:solidFill>
                      <a:srgbClr val="FAB62B">
                        <a:alpha val="20000"/>
                      </a:srgbClr>
                    </a:solidFill>
                  </a:tcPr>
                </a:tc>
                <a:extLst>
                  <a:ext uri="{0D108BD9-81ED-4DB2-BD59-A6C34878D82A}">
                    <a16:rowId xmlns:a16="http://schemas.microsoft.com/office/drawing/2014/main" val="820381167"/>
                  </a:ext>
                </a:extLst>
              </a:tr>
              <a:tr h="732103">
                <a:tc>
                  <a:txBody>
                    <a:bodyPr/>
                    <a:lstStyle/>
                    <a:p>
                      <a:r>
                        <a:rPr lang="en-US" sz="4000" b="1" dirty="0">
                          <a:solidFill>
                            <a:srgbClr val="20305B"/>
                          </a:solidFill>
                          <a:latin typeface="Arial" panose="020B0604020202020204" pitchFamily="34" charset="0"/>
                          <a:cs typeface="Arial" panose="020B0604020202020204" pitchFamily="34" charset="0"/>
                        </a:rPr>
                        <a:t>SUD </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2.6%</a:t>
                      </a:r>
                    </a:p>
                  </a:txBody>
                  <a:tcPr/>
                </a:tc>
                <a:tc>
                  <a:txBody>
                    <a:bodyPr/>
                    <a:lstStyle/>
                    <a:p>
                      <a:r>
                        <a:rPr lang="en-US" sz="4000" b="1" dirty="0">
                          <a:solidFill>
                            <a:srgbClr val="20305B"/>
                          </a:solidFill>
                          <a:latin typeface="Arial" panose="020B0604020202020204" pitchFamily="34" charset="0"/>
                          <a:cs typeface="Arial" panose="020B0604020202020204" pitchFamily="34" charset="0"/>
                        </a:rPr>
                        <a:t>10%</a:t>
                      </a:r>
                    </a:p>
                  </a:txBody>
                  <a:tcPr/>
                </a:tc>
                <a:extLst>
                  <a:ext uri="{0D108BD9-81ED-4DB2-BD59-A6C34878D82A}">
                    <a16:rowId xmlns:a16="http://schemas.microsoft.com/office/drawing/2014/main" val="3302062265"/>
                  </a:ext>
                </a:extLst>
              </a:tr>
            </a:tbl>
          </a:graphicData>
        </a:graphic>
      </p:graphicFrame>
      <p:sp>
        <p:nvSpPr>
          <p:cNvPr id="6" name="Minus Sign 5">
            <a:extLst>
              <a:ext uri="{FF2B5EF4-FFF2-40B4-BE49-F238E27FC236}">
                <a16:creationId xmlns:a16="http://schemas.microsoft.com/office/drawing/2014/main" id="{A60411E1-C07F-19C9-7C08-7B7C84CEE96F}"/>
              </a:ext>
              <a:ext uri="{C183D7F6-B498-43B3-948B-1728B52AA6E4}">
                <adec:decorative xmlns:adec="http://schemas.microsoft.com/office/drawing/2017/decorative" val="1"/>
              </a:ext>
            </a:extLst>
          </p:cNvPr>
          <p:cNvSpPr/>
          <p:nvPr/>
        </p:nvSpPr>
        <p:spPr>
          <a:xfrm>
            <a:off x="-162733" y="2017639"/>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684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p:cNvGrpSpPr/>
        <p:nvPr/>
      </p:nvGrpSpPr>
      <p:grpSpPr>
        <a:xfrm>
          <a:off x="0" y="0"/>
          <a:ext cx="0" cy="0"/>
          <a:chOff x="0" y="0"/>
          <a:chExt cx="0" cy="0"/>
        </a:xfrm>
      </p:grpSpPr>
      <p:sp>
        <p:nvSpPr>
          <p:cNvPr id="2" name="TextBox 3">
            <a:extLst>
              <a:ext uri="{FF2B5EF4-FFF2-40B4-BE49-F238E27FC236}">
                <a16:creationId xmlns:a16="http://schemas.microsoft.com/office/drawing/2014/main" id="{C72C0A10-F7C4-4970-AE9B-799EF58CC9D9}"/>
              </a:ext>
            </a:extLst>
          </p:cNvPr>
          <p:cNvSpPr txBox="1"/>
          <p:nvPr/>
        </p:nvSpPr>
        <p:spPr>
          <a:xfrm>
            <a:off x="682140" y="3353158"/>
            <a:ext cx="12019472" cy="4565352"/>
          </a:xfrm>
          <a:prstGeom prst="rect">
            <a:avLst/>
          </a:prstGeom>
        </p:spPr>
        <p:txBody>
          <a:bodyPr wrap="square" lIns="0" tIns="0" rIns="0" bIns="0" numCol="2" rtlCol="0" anchor="t">
            <a:spAutoFit/>
          </a:bodyPr>
          <a:lstStyle/>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Institutionalization</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Historical pathologization</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Discrimination</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Societal Stigma</a:t>
            </a:r>
            <a:endParaRPr lang="en-US" sz="4000" b="1" spc="162" dirty="0">
              <a:solidFill>
                <a:srgbClr val="20305B"/>
              </a:solidFill>
              <a:latin typeface="Arial" panose="020B0604020202020204" pitchFamily="34" charset="0"/>
              <a:ea typeface="Oswald Bold"/>
              <a:cs typeface="Arial" panose="020B0604020202020204" pitchFamily="34" charset="0"/>
              <a:sym typeface="Oswald Bold"/>
            </a:endParaRPr>
          </a:p>
        </p:txBody>
      </p:sp>
      <p:sp>
        <p:nvSpPr>
          <p:cNvPr id="3" name="TextBox 3"/>
          <p:cNvSpPr txBox="1">
            <a:spLocks noGrp="1"/>
          </p:cNvSpPr>
          <p:nvPr>
            <p:ph type="title" idx="4294967295"/>
          </p:nvPr>
        </p:nvSpPr>
        <p:spPr>
          <a:xfrm>
            <a:off x="990600" y="624981"/>
            <a:ext cx="17297400"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933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Causes of Overlap</a:t>
            </a:r>
          </a:p>
        </p:txBody>
      </p:sp>
      <p:sp>
        <p:nvSpPr>
          <p:cNvPr id="6" name="Minus Sign 5">
            <a:extLst>
              <a:ext uri="{FF2B5EF4-FFF2-40B4-BE49-F238E27FC236}">
                <a16:creationId xmlns:a16="http://schemas.microsoft.com/office/drawing/2014/main" id="{A60411E1-C07F-19C9-7C08-7B7C84CEE96F}"/>
              </a:ext>
              <a:ext uri="{C183D7F6-B498-43B3-948B-1728B52AA6E4}">
                <adec:decorative xmlns:adec="http://schemas.microsoft.com/office/drawing/2017/decorative" val="1"/>
              </a:ext>
            </a:extLst>
          </p:cNvPr>
          <p:cNvSpPr/>
          <p:nvPr/>
        </p:nvSpPr>
        <p:spPr>
          <a:xfrm flipV="1">
            <a:off x="-1828800" y="1766319"/>
            <a:ext cx="21107400" cy="692127"/>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6">
            <a:extLst>
              <a:ext uri="{FF2B5EF4-FFF2-40B4-BE49-F238E27FC236}">
                <a16:creationId xmlns:a16="http://schemas.microsoft.com/office/drawing/2014/main" id="{274A7727-0735-858A-3F45-9F2180733FD8}"/>
              </a:ext>
            </a:extLst>
          </p:cNvPr>
          <p:cNvSpPr/>
          <p:nvPr/>
        </p:nvSpPr>
        <p:spPr>
          <a:xfrm>
            <a:off x="6531208" y="3353158"/>
            <a:ext cx="4519969" cy="4548107"/>
          </a:xfrm>
          <a:custGeom>
            <a:avLst/>
            <a:gdLst/>
            <a:ahLst/>
            <a:cxnLst/>
            <a:rect l="l" t="t" r="r" b="b"/>
            <a:pathLst>
              <a:path w="5913756" h="5913756">
                <a:moveTo>
                  <a:pt x="0" y="0"/>
                </a:moveTo>
                <a:lnTo>
                  <a:pt x="5913755" y="0"/>
                </a:lnTo>
                <a:lnTo>
                  <a:pt x="5913755" y="5913756"/>
                </a:lnTo>
                <a:lnTo>
                  <a:pt x="0" y="591375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dirty="0"/>
          </a:p>
        </p:txBody>
      </p:sp>
      <p:sp>
        <p:nvSpPr>
          <p:cNvPr id="7" name="TextBox 6">
            <a:extLst>
              <a:ext uri="{FF2B5EF4-FFF2-40B4-BE49-F238E27FC236}">
                <a16:creationId xmlns:a16="http://schemas.microsoft.com/office/drawing/2014/main" id="{5A58FB70-EF87-4A99-968C-CCCF9575C5B3}"/>
              </a:ext>
            </a:extLst>
          </p:cNvPr>
          <p:cNvSpPr txBox="1"/>
          <p:nvPr/>
        </p:nvSpPr>
        <p:spPr>
          <a:xfrm>
            <a:off x="11596125" y="3353158"/>
            <a:ext cx="6691875" cy="4934684"/>
          </a:xfrm>
          <a:prstGeom prst="rect">
            <a:avLst/>
          </a:prstGeom>
          <a:noFill/>
        </p:spPr>
        <p:txBody>
          <a:bodyPr wrap="square" rtlCol="0">
            <a:spAutoFit/>
          </a:bodyPr>
          <a:lstStyle/>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Poor access to healthcare</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Health disparities </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Assumptions </a:t>
            </a:r>
          </a:p>
          <a:p>
            <a:pPr>
              <a:lnSpc>
                <a:spcPts val="8912"/>
              </a:lnSpc>
            </a:pPr>
            <a:r>
              <a:rPr lang="en-US" sz="3200" b="1" spc="162" dirty="0">
                <a:solidFill>
                  <a:srgbClr val="20305B"/>
                </a:solidFill>
                <a:latin typeface="Arial" panose="020B0604020202020204" pitchFamily="34" charset="0"/>
                <a:ea typeface="Oswald Bold"/>
                <a:cs typeface="Arial" panose="020B0604020202020204" pitchFamily="34" charset="0"/>
                <a:sym typeface="Oswald Bold"/>
              </a:rPr>
              <a:t>Minority stress</a:t>
            </a:r>
          </a:p>
          <a:p>
            <a:endParaRPr lang="en-US" dirty="0"/>
          </a:p>
        </p:txBody>
      </p:sp>
    </p:spTree>
    <p:extLst>
      <p:ext uri="{BB962C8B-B14F-4D97-AF65-F5344CB8AC3E}">
        <p14:creationId xmlns:p14="http://schemas.microsoft.com/office/powerpoint/2010/main" val="1673143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AB62B"/>
        </a:solidFill>
        <a:effectLst/>
      </p:bgPr>
    </p:bg>
    <p:spTree>
      <p:nvGrpSpPr>
        <p:cNvPr id="1" name=""/>
        <p:cNvGrpSpPr/>
        <p:nvPr/>
      </p:nvGrpSpPr>
      <p:grpSpPr>
        <a:xfrm>
          <a:off x="0" y="0"/>
          <a:ext cx="0" cy="0"/>
          <a:chOff x="0" y="0"/>
          <a:chExt cx="0" cy="0"/>
        </a:xfrm>
      </p:grpSpPr>
      <p:sp>
        <p:nvSpPr>
          <p:cNvPr id="2" name="Freeform 2" descr="picture of a world map"/>
          <p:cNvSpPr/>
          <p:nvPr/>
        </p:nvSpPr>
        <p:spPr>
          <a:xfrm>
            <a:off x="-397669" y="840748"/>
            <a:ext cx="19083338" cy="9446252"/>
          </a:xfrm>
          <a:custGeom>
            <a:avLst/>
            <a:gdLst/>
            <a:ahLst/>
            <a:cxnLst/>
            <a:rect l="l" t="t" r="r" b="b"/>
            <a:pathLst>
              <a:path w="19083338" h="9446252">
                <a:moveTo>
                  <a:pt x="0" y="0"/>
                </a:moveTo>
                <a:lnTo>
                  <a:pt x="19083337" y="0"/>
                </a:lnTo>
                <a:lnTo>
                  <a:pt x="19083337" y="9446252"/>
                </a:lnTo>
                <a:lnTo>
                  <a:pt x="0" y="944625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grpSp>
        <p:nvGrpSpPr>
          <p:cNvPr id="3" name="Group 3" descr="Different people have different needs"/>
          <p:cNvGrpSpPr/>
          <p:nvPr/>
        </p:nvGrpSpPr>
        <p:grpSpPr>
          <a:xfrm>
            <a:off x="3057525" y="3020938"/>
            <a:ext cx="12172950" cy="4731967"/>
            <a:chOff x="0" y="0"/>
            <a:chExt cx="16230600" cy="6309289"/>
          </a:xfrm>
        </p:grpSpPr>
        <p:sp>
          <p:nvSpPr>
            <p:cNvPr id="4" name="AutoShape 4"/>
            <p:cNvSpPr/>
            <p:nvPr/>
          </p:nvSpPr>
          <p:spPr>
            <a:xfrm>
              <a:off x="0" y="0"/>
              <a:ext cx="16230600" cy="6309289"/>
            </a:xfrm>
            <a:prstGeom prst="rect">
              <a:avLst/>
            </a:prstGeom>
            <a:solidFill>
              <a:srgbClr val="FCFAF4"/>
            </a:solidFill>
          </p:spPr>
          <p:txBody>
            <a:bodyPr/>
            <a:lstStyle/>
            <a:p>
              <a:endParaRPr lang="en-US"/>
            </a:p>
          </p:txBody>
        </p:sp>
        <p:sp>
          <p:nvSpPr>
            <p:cNvPr id="5" name="TextBox 5"/>
            <p:cNvSpPr txBox="1"/>
            <p:nvPr/>
          </p:nvSpPr>
          <p:spPr>
            <a:xfrm>
              <a:off x="1872066" y="4915050"/>
              <a:ext cx="12486468" cy="608542"/>
            </a:xfrm>
            <a:prstGeom prst="rect">
              <a:avLst/>
            </a:prstGeom>
          </p:spPr>
          <p:txBody>
            <a:bodyPr lIns="0" tIns="0" rIns="0" bIns="0" rtlCol="0" anchor="t">
              <a:spAutoFit/>
            </a:bodyPr>
            <a:lstStyle/>
            <a:p>
              <a:pPr algn="ctr">
                <a:lnSpc>
                  <a:spcPts val="4000"/>
                </a:lnSpc>
              </a:pPr>
              <a:endParaRPr/>
            </a:p>
          </p:txBody>
        </p:sp>
        <p:sp>
          <p:nvSpPr>
            <p:cNvPr id="6" name="TextBox 6"/>
            <p:cNvSpPr txBox="1"/>
            <p:nvPr/>
          </p:nvSpPr>
          <p:spPr>
            <a:xfrm>
              <a:off x="715693" y="2634791"/>
              <a:ext cx="14799215" cy="905889"/>
            </a:xfrm>
            <a:prstGeom prst="rect">
              <a:avLst/>
            </a:prstGeom>
          </p:spPr>
          <p:txBody>
            <a:bodyPr lIns="0" tIns="0" rIns="0" bIns="0" rtlCol="0" anchor="t">
              <a:spAutoFit/>
            </a:bodyPr>
            <a:lstStyle/>
            <a:p>
              <a:pPr algn="ctr">
                <a:lnSpc>
                  <a:spcPts val="5850"/>
                </a:lnSpc>
              </a:pPr>
              <a:endParaRPr lang="en-US" sz="4500" b="1" spc="89">
                <a:solidFill>
                  <a:srgbClr val="20305B"/>
                </a:solidFill>
                <a:latin typeface="Montserrat Classic Bold"/>
                <a:ea typeface="Montserrat Classic Bold"/>
                <a:cs typeface="Montserrat Classic Bold"/>
                <a:sym typeface="Montserrat Classic Bold"/>
              </a:endParaRPr>
            </a:p>
          </p:txBody>
        </p:sp>
      </p:grpSp>
      <p:sp>
        <p:nvSpPr>
          <p:cNvPr id="8" name="Minus Sign 7">
            <a:extLst>
              <a:ext uri="{FF2B5EF4-FFF2-40B4-BE49-F238E27FC236}">
                <a16:creationId xmlns:a16="http://schemas.microsoft.com/office/drawing/2014/main" id="{794C4B07-3D64-D12E-24B0-36DD6447E288}"/>
              </a:ext>
              <a:ext uri="{C183D7F6-B498-43B3-948B-1728B52AA6E4}">
                <adec:decorative xmlns:adec="http://schemas.microsoft.com/office/drawing/2017/decorative" val="1"/>
              </a:ext>
            </a:extLst>
          </p:cNvPr>
          <p:cNvSpPr/>
          <p:nvPr/>
        </p:nvSpPr>
        <p:spPr>
          <a:xfrm>
            <a:off x="3962401" y="6221523"/>
            <a:ext cx="10135400" cy="369559"/>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3">
            <a:extLst>
              <a:ext uri="{FF2B5EF4-FFF2-40B4-BE49-F238E27FC236}">
                <a16:creationId xmlns:a16="http://schemas.microsoft.com/office/drawing/2014/main" id="{5AA5670F-DB9E-E9F0-658C-0A21A4FEB6D0}"/>
              </a:ext>
            </a:extLst>
          </p:cNvPr>
          <p:cNvSpPr txBox="1">
            <a:spLocks noGrp="1"/>
          </p:cNvSpPr>
          <p:nvPr>
            <p:ph type="title" idx="4294967295"/>
          </p:nvPr>
        </p:nvSpPr>
        <p:spPr>
          <a:xfrm>
            <a:off x="2943625" y="4617386"/>
            <a:ext cx="12172951" cy="132087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0263"/>
              </a:lnSpc>
              <a:spcBef>
                <a:spcPts val="0"/>
              </a:spcBef>
              <a:spcAft>
                <a:spcPts val="0"/>
              </a:spcAft>
              <a:buClrTx/>
              <a:buSzTx/>
              <a:buFontTx/>
              <a:buNone/>
              <a:tabLst/>
              <a:defRPr/>
            </a:pPr>
            <a:r>
              <a:rPr kumimoji="0" lang="en-US" sz="9330" b="0" i="0" u="none" strike="noStrike" kern="1200" cap="none" spc="186" normalizeH="0" baseline="0" noProof="0" dirty="0">
                <a:ln>
                  <a:noFill/>
                </a:ln>
                <a:solidFill>
                  <a:srgbClr val="20305B"/>
                </a:solidFill>
                <a:effectLst/>
                <a:uLnTx/>
                <a:uFillTx/>
                <a:latin typeface="Oswald Bold"/>
                <a:ea typeface="+mn-ea"/>
                <a:cs typeface="+mn-cs"/>
              </a:rPr>
              <a:t>Current Landscape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0E3AB92F-A1E3-4E2F-8876-656F33FF09DB}"/>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32A1A750-3DEE-5827-2776-9D4A30861CEA}"/>
              </a:ext>
            </a:extLst>
          </p:cNvPr>
          <p:cNvSpPr txBox="1">
            <a:spLocks noGrp="1"/>
          </p:cNvSpPr>
          <p:nvPr>
            <p:ph type="title" idx="4294967295"/>
          </p:nvPr>
        </p:nvSpPr>
        <p:spPr>
          <a:xfrm>
            <a:off x="1028699" y="876301"/>
            <a:ext cx="14534389"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933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Federal Actions</a:t>
            </a:r>
          </a:p>
        </p:txBody>
      </p:sp>
      <p:sp>
        <p:nvSpPr>
          <p:cNvPr id="16" name="TextBox 3">
            <a:extLst>
              <a:ext uri="{FF2B5EF4-FFF2-40B4-BE49-F238E27FC236}">
                <a16:creationId xmlns:a16="http://schemas.microsoft.com/office/drawing/2014/main" id="{A8BBBACB-191E-7CC1-77D5-55CF7428B8EE}"/>
              </a:ext>
            </a:extLst>
          </p:cNvPr>
          <p:cNvSpPr txBox="1"/>
          <p:nvPr/>
        </p:nvSpPr>
        <p:spPr>
          <a:xfrm>
            <a:off x="1143000" y="2781300"/>
            <a:ext cx="16809872" cy="3712491"/>
          </a:xfrm>
          <a:prstGeom prst="rect">
            <a:avLst/>
          </a:prstGeom>
        </p:spPr>
        <p:txBody>
          <a:bodyPr lIns="0" tIns="0" rIns="0" bIns="0" rtlCol="0" anchor="t">
            <a:spAutoFit/>
          </a:bodyPr>
          <a:lstStyle/>
          <a:p>
            <a:pPr lvl="0" defTabSz="457200">
              <a:defRPr/>
            </a:pPr>
            <a:endParaRPr lang="en-US" sz="3600" dirty="0">
              <a:solidFill>
                <a:srgbClr val="0E6B88"/>
              </a:solidFill>
              <a:latin typeface="Arial" panose="020B0604020202020204" pitchFamily="34" charset="0"/>
              <a:cs typeface="Arial" panose="020B0604020202020204" pitchFamily="34" charset="0"/>
            </a:endParaRPr>
          </a:p>
          <a:p>
            <a:pPr marL="742950" indent="-742950" algn="l">
              <a:lnSpc>
                <a:spcPts val="5023"/>
              </a:lnSpc>
              <a:buAutoNum type="arabicPeriod"/>
            </a:pPr>
            <a:r>
              <a:rPr lang="en-US" sz="3864" dirty="0">
                <a:solidFill>
                  <a:srgbClr val="20305B"/>
                </a:solidFill>
                <a:latin typeface="Arial" panose="020B0604020202020204" pitchFamily="34" charset="0"/>
                <a:ea typeface="Arial"/>
                <a:cs typeface="Arial" panose="020B0604020202020204" pitchFamily="34" charset="0"/>
                <a:sym typeface="Arial"/>
              </a:rPr>
              <a:t>Executive Orders </a:t>
            </a:r>
          </a:p>
          <a:p>
            <a:pPr marL="742950" indent="-742950" algn="l">
              <a:lnSpc>
                <a:spcPts val="5023"/>
              </a:lnSpc>
              <a:buAutoNum type="arabicPeriod"/>
            </a:pPr>
            <a:r>
              <a:rPr lang="en-US" sz="3864" dirty="0">
                <a:solidFill>
                  <a:srgbClr val="20305B"/>
                </a:solidFill>
                <a:latin typeface="Arial" panose="020B0604020202020204" pitchFamily="34" charset="0"/>
                <a:ea typeface="Arial"/>
                <a:cs typeface="Arial" panose="020B0604020202020204" pitchFamily="34" charset="0"/>
                <a:sym typeface="Arial"/>
              </a:rPr>
              <a:t>Reorganization of SAMHSA</a:t>
            </a:r>
          </a:p>
          <a:p>
            <a:pPr marL="742950" indent="-742950" algn="l">
              <a:lnSpc>
                <a:spcPts val="5023"/>
              </a:lnSpc>
              <a:buAutoNum type="arabicPeriod"/>
            </a:pPr>
            <a:r>
              <a:rPr lang="en-US" sz="3864" dirty="0">
                <a:solidFill>
                  <a:srgbClr val="20305B"/>
                </a:solidFill>
                <a:latin typeface="Arial" panose="020B0604020202020204" pitchFamily="34" charset="0"/>
                <a:ea typeface="Arial"/>
                <a:cs typeface="Arial" panose="020B0604020202020204" pitchFamily="34" charset="0"/>
                <a:sym typeface="Arial"/>
              </a:rPr>
              <a:t>Data Scrubs</a:t>
            </a:r>
          </a:p>
          <a:p>
            <a:pPr marL="742950" indent="-742950" algn="l">
              <a:lnSpc>
                <a:spcPts val="5023"/>
              </a:lnSpc>
              <a:buAutoNum type="arabicPeriod"/>
            </a:pPr>
            <a:r>
              <a:rPr lang="en-US" sz="3864" dirty="0">
                <a:solidFill>
                  <a:srgbClr val="20305B"/>
                </a:solidFill>
                <a:latin typeface="Arial" panose="020B0604020202020204" pitchFamily="34" charset="0"/>
                <a:ea typeface="Arial"/>
                <a:cs typeface="Arial" panose="020B0604020202020204" pitchFamily="34" charset="0"/>
                <a:sym typeface="Arial"/>
              </a:rPr>
              <a:t>Research Funding </a:t>
            </a: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EBCA32D8-ABE9-8B25-7C5A-060EC3C001F1}"/>
              </a:ext>
              <a:ext uri="{C183D7F6-B498-43B3-948B-1728B52AA6E4}">
                <adec:decorative xmlns:adec="http://schemas.microsoft.com/office/drawing/2017/decorative" val="1"/>
              </a:ext>
            </a:extLst>
          </p:cNvPr>
          <p:cNvSpPr/>
          <p:nvPr/>
        </p:nvSpPr>
        <p:spPr>
          <a:xfrm>
            <a:off x="-442823" y="2088674"/>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DF2B4C2F-23B9-E085-2F96-CB79DC7FB871}"/>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7538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8050845C-444E-CDB5-4E26-67D181766E97}"/>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3A31A85-E903-D774-2D9D-7BCEC27400DB}"/>
              </a:ext>
            </a:extLst>
          </p:cNvPr>
          <p:cNvSpPr txBox="1">
            <a:spLocks noGrp="1"/>
          </p:cNvSpPr>
          <p:nvPr>
            <p:ph type="title" idx="4294967295"/>
          </p:nvPr>
        </p:nvSpPr>
        <p:spPr>
          <a:xfrm>
            <a:off x="571499" y="652000"/>
            <a:ext cx="18859501"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Federal</a:t>
            </a:r>
            <a:r>
              <a:rPr lang="en-US" sz="8000" b="1" spc="162" dirty="0">
                <a:solidFill>
                  <a:srgbClr val="20305B"/>
                </a:solidFill>
                <a:latin typeface="Oswald Bold"/>
                <a:ea typeface="Oswald Bold"/>
                <a:cs typeface="Oswald Bold"/>
                <a:sym typeface="Oswald Bold"/>
              </a:rPr>
              <a:t> </a:t>
            </a:r>
            <a:r>
              <a:rPr kumimoji="0" lang="en-US" sz="800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Statutes: Discrimination</a:t>
            </a:r>
          </a:p>
        </p:txBody>
      </p:sp>
      <p:sp>
        <p:nvSpPr>
          <p:cNvPr id="16" name="TextBox 3">
            <a:extLst>
              <a:ext uri="{FF2B5EF4-FFF2-40B4-BE49-F238E27FC236}">
                <a16:creationId xmlns:a16="http://schemas.microsoft.com/office/drawing/2014/main" id="{DC0D485B-3980-DB24-9507-0CFF2845DF8C}"/>
              </a:ext>
            </a:extLst>
          </p:cNvPr>
          <p:cNvSpPr txBox="1"/>
          <p:nvPr/>
        </p:nvSpPr>
        <p:spPr>
          <a:xfrm>
            <a:off x="1143000" y="2781300"/>
            <a:ext cx="16809872" cy="4225452"/>
          </a:xfrm>
          <a:prstGeom prst="rect">
            <a:avLst/>
          </a:prstGeom>
        </p:spPr>
        <p:txBody>
          <a:bodyPr lIns="0" tIns="0" rIns="0" bIns="0" rtlCol="0" anchor="t">
            <a:spAutoFit/>
          </a:bodyPr>
          <a:lstStyle/>
          <a:p>
            <a:pPr marL="457200" lvl="0" indent="-457200" defTabSz="457200">
              <a:buFontTx/>
              <a:buAutoNum type="arabicPeriod"/>
              <a:defRPr/>
            </a:pPr>
            <a:r>
              <a:rPr lang="en-US" sz="4000" dirty="0">
                <a:solidFill>
                  <a:srgbClr val="20305B"/>
                </a:solidFill>
                <a:latin typeface="Arial"/>
                <a:cs typeface="Arial"/>
              </a:rPr>
              <a:t>Federal Funding: Affordable Care Act</a:t>
            </a:r>
          </a:p>
          <a:p>
            <a:pPr marL="457200" lvl="0" indent="-457200" defTabSz="457200">
              <a:buFontTx/>
              <a:buAutoNum type="arabicPeriod"/>
              <a:defRPr/>
            </a:pPr>
            <a:endParaRPr lang="en-US" sz="4000" dirty="0">
              <a:solidFill>
                <a:srgbClr val="20305B"/>
              </a:solidFill>
              <a:latin typeface="Arial"/>
              <a:cs typeface="Arial"/>
            </a:endParaRPr>
          </a:p>
          <a:p>
            <a:pPr marL="457200" lvl="0" indent="-457200" defTabSz="457200">
              <a:buFontTx/>
              <a:buAutoNum type="arabicPeriod"/>
              <a:defRPr/>
            </a:pPr>
            <a:r>
              <a:rPr lang="en-US" sz="4000" dirty="0">
                <a:solidFill>
                  <a:srgbClr val="20305B"/>
                </a:solidFill>
                <a:latin typeface="Arial"/>
                <a:ea typeface="Calibri"/>
                <a:cs typeface="Arial"/>
              </a:rPr>
              <a:t>Americans with Disabilities Act</a:t>
            </a:r>
          </a:p>
          <a:p>
            <a:pPr marL="457200" lvl="0" indent="-457200" defTabSz="457200">
              <a:buFontTx/>
              <a:buAutoNum type="arabicPeriod"/>
              <a:defRPr/>
            </a:pPr>
            <a:endParaRPr lang="en-US" sz="4000" dirty="0">
              <a:solidFill>
                <a:srgbClr val="20305B"/>
              </a:solidFill>
              <a:latin typeface="Arial"/>
              <a:ea typeface="Calibri"/>
              <a:cs typeface="Arial"/>
            </a:endParaRPr>
          </a:p>
          <a:p>
            <a:pPr marL="457200" lvl="0" indent="-457200" defTabSz="457200">
              <a:buFontTx/>
              <a:buAutoNum type="arabicPeriod"/>
              <a:defRPr/>
            </a:pPr>
            <a:r>
              <a:rPr lang="en-US" sz="4000" dirty="0">
                <a:solidFill>
                  <a:srgbClr val="20305B"/>
                </a:solidFill>
                <a:latin typeface="Arial"/>
                <a:ea typeface="Calibri"/>
                <a:cs typeface="Arial"/>
              </a:rPr>
              <a:t>Section 504 </a:t>
            </a:r>
          </a:p>
          <a:p>
            <a:pPr lvl="0" defTabSz="457200">
              <a:defRPr/>
            </a:pPr>
            <a:endParaRPr lang="en-US" sz="3600" dirty="0">
              <a:solidFill>
                <a:srgbClr val="0E6B88"/>
              </a:solidFill>
              <a:latin typeface="Trebuchet MS" panose="020B0603020202020204"/>
              <a:cs typeface="Arial"/>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2C7C52C0-7FD5-F9D0-0048-E7BE3228DCC1}"/>
              </a:ext>
              <a:ext uri="{C183D7F6-B498-43B3-948B-1728B52AA6E4}">
                <adec:decorative xmlns:adec="http://schemas.microsoft.com/office/drawing/2017/decorative" val="1"/>
              </a:ext>
            </a:extLst>
          </p:cNvPr>
          <p:cNvSpPr/>
          <p:nvPr/>
        </p:nvSpPr>
        <p:spPr>
          <a:xfrm>
            <a:off x="-382291" y="1984253"/>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BAD156E6-7E85-90AD-69FF-6105CDDED817}"/>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3475259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CFAF4"/>
        </a:solidFill>
        <a:effectLst/>
      </p:bgPr>
    </p:bg>
    <p:spTree>
      <p:nvGrpSpPr>
        <p:cNvPr id="1" name="">
          <a:extLst>
            <a:ext uri="{FF2B5EF4-FFF2-40B4-BE49-F238E27FC236}">
              <a16:creationId xmlns:a16="http://schemas.microsoft.com/office/drawing/2014/main" id="{C1D91D9D-2EAC-1484-4740-D343DE62166D}"/>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5AB69190-CA4F-D3AC-49CB-AAB669BFB257}"/>
              </a:ext>
            </a:extLst>
          </p:cNvPr>
          <p:cNvSpPr txBox="1">
            <a:spLocks noGrp="1"/>
          </p:cNvSpPr>
          <p:nvPr>
            <p:ph type="title" idx="4294967295"/>
          </p:nvPr>
        </p:nvSpPr>
        <p:spPr>
          <a:xfrm>
            <a:off x="1028699" y="876301"/>
            <a:ext cx="14534389" cy="11413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8912"/>
              </a:lnSpc>
              <a:spcBef>
                <a:spcPts val="0"/>
              </a:spcBef>
              <a:spcAft>
                <a:spcPts val="0"/>
              </a:spcAft>
              <a:buClrTx/>
              <a:buSzTx/>
              <a:buFontTx/>
              <a:buNone/>
              <a:tabLst/>
              <a:defRPr/>
            </a:pPr>
            <a:r>
              <a:rPr kumimoji="0" lang="en-US" sz="9330" b="1" i="0" u="none" strike="noStrike" kern="1200" cap="none" spc="162" normalizeH="0" baseline="0" noProof="0" dirty="0">
                <a:ln>
                  <a:noFill/>
                </a:ln>
                <a:solidFill>
                  <a:srgbClr val="20305B"/>
                </a:solidFill>
                <a:effectLst/>
                <a:uLnTx/>
                <a:uFillTx/>
                <a:latin typeface="Oswald Bold"/>
                <a:ea typeface="Oswald Bold"/>
                <a:cs typeface="Oswald Bold"/>
                <a:sym typeface="Oswald Bold"/>
              </a:rPr>
              <a:t>CA Statutes: Discrimination</a:t>
            </a:r>
          </a:p>
        </p:txBody>
      </p:sp>
      <p:sp>
        <p:nvSpPr>
          <p:cNvPr id="16" name="TextBox 3">
            <a:extLst>
              <a:ext uri="{FF2B5EF4-FFF2-40B4-BE49-F238E27FC236}">
                <a16:creationId xmlns:a16="http://schemas.microsoft.com/office/drawing/2014/main" id="{C1A6C5EB-DA65-A2B7-FA51-C1CEBADE0633}"/>
              </a:ext>
            </a:extLst>
          </p:cNvPr>
          <p:cNvSpPr txBox="1"/>
          <p:nvPr/>
        </p:nvSpPr>
        <p:spPr>
          <a:xfrm>
            <a:off x="1143000" y="2781300"/>
            <a:ext cx="16809872" cy="6133667"/>
          </a:xfrm>
          <a:prstGeom prst="rect">
            <a:avLst/>
          </a:prstGeom>
        </p:spPr>
        <p:txBody>
          <a:bodyPr lIns="0" tIns="0" rIns="0" bIns="0" rtlCol="0" anchor="t">
            <a:spAutoFit/>
          </a:bodyPr>
          <a:lstStyle/>
          <a:p>
            <a:pPr marL="457200" lvl="0" indent="-457200" defTabSz="457200">
              <a:buFontTx/>
              <a:buAutoNum type="arabicPeriod"/>
              <a:defRPr/>
            </a:pPr>
            <a:r>
              <a:rPr lang="en-US" sz="4000" dirty="0">
                <a:solidFill>
                  <a:srgbClr val="20305B"/>
                </a:solidFill>
                <a:latin typeface="Arial"/>
                <a:ea typeface="Calibri"/>
                <a:cs typeface="Arial"/>
              </a:rPr>
              <a:t>State</a:t>
            </a:r>
            <a:r>
              <a:rPr lang="en-US" sz="4000" dirty="0">
                <a:solidFill>
                  <a:srgbClr val="20305B"/>
                </a:solidFill>
                <a:latin typeface="Arial"/>
                <a:cs typeface="Arial"/>
              </a:rPr>
              <a:t> Funding: All entities receiving state funding </a:t>
            </a:r>
            <a:r>
              <a:rPr lang="en-US" sz="4000" b="1" dirty="0">
                <a:solidFill>
                  <a:srgbClr val="20305B"/>
                </a:solidFill>
                <a:latin typeface="Arial"/>
                <a:cs typeface="Arial"/>
              </a:rPr>
              <a:t>cannot</a:t>
            </a:r>
            <a:r>
              <a:rPr lang="en-US" sz="4000" dirty="0">
                <a:solidFill>
                  <a:srgbClr val="20305B"/>
                </a:solidFill>
                <a:latin typeface="Arial"/>
                <a:cs typeface="Arial"/>
              </a:rPr>
              <a:t> discriminate against transgender individuals.</a:t>
            </a:r>
          </a:p>
          <a:p>
            <a:pPr marL="457200" lvl="0" indent="-457200" defTabSz="457200">
              <a:buFontTx/>
              <a:buAutoNum type="arabicPeriod"/>
              <a:defRPr/>
            </a:pPr>
            <a:endParaRPr lang="en-US" sz="4000" dirty="0">
              <a:solidFill>
                <a:srgbClr val="20305B"/>
              </a:solidFill>
              <a:latin typeface="Arial"/>
              <a:cs typeface="Arial"/>
            </a:endParaRPr>
          </a:p>
          <a:p>
            <a:pPr marL="457200" lvl="0" indent="-457200" defTabSz="457200">
              <a:buFontTx/>
              <a:buAutoNum type="arabicPeriod"/>
              <a:defRPr/>
            </a:pPr>
            <a:r>
              <a:rPr lang="en-US" sz="4000" dirty="0">
                <a:solidFill>
                  <a:srgbClr val="20305B"/>
                </a:solidFill>
                <a:latin typeface="Arial"/>
                <a:cs typeface="Arial"/>
              </a:rPr>
              <a:t>All business establishments cannot deny transgender individuals to full and equal accommodations, advantages, facilities, privileges, or services. </a:t>
            </a:r>
            <a:br>
              <a:rPr lang="en-US" sz="4000" dirty="0">
                <a:solidFill>
                  <a:srgbClr val="20305B"/>
                </a:solidFill>
                <a:latin typeface="Arial"/>
                <a:cs typeface="Arial"/>
              </a:rPr>
            </a:br>
            <a:endParaRPr lang="en-US" sz="4000" dirty="0">
              <a:solidFill>
                <a:srgbClr val="20305B"/>
              </a:solidFill>
              <a:latin typeface="Arial"/>
              <a:cs typeface="Arial"/>
            </a:endParaRPr>
          </a:p>
          <a:p>
            <a:pPr marL="457200" lvl="0" indent="-457200" defTabSz="457200">
              <a:buFontTx/>
              <a:buAutoNum type="arabicPeriod"/>
              <a:defRPr/>
            </a:pPr>
            <a:r>
              <a:rPr lang="en-US" altLang="en-US" sz="4000" dirty="0">
                <a:solidFill>
                  <a:srgbClr val="20305B"/>
                </a:solidFill>
                <a:latin typeface="Arial"/>
                <a:cs typeface="Arial"/>
              </a:rPr>
              <a:t>The Gender Nondiscrimination Act </a:t>
            </a:r>
            <a:r>
              <a:rPr lang="en-US" sz="4000" dirty="0">
                <a:solidFill>
                  <a:srgbClr val="20305B"/>
                </a:solidFill>
                <a:latin typeface="Arial"/>
                <a:cs typeface="Arial"/>
              </a:rPr>
              <a:t>expressly includes “gender identity” in CA anti-discrimination laws.</a:t>
            </a:r>
            <a:endParaRPr lang="en-US" sz="3600" dirty="0">
              <a:solidFill>
                <a:srgbClr val="20305B"/>
              </a:solidFill>
              <a:latin typeface="Trebuchet MS" panose="020B0603020202020204"/>
              <a:cs typeface="Arial"/>
            </a:endParaRPr>
          </a:p>
          <a:p>
            <a:pPr algn="l">
              <a:lnSpc>
                <a:spcPts val="5023"/>
              </a:lnSpc>
            </a:pPr>
            <a:endParaRPr lang="en-US" sz="3864" spc="193" dirty="0">
              <a:solidFill>
                <a:srgbClr val="20305B"/>
              </a:solidFill>
              <a:latin typeface="Arial"/>
              <a:ea typeface="Arial"/>
              <a:cs typeface="Arial"/>
              <a:sym typeface="Arial"/>
            </a:endParaRPr>
          </a:p>
        </p:txBody>
      </p:sp>
      <p:sp>
        <p:nvSpPr>
          <p:cNvPr id="17" name="Minus Sign 16">
            <a:extLst>
              <a:ext uri="{FF2B5EF4-FFF2-40B4-BE49-F238E27FC236}">
                <a16:creationId xmlns:a16="http://schemas.microsoft.com/office/drawing/2014/main" id="{05536D7D-90E2-6008-7A5D-D64E6F21B49B}"/>
              </a:ext>
              <a:ext uri="{C183D7F6-B498-43B3-948B-1728B52AA6E4}">
                <adec:decorative xmlns:adec="http://schemas.microsoft.com/office/drawing/2017/decorative" val="1"/>
              </a:ext>
            </a:extLst>
          </p:cNvPr>
          <p:cNvSpPr/>
          <p:nvPr/>
        </p:nvSpPr>
        <p:spPr>
          <a:xfrm>
            <a:off x="-382292" y="2107008"/>
            <a:ext cx="11201400" cy="415216"/>
          </a:xfrm>
          <a:prstGeom prst="mathMinus">
            <a:avLst/>
          </a:prstGeom>
          <a:solidFill>
            <a:srgbClr val="20305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3">
            <a:extLst>
              <a:ext uri="{FF2B5EF4-FFF2-40B4-BE49-F238E27FC236}">
                <a16:creationId xmlns:a16="http://schemas.microsoft.com/office/drawing/2014/main" id="{E6D658BF-1C9C-1BDB-7FC3-393611E3CE99}"/>
              </a:ext>
              <a:ext uri="{C183D7F6-B498-43B3-948B-1728B52AA6E4}">
                <adec:decorative xmlns:adec="http://schemas.microsoft.com/office/drawing/2017/decorative" val="1"/>
              </a:ext>
            </a:extLst>
          </p:cNvPr>
          <p:cNvSpPr/>
          <p:nvPr/>
        </p:nvSpPr>
        <p:spPr>
          <a:xfrm rot="5400000">
            <a:off x="14122068" y="49608"/>
            <a:ext cx="4198776" cy="4114800"/>
          </a:xfrm>
          <a:custGeom>
            <a:avLst/>
            <a:gdLst/>
            <a:ahLst/>
            <a:cxnLst/>
            <a:rect l="l" t="t" r="r" b="b"/>
            <a:pathLst>
              <a:path w="4198776" h="4114800">
                <a:moveTo>
                  <a:pt x="0" y="0"/>
                </a:moveTo>
                <a:lnTo>
                  <a:pt x="4198775" y="0"/>
                </a:lnTo>
                <a:lnTo>
                  <a:pt x="4198775"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42637806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CE83B28E9A3F449E47614D6F9D9C1C" ma:contentTypeVersion="19" ma:contentTypeDescription="Create a new document." ma:contentTypeScope="" ma:versionID="dac71eca6c8d91afd5e0e25345362406">
  <xsd:schema xmlns:xsd="http://www.w3.org/2001/XMLSchema" xmlns:xs="http://www.w3.org/2001/XMLSchema" xmlns:p="http://schemas.microsoft.com/office/2006/metadata/properties" xmlns:ns2="69dfdf88-4dfb-416b-b9f5-84dee709fed5" xmlns:ns3="e88f6a02-be8e-42dd-8f18-29e9bf046cab" targetNamespace="http://schemas.microsoft.com/office/2006/metadata/properties" ma:root="true" ma:fieldsID="c078560de47aca679d4efd630e7591c4" ns2:_="" ns3:_="">
    <xsd:import namespace="69dfdf88-4dfb-416b-b9f5-84dee709fed5"/>
    <xsd:import namespace="e88f6a02-be8e-42dd-8f18-29e9bf046ca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LengthInSeconds" minOccurs="0"/>
                <xsd:element ref="ns3:MediaServiceDateTake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2:SharedWithUsers" minOccurs="0"/>
                <xsd:element ref="ns2:SharedWithDetails"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dfdf88-4dfb-416b-b9f5-84dee709fed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1c464901-3db1-4a69-976a-b3d05c76479e}" ma:internalName="TaxCatchAll" ma:showField="CatchAllData" ma:web="69dfdf88-4dfb-416b-b9f5-84dee709fed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88f6a02-be8e-42dd-8f18-29e9bf046ca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a3a3a8ba-62f0-462b-86d7-ebe049dd932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Location" ma:index="2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69dfdf88-4dfb-416b-b9f5-84dee709fed5" xsi:nil="true"/>
    <lcf76f155ced4ddcb4097134ff3c332f xmlns="e88f6a02-be8e-42dd-8f18-29e9bf046cab">
      <Terms xmlns="http://schemas.microsoft.com/office/infopath/2007/PartnerControls"/>
    </lcf76f155ced4ddcb4097134ff3c332f>
    <_dlc_DocId xmlns="69dfdf88-4dfb-416b-b9f5-84dee709fed5">HQPDRIVE-74427511-154419</_dlc_DocId>
    <_dlc_DocIdUrl xmlns="69dfdf88-4dfb-416b-b9f5-84dee709fed5">
      <Url>https://hcpsocal.sharepoint.com/sites/HQPDrive/_layouts/15/DocIdRedir.aspx?ID=HQPDRIVE-74427511-154419</Url>
      <Description>HQPDRIVE-74427511-154419</Description>
    </_dlc_DocIdUrl>
  </documentManagement>
</p:properties>
</file>

<file path=customXml/itemProps1.xml><?xml version="1.0" encoding="utf-8"?>
<ds:datastoreItem xmlns:ds="http://schemas.openxmlformats.org/officeDocument/2006/customXml" ds:itemID="{9B319FAA-A3CA-4EE9-912D-BBD78588EDEF}"/>
</file>

<file path=customXml/itemProps2.xml><?xml version="1.0" encoding="utf-8"?>
<ds:datastoreItem xmlns:ds="http://schemas.openxmlformats.org/officeDocument/2006/customXml" ds:itemID="{772BCA81-0E9B-472C-BDFD-9D239EACD7DC}"/>
</file>

<file path=customXml/itemProps3.xml><?xml version="1.0" encoding="utf-8"?>
<ds:datastoreItem xmlns:ds="http://schemas.openxmlformats.org/officeDocument/2006/customXml" ds:itemID="{7E77B7E8-7D8F-4612-80B4-26061F5DEBCA}"/>
</file>

<file path=customXml/itemProps4.xml><?xml version="1.0" encoding="utf-8"?>
<ds:datastoreItem xmlns:ds="http://schemas.openxmlformats.org/officeDocument/2006/customXml" ds:itemID="{C32389B3-1266-4E91-B6F5-5A60D71EEA54}"/>
</file>

<file path=docProps/app.xml><?xml version="1.0" encoding="utf-8"?>
<Properties xmlns="http://schemas.openxmlformats.org/officeDocument/2006/extended-properties" xmlns:vt="http://schemas.openxmlformats.org/officeDocument/2006/docPropsVTypes">
  <TotalTime>0</TotalTime>
  <Words>765</Words>
  <Application>Microsoft Office PowerPoint</Application>
  <PresentationFormat>Custom</PresentationFormat>
  <Paragraphs>193</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Oswald Bold</vt:lpstr>
      <vt:lpstr>Arial</vt:lpstr>
      <vt:lpstr>Montserrat Classic Bold</vt:lpstr>
      <vt:lpstr>Oswald</vt:lpstr>
      <vt:lpstr>Trebuchet MS</vt:lpstr>
      <vt:lpstr>Calibri</vt:lpstr>
      <vt:lpstr>Office Theme</vt:lpstr>
      <vt:lpstr>Behavioral Health 2SLGBTQIA+/Disability Policy Updates</vt:lpstr>
      <vt:lpstr>Disclaimers</vt:lpstr>
      <vt:lpstr>Backdrop to Current Shifts </vt:lpstr>
      <vt:lpstr> Mental Health Data</vt:lpstr>
      <vt:lpstr>Causes of Overlap</vt:lpstr>
      <vt:lpstr>Current Landscape</vt:lpstr>
      <vt:lpstr>Federal Actions</vt:lpstr>
      <vt:lpstr>Federal Statutes: Discrimination</vt:lpstr>
      <vt:lpstr>CA Statutes: Discrimination</vt:lpstr>
      <vt:lpstr>Federal Regulations: Health Plans</vt:lpstr>
      <vt:lpstr>CA Health Plan Requirements  </vt:lpstr>
      <vt:lpstr>Federal Regulations: Other</vt:lpstr>
      <vt:lpstr>CA Statutes: Gender Affirming Care</vt:lpstr>
      <vt:lpstr>CA Actions: Gender Affirming Mental Heath Care</vt:lpstr>
      <vt:lpstr>CA Statutes: Facilities</vt:lpstr>
      <vt:lpstr>CA Statutes: Name/Gender Markers</vt:lpstr>
      <vt:lpstr>CA Legal Instruments to Challenge Alleged Discrimination</vt:lpstr>
      <vt:lpstr>Case Law </vt:lpstr>
      <vt:lpstr>Learn Facts from Misconceptions </vt:lpstr>
      <vt:lpstr>Standardize best practices in your facility</vt:lpstr>
      <vt:lpstr>Thank you for your work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2024-10-02T18:23:10Z</dcterms:created>
  <dcterms:modified xsi:type="dcterms:W3CDTF">2026-01-26T20:31:52Z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0x01010048CE83B28E9A3F449E47614D6F9D9C1C</vt:lpwstr>
  </property>
  <property fmtid="{D5CDD505-2E9C-101B-9397-08002B2CF9AE}" pid="3" name="_dlc_DocIdItemGuid">
    <vt:lpwstr>77e4526c-3887-4213-8c31-822c5228cc75</vt:lpwstr>
  </property>
</Properties>
</file>