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4" r:id="rId2"/>
    <p:sldMasterId id="2147483738" r:id="rId3"/>
  </p:sldMasterIdLst>
  <p:notesMasterIdLst>
    <p:notesMasterId r:id="rId15"/>
  </p:notesMasterIdLst>
  <p:sldIdLst>
    <p:sldId id="291" r:id="rId4"/>
    <p:sldId id="308" r:id="rId5"/>
    <p:sldId id="312" r:id="rId6"/>
    <p:sldId id="265" r:id="rId7"/>
    <p:sldId id="296" r:id="rId8"/>
    <p:sldId id="289" r:id="rId9"/>
    <p:sldId id="297" r:id="rId10"/>
    <p:sldId id="309" r:id="rId11"/>
    <p:sldId id="310" r:id="rId12"/>
    <p:sldId id="311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DBC33-07D2-4D13-B2E0-9884F270B613}" v="41" dt="2026-01-29T15:13:59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213" autoAdjust="0"/>
  </p:normalViewPr>
  <p:slideViewPr>
    <p:cSldViewPr snapToGrid="0">
      <p:cViewPr varScale="1">
        <p:scale>
          <a:sx n="56" d="100"/>
          <a:sy n="56" d="100"/>
        </p:scale>
        <p:origin x="171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Dailey" userId="c68b9715-372b-412c-999d-77fcdf30b853" providerId="ADAL" clId="{4B99CB29-3FE2-43E3-97A5-D561BFECC80F}"/>
    <pc:docChg chg="undo custSel addSld delSld modSld">
      <pc:chgData name="Jack Dailey" userId="c68b9715-372b-412c-999d-77fcdf30b853" providerId="ADAL" clId="{4B99CB29-3FE2-43E3-97A5-D561BFECC80F}" dt="2026-01-29T16:42:19.208" v="1952" actId="20577"/>
      <pc:docMkLst>
        <pc:docMk/>
      </pc:docMkLst>
      <pc:sldChg chg="modNotesTx">
        <pc:chgData name="Jack Dailey" userId="c68b9715-372b-412c-999d-77fcdf30b853" providerId="ADAL" clId="{4B99CB29-3FE2-43E3-97A5-D561BFECC80F}" dt="2026-01-29T14:13:42.577" v="327" actId="20577"/>
        <pc:sldMkLst>
          <pc:docMk/>
          <pc:sldMk cId="0" sldId="265"/>
        </pc:sldMkLst>
      </pc:sldChg>
      <pc:sldChg chg="modSp add del mod">
        <pc:chgData name="Jack Dailey" userId="c68b9715-372b-412c-999d-77fcdf30b853" providerId="ADAL" clId="{4B99CB29-3FE2-43E3-97A5-D561BFECC80F}" dt="2026-01-29T14:42:43.880" v="1555" actId="20577"/>
        <pc:sldMkLst>
          <pc:docMk/>
          <pc:sldMk cId="0" sldId="274"/>
        </pc:sldMkLst>
        <pc:spChg chg="mod">
          <ac:chgData name="Jack Dailey" userId="c68b9715-372b-412c-999d-77fcdf30b853" providerId="ADAL" clId="{4B99CB29-3FE2-43E3-97A5-D561BFECC80F}" dt="2026-01-29T14:42:43.880" v="1555" actId="20577"/>
          <ac:spMkLst>
            <pc:docMk/>
            <pc:sldMk cId="0" sldId="274"/>
            <ac:spMk id="904" creationId="{00000000-0000-0000-0000-000000000000}"/>
          </ac:spMkLst>
        </pc:spChg>
        <pc:spChg chg="mod">
          <ac:chgData name="Jack Dailey" userId="c68b9715-372b-412c-999d-77fcdf30b853" providerId="ADAL" clId="{4B99CB29-3FE2-43E3-97A5-D561BFECC80F}" dt="2026-01-29T14:17:48.758" v="372" actId="20577"/>
          <ac:spMkLst>
            <pc:docMk/>
            <pc:sldMk cId="0" sldId="274"/>
            <ac:spMk id="905" creationId="{00000000-0000-0000-0000-000000000000}"/>
          </ac:spMkLst>
        </pc:spChg>
      </pc:sldChg>
      <pc:sldChg chg="modSp mod">
        <pc:chgData name="Jack Dailey" userId="c68b9715-372b-412c-999d-77fcdf30b853" providerId="ADAL" clId="{4B99CB29-3FE2-43E3-97A5-D561BFECC80F}" dt="2026-01-29T16:42:19.208" v="1952" actId="20577"/>
        <pc:sldMkLst>
          <pc:docMk/>
          <pc:sldMk cId="4116201718" sldId="291"/>
        </pc:sldMkLst>
        <pc:spChg chg="mod">
          <ac:chgData name="Jack Dailey" userId="c68b9715-372b-412c-999d-77fcdf30b853" providerId="ADAL" clId="{4B99CB29-3FE2-43E3-97A5-D561BFECC80F}" dt="2026-01-29T16:42:19.208" v="1952" actId="20577"/>
          <ac:spMkLst>
            <pc:docMk/>
            <pc:sldMk cId="4116201718" sldId="291"/>
            <ac:spMk id="3" creationId="{33440E0D-7C1F-0F1F-64B1-F6AEDE7A113E}"/>
          </ac:spMkLst>
        </pc:spChg>
      </pc:sldChg>
      <pc:sldChg chg="addSp modSp">
        <pc:chgData name="Jack Dailey" userId="c68b9715-372b-412c-999d-77fcdf30b853" providerId="ADAL" clId="{4B99CB29-3FE2-43E3-97A5-D561BFECC80F}" dt="2026-01-29T14:17:20.846" v="329"/>
        <pc:sldMkLst>
          <pc:docMk/>
          <pc:sldMk cId="2120396642" sldId="310"/>
        </pc:sldMkLst>
        <pc:spChg chg="add mod">
          <ac:chgData name="Jack Dailey" userId="c68b9715-372b-412c-999d-77fcdf30b853" providerId="ADAL" clId="{4B99CB29-3FE2-43E3-97A5-D561BFECC80F}" dt="2026-01-29T14:17:20.846" v="329"/>
          <ac:spMkLst>
            <pc:docMk/>
            <pc:sldMk cId="2120396642" sldId="310"/>
            <ac:spMk id="3" creationId="{86285B79-485A-64B9-152D-F762B92B743E}"/>
          </ac:spMkLst>
        </pc:spChg>
      </pc:sldChg>
      <pc:sldChg chg="addSp delSp add del setBg delDesignElem">
        <pc:chgData name="Jack Dailey" userId="c68b9715-372b-412c-999d-77fcdf30b853" providerId="ADAL" clId="{4B99CB29-3FE2-43E3-97A5-D561BFECC80F}" dt="2026-01-29T14:44:08.983" v="1558"/>
        <pc:sldMkLst>
          <pc:docMk/>
          <pc:sldMk cId="295243820" sldId="312"/>
        </pc:sldMkLst>
        <pc:spChg chg="add del">
          <ac:chgData name="Jack Dailey" userId="c68b9715-372b-412c-999d-77fcdf30b853" providerId="ADAL" clId="{4B99CB29-3FE2-43E3-97A5-D561BFECC80F}" dt="2026-01-29T14:44:08.983" v="1558"/>
          <ac:spMkLst>
            <pc:docMk/>
            <pc:sldMk cId="295243820" sldId="312"/>
            <ac:spMk id="9239" creationId="{2B82B45F-0D13-9214-BE31-795668BE18FB}"/>
          </ac:spMkLst>
        </pc:spChg>
        <pc:spChg chg="add del">
          <ac:chgData name="Jack Dailey" userId="c68b9715-372b-412c-999d-77fcdf30b853" providerId="ADAL" clId="{4B99CB29-3FE2-43E3-97A5-D561BFECC80F}" dt="2026-01-29T14:44:08.983" v="1558"/>
          <ac:spMkLst>
            <pc:docMk/>
            <pc:sldMk cId="295243820" sldId="312"/>
            <ac:spMk id="9244" creationId="{D9269538-390B-E2E5-B7DB-4E90E2EB96D0}"/>
          </ac:spMkLst>
        </pc:spChg>
        <pc:spChg chg="add del">
          <ac:chgData name="Jack Dailey" userId="c68b9715-372b-412c-999d-77fcdf30b853" providerId="ADAL" clId="{4B99CB29-3FE2-43E3-97A5-D561BFECC80F}" dt="2026-01-29T14:44:08.983" v="1558"/>
          <ac:spMkLst>
            <pc:docMk/>
            <pc:sldMk cId="295243820" sldId="312"/>
            <ac:spMk id="9246" creationId="{AAF80C25-34DA-705B-CCF8-A439DBB4B0EE}"/>
          </ac:spMkLst>
        </pc:spChg>
        <pc:spChg chg="add del">
          <ac:chgData name="Jack Dailey" userId="c68b9715-372b-412c-999d-77fcdf30b853" providerId="ADAL" clId="{4B99CB29-3FE2-43E3-97A5-D561BFECC80F}" dt="2026-01-29T14:44:08.983" v="1558"/>
          <ac:spMkLst>
            <pc:docMk/>
            <pc:sldMk cId="295243820" sldId="312"/>
            <ac:spMk id="9248" creationId="{47B5AA26-6333-03AD-5541-3E193317835C}"/>
          </ac:spMkLst>
        </pc:spChg>
        <pc:spChg chg="add del">
          <ac:chgData name="Jack Dailey" userId="c68b9715-372b-412c-999d-77fcdf30b853" providerId="ADAL" clId="{4B99CB29-3FE2-43E3-97A5-D561BFECC80F}" dt="2026-01-29T14:44:08.983" v="1558"/>
          <ac:spMkLst>
            <pc:docMk/>
            <pc:sldMk cId="295243820" sldId="312"/>
            <ac:spMk id="9250" creationId="{1A9A6085-E0C6-6627-2B86-DB3092C749CA}"/>
          </ac:spMkLst>
        </pc:spChg>
      </pc:sldChg>
      <pc:sldChg chg="addSp delSp modSp new mod setBg modClrScheme chgLayout">
        <pc:chgData name="Jack Dailey" userId="c68b9715-372b-412c-999d-77fcdf30b853" providerId="ADAL" clId="{4B99CB29-3FE2-43E3-97A5-D561BFECC80F}" dt="2026-01-29T15:14:27.395" v="1950" actId="1076"/>
        <pc:sldMkLst>
          <pc:docMk/>
          <pc:sldMk cId="1923058154" sldId="312"/>
        </pc:sldMkLst>
        <pc:spChg chg="mod ord">
          <ac:chgData name="Jack Dailey" userId="c68b9715-372b-412c-999d-77fcdf30b853" providerId="ADAL" clId="{4B99CB29-3FE2-43E3-97A5-D561BFECC80F}" dt="2026-01-29T14:47:11.031" v="1906" actId="26606"/>
          <ac:spMkLst>
            <pc:docMk/>
            <pc:sldMk cId="1923058154" sldId="312"/>
            <ac:spMk id="2" creationId="{0A0C0D72-78F1-40F7-9F10-5D00C10D09ED}"/>
          </ac:spMkLst>
        </pc:spChg>
        <pc:spChg chg="del mod ord">
          <ac:chgData name="Jack Dailey" userId="c68b9715-372b-412c-999d-77fcdf30b853" providerId="ADAL" clId="{4B99CB29-3FE2-43E3-97A5-D561BFECC80F}" dt="2026-01-29T14:47:11.031" v="1906" actId="26606"/>
          <ac:spMkLst>
            <pc:docMk/>
            <pc:sldMk cId="1923058154" sldId="312"/>
            <ac:spMk id="3" creationId="{A2A53B79-FC68-56C5-6662-E4CEBCFB9463}"/>
          </ac:spMkLst>
        </pc:spChg>
        <pc:spChg chg="add">
          <ac:chgData name="Jack Dailey" userId="c68b9715-372b-412c-999d-77fcdf30b853" providerId="ADAL" clId="{4B99CB29-3FE2-43E3-97A5-D561BFECC80F}" dt="2026-01-29T14:47:11.031" v="1906" actId="26606"/>
          <ac:spMkLst>
            <pc:docMk/>
            <pc:sldMk cId="1923058154" sldId="312"/>
            <ac:spMk id="9" creationId="{2659FDB4-FCBE-4A89-B46D-43D4FA54464D}"/>
          </ac:spMkLst>
        </pc:spChg>
        <pc:graphicFrameChg chg="add mod">
          <ac:chgData name="Jack Dailey" userId="c68b9715-372b-412c-999d-77fcdf30b853" providerId="ADAL" clId="{4B99CB29-3FE2-43E3-97A5-D561BFECC80F}" dt="2026-01-29T14:51:44.191" v="1918"/>
          <ac:graphicFrameMkLst>
            <pc:docMk/>
            <pc:sldMk cId="1923058154" sldId="312"/>
            <ac:graphicFrameMk id="5" creationId="{9C54940F-2B38-062A-F2E4-076179CD9576}"/>
          </ac:graphicFrameMkLst>
        </pc:graphicFrameChg>
        <pc:picChg chg="add del mod">
          <ac:chgData name="Jack Dailey" userId="c68b9715-372b-412c-999d-77fcdf30b853" providerId="ADAL" clId="{4B99CB29-3FE2-43E3-97A5-D561BFECC80F}" dt="2026-01-29T15:13:35.606" v="1938" actId="478"/>
          <ac:picMkLst>
            <pc:docMk/>
            <pc:sldMk cId="1923058154" sldId="312"/>
            <ac:picMk id="4" creationId="{AD4BFBC7-9C18-7539-5F69-777AAA3DF766}"/>
          </ac:picMkLst>
        </pc:picChg>
        <pc:picChg chg="add mod">
          <ac:chgData name="Jack Dailey" userId="c68b9715-372b-412c-999d-77fcdf30b853" providerId="ADAL" clId="{4B99CB29-3FE2-43E3-97A5-D561BFECC80F}" dt="2026-01-29T15:14:11.827" v="1946" actId="1076"/>
          <ac:picMkLst>
            <pc:docMk/>
            <pc:sldMk cId="1923058154" sldId="312"/>
            <ac:picMk id="6" creationId="{461649A7-B98C-1C06-D61D-B4C1C4A8C459}"/>
          </ac:picMkLst>
        </pc:picChg>
        <pc:picChg chg="add mod">
          <ac:chgData name="Jack Dailey" userId="c68b9715-372b-412c-999d-77fcdf30b853" providerId="ADAL" clId="{4B99CB29-3FE2-43E3-97A5-D561BFECC80F}" dt="2026-01-29T15:14:27.395" v="1950" actId="1076"/>
          <ac:picMkLst>
            <pc:docMk/>
            <pc:sldMk cId="1923058154" sldId="312"/>
            <ac:picMk id="7" creationId="{9DBC1C51-2B4F-FF59-3806-515CAD52C57D}"/>
          </ac:picMkLst>
        </pc:picChg>
        <pc:cxnChg chg="add">
          <ac:chgData name="Jack Dailey" userId="c68b9715-372b-412c-999d-77fcdf30b853" providerId="ADAL" clId="{4B99CB29-3FE2-43E3-97A5-D561BFECC80F}" dt="2026-01-29T14:47:11.031" v="1906" actId="26606"/>
          <ac:cxnSpMkLst>
            <pc:docMk/>
            <pc:sldMk cId="1923058154" sldId="312"/>
            <ac:cxnSpMk id="11" creationId="{C8F51B3F-8331-4E4A-AE96-D47B1006EEAD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healthconsumer.org/wp/wp-content/uploads/2025/10/HCA_Consumer-Medi-Cal-Changes-for-Adult-Immigrants_9.30.25.pdf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consumer.org/wp/wp-content/uploads/2025/10/HCA_Consumer-Medi-Cal-Changes-for-Adult-Immigrants_9.30.25.pdf" TargetMode="External"/><Relationship Id="rId1" Type="http://schemas.openxmlformats.org/officeDocument/2006/relationships/hyperlink" Target="https://www.dhcs.ca.gov/Medi-Cal/Pages/immigration-status-categories.asp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healthconsumer.org/wp/wp-content/uploads/2025/10/HCA_Consumer-Medi-Cal-Changes-for-Adult-Immigrants_9.30.25.pdf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healthconsumer.org/wp/wp-content/uploads/2025/10/HCA_Consumer-Medi-Cal-Changes-for-Adult-Immigrants_9.30.25.pdf" TargetMode="External"/><Relationship Id="rId1" Type="http://schemas.openxmlformats.org/officeDocument/2006/relationships/hyperlink" Target="https://www.dhcs.ca.gov/Medi-Cal/Pages/immigration-status-categories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17FF1-083B-4DC3-9240-409922614E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7C805A2-36DB-45D9-8979-127A1F8B62F5}">
      <dgm:prSet/>
      <dgm:spPr/>
      <dgm:t>
        <a:bodyPr/>
        <a:lstStyle/>
        <a:p>
          <a:r>
            <a:rPr lang="en-US" dirty="0"/>
            <a:t>A note on changes impact BH</a:t>
          </a:r>
        </a:p>
      </dgm:t>
    </dgm:pt>
    <dgm:pt modelId="{05D99472-1AD9-43A0-9D0A-5991CB702933}" type="parTrans" cxnId="{7E5701EC-6137-4A9B-ABE4-46DF2ED8D3C5}">
      <dgm:prSet/>
      <dgm:spPr/>
      <dgm:t>
        <a:bodyPr/>
        <a:lstStyle/>
        <a:p>
          <a:endParaRPr lang="en-US"/>
        </a:p>
      </dgm:t>
    </dgm:pt>
    <dgm:pt modelId="{8085AD7E-0E1F-4EC7-9D8B-7A98FA40508D}" type="sibTrans" cxnId="{7E5701EC-6137-4A9B-ABE4-46DF2ED8D3C5}">
      <dgm:prSet/>
      <dgm:spPr/>
      <dgm:t>
        <a:bodyPr/>
        <a:lstStyle/>
        <a:p>
          <a:endParaRPr lang="en-US"/>
        </a:p>
      </dgm:t>
    </dgm:pt>
    <dgm:pt modelId="{7299487C-F91D-44A1-BFE0-219899343DBD}">
      <dgm:prSet/>
      <dgm:spPr/>
      <dgm:t>
        <a:bodyPr/>
        <a:lstStyle/>
        <a:p>
          <a:r>
            <a:rPr lang="en-US"/>
            <a:t>Primer on Medi-Cal impacts from State and Federal Budget Policy</a:t>
          </a:r>
        </a:p>
      </dgm:t>
    </dgm:pt>
    <dgm:pt modelId="{EDF830C3-7B3A-47AC-89ED-181A86934397}" type="parTrans" cxnId="{4E0F1995-900B-4EA0-BB18-4DC5BC192325}">
      <dgm:prSet/>
      <dgm:spPr/>
      <dgm:t>
        <a:bodyPr/>
        <a:lstStyle/>
        <a:p>
          <a:endParaRPr lang="en-US"/>
        </a:p>
      </dgm:t>
    </dgm:pt>
    <dgm:pt modelId="{D5120AF7-6C6E-4005-B41F-0915702381F3}" type="sibTrans" cxnId="{4E0F1995-900B-4EA0-BB18-4DC5BC192325}">
      <dgm:prSet/>
      <dgm:spPr/>
      <dgm:t>
        <a:bodyPr/>
        <a:lstStyle/>
        <a:p>
          <a:endParaRPr lang="en-US"/>
        </a:p>
      </dgm:t>
    </dgm:pt>
    <dgm:pt modelId="{FE64B56E-B548-4C87-8224-046BC58AB62A}">
      <dgm:prSet/>
      <dgm:spPr/>
      <dgm:t>
        <a:bodyPr/>
        <a:lstStyle/>
        <a:p>
          <a:r>
            <a:rPr lang="en-US" dirty="0"/>
            <a:t>Overview of GAC attacks</a:t>
          </a:r>
        </a:p>
      </dgm:t>
    </dgm:pt>
    <dgm:pt modelId="{AB073618-70C5-49F2-8589-7F4E623FC7A6}" type="parTrans" cxnId="{CFCAFCE8-40F1-45A8-A8B8-5CDC9D6B2279}">
      <dgm:prSet/>
      <dgm:spPr/>
      <dgm:t>
        <a:bodyPr/>
        <a:lstStyle/>
        <a:p>
          <a:endParaRPr lang="en-US"/>
        </a:p>
      </dgm:t>
    </dgm:pt>
    <dgm:pt modelId="{4D667BD6-2289-4A11-BD82-9AC7EDDE6938}" type="sibTrans" cxnId="{CFCAFCE8-40F1-45A8-A8B8-5CDC9D6B2279}">
      <dgm:prSet/>
      <dgm:spPr/>
      <dgm:t>
        <a:bodyPr/>
        <a:lstStyle/>
        <a:p>
          <a:endParaRPr lang="en-US"/>
        </a:p>
      </dgm:t>
    </dgm:pt>
    <dgm:pt modelId="{4CEEBB31-CF15-4C30-A381-56C7B3A39DF1}" type="pres">
      <dgm:prSet presAssocID="{6FA17FF1-083B-4DC3-9240-409922614E75}" presName="root" presStyleCnt="0">
        <dgm:presLayoutVars>
          <dgm:dir/>
          <dgm:resizeHandles val="exact"/>
        </dgm:presLayoutVars>
      </dgm:prSet>
      <dgm:spPr/>
    </dgm:pt>
    <dgm:pt modelId="{6FA1F388-D981-4F58-9EB5-04C9BF371B89}" type="pres">
      <dgm:prSet presAssocID="{07C805A2-36DB-45D9-8979-127A1F8B62F5}" presName="compNode" presStyleCnt="0"/>
      <dgm:spPr/>
    </dgm:pt>
    <dgm:pt modelId="{FF2B2294-D022-49F7-9666-9E305075602C}" type="pres">
      <dgm:prSet presAssocID="{07C805A2-36DB-45D9-8979-127A1F8B62F5}" presName="bgRect" presStyleLbl="bgShp" presStyleIdx="0" presStyleCnt="3"/>
      <dgm:spPr/>
    </dgm:pt>
    <dgm:pt modelId="{2619C0EF-A4A2-448A-A951-5B4BAB499988}" type="pres">
      <dgm:prSet presAssocID="{07C805A2-36DB-45D9-8979-127A1F8B62F5}" presName="iconRect" presStyleLbl="node1" presStyleIdx="0" presStyleCnt="3"/>
      <dgm:spPr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squiggles of little boy"/>
        </a:ext>
      </dgm:extLst>
    </dgm:pt>
    <dgm:pt modelId="{E4B6EAAD-A3FA-4CF6-8637-01974F884DF2}" type="pres">
      <dgm:prSet presAssocID="{07C805A2-36DB-45D9-8979-127A1F8B62F5}" presName="spaceRect" presStyleCnt="0"/>
      <dgm:spPr/>
    </dgm:pt>
    <dgm:pt modelId="{5E925C33-049A-4042-B4F6-31D0F4CDED14}" type="pres">
      <dgm:prSet presAssocID="{07C805A2-36DB-45D9-8979-127A1F8B62F5}" presName="parTx" presStyleLbl="revTx" presStyleIdx="0" presStyleCnt="3">
        <dgm:presLayoutVars>
          <dgm:chMax val="0"/>
          <dgm:chPref val="0"/>
        </dgm:presLayoutVars>
      </dgm:prSet>
      <dgm:spPr/>
    </dgm:pt>
    <dgm:pt modelId="{15718E80-C576-4118-86BF-9C7D57B6C9AF}" type="pres">
      <dgm:prSet presAssocID="{8085AD7E-0E1F-4EC7-9D8B-7A98FA40508D}" presName="sibTrans" presStyleCnt="0"/>
      <dgm:spPr/>
    </dgm:pt>
    <dgm:pt modelId="{5BDB0C5D-BEB0-4B24-8893-3830A708F537}" type="pres">
      <dgm:prSet presAssocID="{7299487C-F91D-44A1-BFE0-219899343DBD}" presName="compNode" presStyleCnt="0"/>
      <dgm:spPr/>
    </dgm:pt>
    <dgm:pt modelId="{5D1F44E2-7234-4C99-858E-9CA55DA0B772}" type="pres">
      <dgm:prSet presAssocID="{7299487C-F91D-44A1-BFE0-219899343DBD}" presName="bgRect" presStyleLbl="bgShp" presStyleIdx="1" presStyleCnt="3"/>
      <dgm:spPr/>
    </dgm:pt>
    <dgm:pt modelId="{470921AE-062C-4006-81C4-951249BC3A36}" type="pres">
      <dgm:prSet presAssocID="{7299487C-F91D-44A1-BFE0-219899343DBD}" presName="iconRect" presStyleLbl="node1" presStyleIdx="1" presStyleCnt="3"/>
      <dgm:spPr>
        <a:blipFill>
          <a:blip xmlns:r="http://schemas.openxmlformats.org/officeDocument/2006/relationships" r:embed="rId2"/>
          <a:srcRect/>
          <a:stretch>
            <a:fillRect t="-20000" b="-20000"/>
          </a:stretch>
        </a:blipFill>
        <a:ln>
          <a:noFill/>
        </a:ln>
      </dgm:spPr>
    </dgm:pt>
    <dgm:pt modelId="{BC7BFA8A-DAAB-487C-B773-5AF8DB650A1B}" type="pres">
      <dgm:prSet presAssocID="{7299487C-F91D-44A1-BFE0-219899343DBD}" presName="spaceRect" presStyleCnt="0"/>
      <dgm:spPr/>
    </dgm:pt>
    <dgm:pt modelId="{F7E4B66D-FB82-40C8-9725-FB749FA048F8}" type="pres">
      <dgm:prSet presAssocID="{7299487C-F91D-44A1-BFE0-219899343DBD}" presName="parTx" presStyleLbl="revTx" presStyleIdx="1" presStyleCnt="3">
        <dgm:presLayoutVars>
          <dgm:chMax val="0"/>
          <dgm:chPref val="0"/>
        </dgm:presLayoutVars>
      </dgm:prSet>
      <dgm:spPr/>
    </dgm:pt>
    <dgm:pt modelId="{0D664080-D65C-4AB6-96F5-3F54D3A83E0D}" type="pres">
      <dgm:prSet presAssocID="{D5120AF7-6C6E-4005-B41F-0915702381F3}" presName="sibTrans" presStyleCnt="0"/>
      <dgm:spPr/>
    </dgm:pt>
    <dgm:pt modelId="{226B6955-B9A9-493F-99C8-945D3B8C5DF2}" type="pres">
      <dgm:prSet presAssocID="{FE64B56E-B548-4C87-8224-046BC58AB62A}" presName="compNode" presStyleCnt="0"/>
      <dgm:spPr/>
    </dgm:pt>
    <dgm:pt modelId="{B5B6135B-9BC6-41E7-BEA4-BF5FA66E5BE0}" type="pres">
      <dgm:prSet presAssocID="{FE64B56E-B548-4C87-8224-046BC58AB62A}" presName="bgRect" presStyleLbl="bgShp" presStyleIdx="2" presStyleCnt="3"/>
      <dgm:spPr/>
    </dgm:pt>
    <dgm:pt modelId="{B0C6E379-769C-4310-9282-7709C897049E}" type="pres">
      <dgm:prSet presAssocID="{FE64B56E-B548-4C87-8224-046BC58AB62A}" presName="iconRect" presStyleLbl="node1" presStyleIdx="2" presStyleCnt="3"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>
          <a:noFill/>
        </a:ln>
      </dgm:spPr>
    </dgm:pt>
    <dgm:pt modelId="{14E1C03E-B2A4-4D87-8DE6-7E723645B391}" type="pres">
      <dgm:prSet presAssocID="{FE64B56E-B548-4C87-8224-046BC58AB62A}" presName="spaceRect" presStyleCnt="0"/>
      <dgm:spPr/>
    </dgm:pt>
    <dgm:pt modelId="{236840B2-D8FD-407C-8F88-43D30A2C0B13}" type="pres">
      <dgm:prSet presAssocID="{FE64B56E-B548-4C87-8224-046BC58AB62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22FDA39-0C7E-47A1-A20F-0E8BB394C4ED}" type="presOf" srcId="{FE64B56E-B548-4C87-8224-046BC58AB62A}" destId="{236840B2-D8FD-407C-8F88-43D30A2C0B13}" srcOrd="0" destOrd="0" presId="urn:microsoft.com/office/officeart/2018/2/layout/IconVerticalSolidList"/>
    <dgm:cxn modelId="{99187654-1F28-43D2-A016-D3FB0C84833D}" type="presOf" srcId="{7299487C-F91D-44A1-BFE0-219899343DBD}" destId="{F7E4B66D-FB82-40C8-9725-FB749FA048F8}" srcOrd="0" destOrd="0" presId="urn:microsoft.com/office/officeart/2018/2/layout/IconVerticalSolidList"/>
    <dgm:cxn modelId="{4E0F1995-900B-4EA0-BB18-4DC5BC192325}" srcId="{6FA17FF1-083B-4DC3-9240-409922614E75}" destId="{7299487C-F91D-44A1-BFE0-219899343DBD}" srcOrd="1" destOrd="0" parTransId="{EDF830C3-7B3A-47AC-89ED-181A86934397}" sibTransId="{D5120AF7-6C6E-4005-B41F-0915702381F3}"/>
    <dgm:cxn modelId="{92AD89B1-2494-49BE-9D6F-A457A80E657F}" type="presOf" srcId="{6FA17FF1-083B-4DC3-9240-409922614E75}" destId="{4CEEBB31-CF15-4C30-A381-56C7B3A39DF1}" srcOrd="0" destOrd="0" presId="urn:microsoft.com/office/officeart/2018/2/layout/IconVerticalSolidList"/>
    <dgm:cxn modelId="{CFCAFCE8-40F1-45A8-A8B8-5CDC9D6B2279}" srcId="{6FA17FF1-083B-4DC3-9240-409922614E75}" destId="{FE64B56E-B548-4C87-8224-046BC58AB62A}" srcOrd="2" destOrd="0" parTransId="{AB073618-70C5-49F2-8589-7F4E623FC7A6}" sibTransId="{4D667BD6-2289-4A11-BD82-9AC7EDDE6938}"/>
    <dgm:cxn modelId="{7E5701EC-6137-4A9B-ABE4-46DF2ED8D3C5}" srcId="{6FA17FF1-083B-4DC3-9240-409922614E75}" destId="{07C805A2-36DB-45D9-8979-127A1F8B62F5}" srcOrd="0" destOrd="0" parTransId="{05D99472-1AD9-43A0-9D0A-5991CB702933}" sibTransId="{8085AD7E-0E1F-4EC7-9D8B-7A98FA40508D}"/>
    <dgm:cxn modelId="{4D9B8BF5-7FEF-433B-8DF4-16EC18E50272}" type="presOf" srcId="{07C805A2-36DB-45D9-8979-127A1F8B62F5}" destId="{5E925C33-049A-4042-B4F6-31D0F4CDED14}" srcOrd="0" destOrd="0" presId="urn:microsoft.com/office/officeart/2018/2/layout/IconVerticalSolidList"/>
    <dgm:cxn modelId="{3D0B9060-E6EF-459C-BE09-4D1FE9E7ACC0}" type="presParOf" srcId="{4CEEBB31-CF15-4C30-A381-56C7B3A39DF1}" destId="{6FA1F388-D981-4F58-9EB5-04C9BF371B89}" srcOrd="0" destOrd="0" presId="urn:microsoft.com/office/officeart/2018/2/layout/IconVerticalSolidList"/>
    <dgm:cxn modelId="{6CE028A6-9DDF-4A59-9DA4-37BAE12D5627}" type="presParOf" srcId="{6FA1F388-D981-4F58-9EB5-04C9BF371B89}" destId="{FF2B2294-D022-49F7-9666-9E305075602C}" srcOrd="0" destOrd="0" presId="urn:microsoft.com/office/officeart/2018/2/layout/IconVerticalSolidList"/>
    <dgm:cxn modelId="{F378ACCE-1474-411E-8C77-24411A501354}" type="presParOf" srcId="{6FA1F388-D981-4F58-9EB5-04C9BF371B89}" destId="{2619C0EF-A4A2-448A-A951-5B4BAB499988}" srcOrd="1" destOrd="0" presId="urn:microsoft.com/office/officeart/2018/2/layout/IconVerticalSolidList"/>
    <dgm:cxn modelId="{7E571AEF-F819-4854-B0B9-CCCFF158217A}" type="presParOf" srcId="{6FA1F388-D981-4F58-9EB5-04C9BF371B89}" destId="{E4B6EAAD-A3FA-4CF6-8637-01974F884DF2}" srcOrd="2" destOrd="0" presId="urn:microsoft.com/office/officeart/2018/2/layout/IconVerticalSolidList"/>
    <dgm:cxn modelId="{AFCD5646-2253-4175-A02C-D3C8DC83BC1B}" type="presParOf" srcId="{6FA1F388-D981-4F58-9EB5-04C9BF371B89}" destId="{5E925C33-049A-4042-B4F6-31D0F4CDED14}" srcOrd="3" destOrd="0" presId="urn:microsoft.com/office/officeart/2018/2/layout/IconVerticalSolidList"/>
    <dgm:cxn modelId="{4F240D04-3D99-40F6-9A56-13777030F169}" type="presParOf" srcId="{4CEEBB31-CF15-4C30-A381-56C7B3A39DF1}" destId="{15718E80-C576-4118-86BF-9C7D57B6C9AF}" srcOrd="1" destOrd="0" presId="urn:microsoft.com/office/officeart/2018/2/layout/IconVerticalSolidList"/>
    <dgm:cxn modelId="{58F6E19E-02B4-495E-AFCE-15D76F19E668}" type="presParOf" srcId="{4CEEBB31-CF15-4C30-A381-56C7B3A39DF1}" destId="{5BDB0C5D-BEB0-4B24-8893-3830A708F537}" srcOrd="2" destOrd="0" presId="urn:microsoft.com/office/officeart/2018/2/layout/IconVerticalSolidList"/>
    <dgm:cxn modelId="{682CC9DB-96C4-4BE7-B20D-3ACE924D9A0F}" type="presParOf" srcId="{5BDB0C5D-BEB0-4B24-8893-3830A708F537}" destId="{5D1F44E2-7234-4C99-858E-9CA55DA0B772}" srcOrd="0" destOrd="0" presId="urn:microsoft.com/office/officeart/2018/2/layout/IconVerticalSolidList"/>
    <dgm:cxn modelId="{0FCF4EC7-2F19-4EDB-82D8-93428D95086A}" type="presParOf" srcId="{5BDB0C5D-BEB0-4B24-8893-3830A708F537}" destId="{470921AE-062C-4006-81C4-951249BC3A36}" srcOrd="1" destOrd="0" presId="urn:microsoft.com/office/officeart/2018/2/layout/IconVerticalSolidList"/>
    <dgm:cxn modelId="{D3698D5F-7185-4394-9497-20323EA36603}" type="presParOf" srcId="{5BDB0C5D-BEB0-4B24-8893-3830A708F537}" destId="{BC7BFA8A-DAAB-487C-B773-5AF8DB650A1B}" srcOrd="2" destOrd="0" presId="urn:microsoft.com/office/officeart/2018/2/layout/IconVerticalSolidList"/>
    <dgm:cxn modelId="{D49A3ECF-C919-48F3-8AB9-1B80051DCBFF}" type="presParOf" srcId="{5BDB0C5D-BEB0-4B24-8893-3830A708F537}" destId="{F7E4B66D-FB82-40C8-9725-FB749FA048F8}" srcOrd="3" destOrd="0" presId="urn:microsoft.com/office/officeart/2018/2/layout/IconVerticalSolidList"/>
    <dgm:cxn modelId="{C17F0AFA-530D-45DE-998B-73CA6FFFB40C}" type="presParOf" srcId="{4CEEBB31-CF15-4C30-A381-56C7B3A39DF1}" destId="{0D664080-D65C-4AB6-96F5-3F54D3A83E0D}" srcOrd="3" destOrd="0" presId="urn:microsoft.com/office/officeart/2018/2/layout/IconVerticalSolidList"/>
    <dgm:cxn modelId="{A58774E4-EBC9-4F17-BDD4-8092BBD31BA7}" type="presParOf" srcId="{4CEEBB31-CF15-4C30-A381-56C7B3A39DF1}" destId="{226B6955-B9A9-493F-99C8-945D3B8C5DF2}" srcOrd="4" destOrd="0" presId="urn:microsoft.com/office/officeart/2018/2/layout/IconVerticalSolidList"/>
    <dgm:cxn modelId="{44A20AB2-1DA5-467D-92F7-EAB0762BDEE4}" type="presParOf" srcId="{226B6955-B9A9-493F-99C8-945D3B8C5DF2}" destId="{B5B6135B-9BC6-41E7-BEA4-BF5FA66E5BE0}" srcOrd="0" destOrd="0" presId="urn:microsoft.com/office/officeart/2018/2/layout/IconVerticalSolidList"/>
    <dgm:cxn modelId="{71317C84-3B54-4684-83A5-8ACC081069F8}" type="presParOf" srcId="{226B6955-B9A9-493F-99C8-945D3B8C5DF2}" destId="{B0C6E379-769C-4310-9282-7709C897049E}" srcOrd="1" destOrd="0" presId="urn:microsoft.com/office/officeart/2018/2/layout/IconVerticalSolidList"/>
    <dgm:cxn modelId="{E5032933-59FA-421B-A41F-A1D0C0364058}" type="presParOf" srcId="{226B6955-B9A9-493F-99C8-945D3B8C5DF2}" destId="{14E1C03E-B2A4-4D87-8DE6-7E723645B391}" srcOrd="2" destOrd="0" presId="urn:microsoft.com/office/officeart/2018/2/layout/IconVerticalSolidList"/>
    <dgm:cxn modelId="{8F42A85C-54F7-4D18-89B9-C85F2AF063EC}" type="presParOf" srcId="{226B6955-B9A9-493F-99C8-945D3B8C5DF2}" destId="{236840B2-D8FD-407C-8F88-43D30A2C0B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8EB76-7DA3-45C3-BB51-4895D026F11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5006AE-F8B8-43F4-9B76-6D688D297250}">
      <dgm:prSet/>
      <dgm:spPr/>
      <dgm:t>
        <a:bodyPr/>
        <a:lstStyle/>
        <a:p>
          <a:r>
            <a:rPr lang="en-US"/>
            <a:t>Federal Medicaid = Medi-Cal in California</a:t>
          </a:r>
        </a:p>
      </dgm:t>
    </dgm:pt>
    <dgm:pt modelId="{71E3171F-F039-4A2D-935F-91F63CFCE575}" type="parTrans" cxnId="{1DE66AE2-AEFE-4077-B1F6-B8AB01331CA6}">
      <dgm:prSet/>
      <dgm:spPr/>
      <dgm:t>
        <a:bodyPr/>
        <a:lstStyle/>
        <a:p>
          <a:endParaRPr lang="en-US"/>
        </a:p>
      </dgm:t>
    </dgm:pt>
    <dgm:pt modelId="{316CBD94-1C79-484F-9AB3-78B7CF3071BE}" type="sibTrans" cxnId="{1DE66AE2-AEFE-4077-B1F6-B8AB01331CA6}">
      <dgm:prSet/>
      <dgm:spPr/>
      <dgm:t>
        <a:bodyPr/>
        <a:lstStyle/>
        <a:p>
          <a:endParaRPr lang="en-US"/>
        </a:p>
      </dgm:t>
    </dgm:pt>
    <dgm:pt modelId="{F74C4203-DD98-4E78-B302-CE4181AD288C}">
      <dgm:prSet/>
      <dgm:spPr/>
      <dgm:t>
        <a:bodyPr/>
        <a:lstStyle/>
        <a:p>
          <a:r>
            <a:rPr lang="en-US" dirty="0"/>
            <a:t>State Budget – Signed into law in late June 2025; most Medi-Cal changes occur in 2026.  Jan. 10</a:t>
          </a:r>
          <a:r>
            <a:rPr lang="en-US" baseline="30000" dirty="0"/>
            <a:t>th</a:t>
          </a:r>
          <a:r>
            <a:rPr lang="en-US" dirty="0"/>
            <a:t>, 2026 Governor’s proposed budget issued.</a:t>
          </a:r>
        </a:p>
      </dgm:t>
    </dgm:pt>
    <dgm:pt modelId="{205D8E18-0DDD-443E-89F0-1132839F4942}" type="parTrans" cxnId="{5B8EC96A-6AAD-47E7-A27F-ACF458FD09FE}">
      <dgm:prSet/>
      <dgm:spPr/>
      <dgm:t>
        <a:bodyPr/>
        <a:lstStyle/>
        <a:p>
          <a:endParaRPr lang="en-US"/>
        </a:p>
      </dgm:t>
    </dgm:pt>
    <dgm:pt modelId="{9F122778-D1E9-43C9-8340-181C1966B96B}" type="sibTrans" cxnId="{5B8EC96A-6AAD-47E7-A27F-ACF458FD09FE}">
      <dgm:prSet/>
      <dgm:spPr/>
      <dgm:t>
        <a:bodyPr/>
        <a:lstStyle/>
        <a:p>
          <a:endParaRPr lang="en-US"/>
        </a:p>
      </dgm:t>
    </dgm:pt>
    <dgm:pt modelId="{F877FEB3-13AE-4955-9CF0-B046B001C784}">
      <dgm:prSet/>
      <dgm:spPr/>
      <dgm:t>
        <a:bodyPr/>
        <a:lstStyle/>
        <a:p>
          <a:r>
            <a:rPr lang="en-US" dirty="0"/>
            <a:t>Federal Budget Bill – One Big Beautiful Bill; Signed into law on July 4, 2025; most provisions relating to Medicaid will not take effect until 2027 and beyond. </a:t>
          </a:r>
        </a:p>
      </dgm:t>
    </dgm:pt>
    <dgm:pt modelId="{D7A71C76-DB28-4C91-8328-15C81E12E849}" type="parTrans" cxnId="{66D3A29C-8EEE-41D7-BF07-D5C2A7D18A74}">
      <dgm:prSet/>
      <dgm:spPr/>
      <dgm:t>
        <a:bodyPr/>
        <a:lstStyle/>
        <a:p>
          <a:endParaRPr lang="en-US"/>
        </a:p>
      </dgm:t>
    </dgm:pt>
    <dgm:pt modelId="{69A58101-653B-44EC-8F0D-249DD4BD69FF}" type="sibTrans" cxnId="{66D3A29C-8EEE-41D7-BF07-D5C2A7D18A74}">
      <dgm:prSet/>
      <dgm:spPr/>
      <dgm:t>
        <a:bodyPr/>
        <a:lstStyle/>
        <a:p>
          <a:endParaRPr lang="en-US"/>
        </a:p>
      </dgm:t>
    </dgm:pt>
    <dgm:pt modelId="{2FF37E6C-7D64-4B67-B4AD-7DBE57FFA803}" type="pres">
      <dgm:prSet presAssocID="{3E58EB76-7DA3-45C3-BB51-4895D026F119}" presName="linear" presStyleCnt="0">
        <dgm:presLayoutVars>
          <dgm:animLvl val="lvl"/>
          <dgm:resizeHandles val="exact"/>
        </dgm:presLayoutVars>
      </dgm:prSet>
      <dgm:spPr/>
    </dgm:pt>
    <dgm:pt modelId="{6218A580-2192-4581-B917-9B1F7585E720}" type="pres">
      <dgm:prSet presAssocID="{095006AE-F8B8-43F4-9B76-6D688D29725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43E870-9CBC-4898-B511-FB58C9CECE22}" type="pres">
      <dgm:prSet presAssocID="{316CBD94-1C79-484F-9AB3-78B7CF3071BE}" presName="spacer" presStyleCnt="0"/>
      <dgm:spPr/>
    </dgm:pt>
    <dgm:pt modelId="{97DA0875-6BC8-4036-B2D6-411B8023F298}" type="pres">
      <dgm:prSet presAssocID="{F74C4203-DD98-4E78-B302-CE4181AD28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546245-336C-4942-9B04-D29D49E9F9E2}" type="pres">
      <dgm:prSet presAssocID="{9F122778-D1E9-43C9-8340-181C1966B96B}" presName="spacer" presStyleCnt="0"/>
      <dgm:spPr/>
    </dgm:pt>
    <dgm:pt modelId="{84879CA3-4BEA-46B4-B3DB-F91472C29830}" type="pres">
      <dgm:prSet presAssocID="{F877FEB3-13AE-4955-9CF0-B046B001C7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E3C217-46FC-44D5-ADEB-CF566F2A1834}" type="presOf" srcId="{095006AE-F8B8-43F4-9B76-6D688D297250}" destId="{6218A580-2192-4581-B917-9B1F7585E720}" srcOrd="0" destOrd="0" presId="urn:microsoft.com/office/officeart/2005/8/layout/vList2"/>
    <dgm:cxn modelId="{9CF84525-7466-4440-A218-D11DCA751014}" type="presOf" srcId="{F877FEB3-13AE-4955-9CF0-B046B001C784}" destId="{84879CA3-4BEA-46B4-B3DB-F91472C29830}" srcOrd="0" destOrd="0" presId="urn:microsoft.com/office/officeart/2005/8/layout/vList2"/>
    <dgm:cxn modelId="{5B8EC96A-6AAD-47E7-A27F-ACF458FD09FE}" srcId="{3E58EB76-7DA3-45C3-BB51-4895D026F119}" destId="{F74C4203-DD98-4E78-B302-CE4181AD288C}" srcOrd="1" destOrd="0" parTransId="{205D8E18-0DDD-443E-89F0-1132839F4942}" sibTransId="{9F122778-D1E9-43C9-8340-181C1966B96B}"/>
    <dgm:cxn modelId="{66D3A29C-8EEE-41D7-BF07-D5C2A7D18A74}" srcId="{3E58EB76-7DA3-45C3-BB51-4895D026F119}" destId="{F877FEB3-13AE-4955-9CF0-B046B001C784}" srcOrd="2" destOrd="0" parTransId="{D7A71C76-DB28-4C91-8328-15C81E12E849}" sibTransId="{69A58101-653B-44EC-8F0D-249DD4BD69FF}"/>
    <dgm:cxn modelId="{8AB827B1-DFD7-4E50-8DD5-7CE7F8E42490}" type="presOf" srcId="{3E58EB76-7DA3-45C3-BB51-4895D026F119}" destId="{2FF37E6C-7D64-4B67-B4AD-7DBE57FFA803}" srcOrd="0" destOrd="0" presId="urn:microsoft.com/office/officeart/2005/8/layout/vList2"/>
    <dgm:cxn modelId="{1DE66AE2-AEFE-4077-B1F6-B8AB01331CA6}" srcId="{3E58EB76-7DA3-45C3-BB51-4895D026F119}" destId="{095006AE-F8B8-43F4-9B76-6D688D297250}" srcOrd="0" destOrd="0" parTransId="{71E3171F-F039-4A2D-935F-91F63CFCE575}" sibTransId="{316CBD94-1C79-484F-9AB3-78B7CF3071BE}"/>
    <dgm:cxn modelId="{44552BF9-AE24-48AB-861B-DE8CABBC4B1F}" type="presOf" srcId="{F74C4203-DD98-4E78-B302-CE4181AD288C}" destId="{97DA0875-6BC8-4036-B2D6-411B8023F298}" srcOrd="0" destOrd="0" presId="urn:microsoft.com/office/officeart/2005/8/layout/vList2"/>
    <dgm:cxn modelId="{47D887E0-AA78-4A55-9F90-2FC627BFB1FC}" type="presParOf" srcId="{2FF37E6C-7D64-4B67-B4AD-7DBE57FFA803}" destId="{6218A580-2192-4581-B917-9B1F7585E720}" srcOrd="0" destOrd="0" presId="urn:microsoft.com/office/officeart/2005/8/layout/vList2"/>
    <dgm:cxn modelId="{CE5E0A5F-3AD9-4D66-B38A-C48E454696FC}" type="presParOf" srcId="{2FF37E6C-7D64-4B67-B4AD-7DBE57FFA803}" destId="{CF43E870-9CBC-4898-B511-FB58C9CECE22}" srcOrd="1" destOrd="0" presId="urn:microsoft.com/office/officeart/2005/8/layout/vList2"/>
    <dgm:cxn modelId="{A166B7AE-5B19-4D6E-A700-08B02B202A7C}" type="presParOf" srcId="{2FF37E6C-7D64-4B67-B4AD-7DBE57FFA803}" destId="{97DA0875-6BC8-4036-B2D6-411B8023F298}" srcOrd="2" destOrd="0" presId="urn:microsoft.com/office/officeart/2005/8/layout/vList2"/>
    <dgm:cxn modelId="{54FC8208-0291-40EC-B137-56E9703F696A}" type="presParOf" srcId="{2FF37E6C-7D64-4B67-B4AD-7DBE57FFA803}" destId="{13546245-336C-4942-9B04-D29D49E9F9E2}" srcOrd="3" destOrd="0" presId="urn:microsoft.com/office/officeart/2005/8/layout/vList2"/>
    <dgm:cxn modelId="{09F2DE97-D245-4C74-8E40-FB0BCAAE5E37}" type="presParOf" srcId="{2FF37E6C-7D64-4B67-B4AD-7DBE57FFA803}" destId="{84879CA3-4BEA-46B4-B3DB-F91472C298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8ACC50-35D1-4342-8D88-F2F94093EDEF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0FFCB6-E7F6-45D3-B067-F0A46AE0268A}">
      <dgm:prSet/>
      <dgm:spPr/>
      <dgm:t>
        <a:bodyPr/>
        <a:lstStyle/>
        <a:p>
          <a:r>
            <a:rPr lang="en-US"/>
            <a:t>Eligibility</a:t>
          </a:r>
        </a:p>
      </dgm:t>
    </dgm:pt>
    <dgm:pt modelId="{A60E445F-8624-4EC7-836D-20FED521E6D6}" type="parTrans" cxnId="{ECC0E73B-6A95-4B6F-AF53-132F14703721}">
      <dgm:prSet/>
      <dgm:spPr/>
      <dgm:t>
        <a:bodyPr/>
        <a:lstStyle/>
        <a:p>
          <a:endParaRPr lang="en-US"/>
        </a:p>
      </dgm:t>
    </dgm:pt>
    <dgm:pt modelId="{ABE3CC38-65DE-4482-80B5-614EE7508F22}" type="sibTrans" cxnId="{ECC0E73B-6A95-4B6F-AF53-132F14703721}">
      <dgm:prSet/>
      <dgm:spPr/>
      <dgm:t>
        <a:bodyPr/>
        <a:lstStyle/>
        <a:p>
          <a:endParaRPr lang="en-US"/>
        </a:p>
      </dgm:t>
    </dgm:pt>
    <dgm:pt modelId="{2E7804FE-ACD6-4BDA-ABFC-D88AF82AEA2C}">
      <dgm:prSet/>
      <dgm:spPr/>
      <dgm:t>
        <a:bodyPr/>
        <a:lstStyle/>
        <a:p>
          <a:r>
            <a:rPr lang="en-US" dirty="0"/>
            <a:t>January 1, 2026:</a:t>
          </a:r>
        </a:p>
      </dgm:t>
    </dgm:pt>
    <dgm:pt modelId="{897A7A91-6995-44B4-9FCE-3614E98D7E99}" type="parTrans" cxnId="{46D534A9-6846-49ED-96FC-0F0A30492299}">
      <dgm:prSet/>
      <dgm:spPr/>
      <dgm:t>
        <a:bodyPr/>
        <a:lstStyle/>
        <a:p>
          <a:endParaRPr lang="en-US"/>
        </a:p>
      </dgm:t>
    </dgm:pt>
    <dgm:pt modelId="{ACC084C1-6650-4FEB-846C-8858731242CF}" type="sibTrans" cxnId="{46D534A9-6846-49ED-96FC-0F0A30492299}">
      <dgm:prSet/>
      <dgm:spPr/>
      <dgm:t>
        <a:bodyPr/>
        <a:lstStyle/>
        <a:p>
          <a:endParaRPr lang="en-US"/>
        </a:p>
      </dgm:t>
    </dgm:pt>
    <dgm:pt modelId="{782FDE80-FCB1-4E4A-A192-7B695C4F7460}">
      <dgm:prSet/>
      <dgm:spPr/>
      <dgm:t>
        <a:bodyPr/>
        <a:lstStyle/>
        <a:p>
          <a:r>
            <a:rPr lang="en-US" dirty="0"/>
            <a:t>Freezing full-scope enrollment for adults aged 19+ with Unsatisfactory Immigration Status (UIS) effective January 1, 2026. See </a:t>
          </a:r>
          <a:r>
            <a:rPr lang="en-US" dirty="0">
              <a:hlinkClick xmlns:r="http://schemas.openxmlformats.org/officeDocument/2006/relationships" r:id="rId1"/>
            </a:rPr>
            <a:t>HCA fact sheet</a:t>
          </a:r>
          <a:r>
            <a:rPr lang="en-US" dirty="0"/>
            <a:t>.</a:t>
          </a:r>
        </a:p>
      </dgm:t>
    </dgm:pt>
    <dgm:pt modelId="{B712B490-7F4B-4818-80FC-FDD254BB997B}" type="parTrans" cxnId="{C1FF0B95-3668-4E46-821B-C89600FA8EF3}">
      <dgm:prSet/>
      <dgm:spPr/>
      <dgm:t>
        <a:bodyPr/>
        <a:lstStyle/>
        <a:p>
          <a:endParaRPr lang="en-US"/>
        </a:p>
      </dgm:t>
    </dgm:pt>
    <dgm:pt modelId="{DAF829AC-ACBD-4A65-AEF1-36B817D403D2}" type="sibTrans" cxnId="{C1FF0B95-3668-4E46-821B-C89600FA8EF3}">
      <dgm:prSet/>
      <dgm:spPr/>
      <dgm:t>
        <a:bodyPr/>
        <a:lstStyle/>
        <a:p>
          <a:endParaRPr lang="en-US"/>
        </a:p>
      </dgm:t>
    </dgm:pt>
    <dgm:pt modelId="{82FDCB69-7BFF-4BC7-A4B5-3560B917A056}">
      <dgm:prSet/>
      <dgm:spPr/>
      <dgm:t>
        <a:bodyPr/>
        <a:lstStyle/>
        <a:p>
          <a:r>
            <a:rPr lang="en-US" dirty="0"/>
            <a:t>Reinstate Asset test - $130,000 limit for individual, $195,000 limit for couples (older adults and persons with </a:t>
          </a:r>
          <a:r>
            <a:rPr lang="en-US"/>
            <a:t>disabilities)</a:t>
          </a:r>
          <a:endParaRPr lang="en-US" dirty="0"/>
        </a:p>
      </dgm:t>
    </dgm:pt>
    <dgm:pt modelId="{62521CC0-B9D8-4C35-8387-ADAE65282F69}" type="parTrans" cxnId="{0E68C982-FE04-445F-8C20-C04F43F9AD95}">
      <dgm:prSet/>
      <dgm:spPr/>
      <dgm:t>
        <a:bodyPr/>
        <a:lstStyle/>
        <a:p>
          <a:endParaRPr lang="en-US"/>
        </a:p>
      </dgm:t>
    </dgm:pt>
    <dgm:pt modelId="{97C8CB99-D77A-4518-9B90-7CC533FED13A}" type="sibTrans" cxnId="{0E68C982-FE04-445F-8C20-C04F43F9AD95}">
      <dgm:prSet/>
      <dgm:spPr/>
      <dgm:t>
        <a:bodyPr/>
        <a:lstStyle/>
        <a:p>
          <a:endParaRPr lang="en-US"/>
        </a:p>
      </dgm:t>
    </dgm:pt>
    <dgm:pt modelId="{830EA122-AF4D-4658-A52E-05CB73DAEB8F}" type="pres">
      <dgm:prSet presAssocID="{B58ACC50-35D1-4342-8D88-F2F94093EDEF}" presName="linear" presStyleCnt="0">
        <dgm:presLayoutVars>
          <dgm:dir/>
          <dgm:animLvl val="lvl"/>
          <dgm:resizeHandles val="exact"/>
        </dgm:presLayoutVars>
      </dgm:prSet>
      <dgm:spPr/>
    </dgm:pt>
    <dgm:pt modelId="{05805698-DD9E-4027-8A61-27538FD581F0}" type="pres">
      <dgm:prSet presAssocID="{500FFCB6-E7F6-45D3-B067-F0A46AE0268A}" presName="parentLin" presStyleCnt="0"/>
      <dgm:spPr/>
    </dgm:pt>
    <dgm:pt modelId="{B9DB50AD-D0B4-44AB-A38A-6324CFBA7B41}" type="pres">
      <dgm:prSet presAssocID="{500FFCB6-E7F6-45D3-B067-F0A46AE0268A}" presName="parentLeftMargin" presStyleLbl="node1" presStyleIdx="0" presStyleCnt="1"/>
      <dgm:spPr/>
    </dgm:pt>
    <dgm:pt modelId="{515B8004-3F72-4D8C-A63B-04332D3DAED0}" type="pres">
      <dgm:prSet presAssocID="{500FFCB6-E7F6-45D3-B067-F0A46AE026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C2C97F-E285-42D2-BCD2-343D2AB84E15}" type="pres">
      <dgm:prSet presAssocID="{500FFCB6-E7F6-45D3-B067-F0A46AE0268A}" presName="negativeSpace" presStyleCnt="0"/>
      <dgm:spPr/>
    </dgm:pt>
    <dgm:pt modelId="{8E886212-04C3-441C-B42B-8807022FBC80}" type="pres">
      <dgm:prSet presAssocID="{500FFCB6-E7F6-45D3-B067-F0A46AE0268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CC0E73B-6A95-4B6F-AF53-132F14703721}" srcId="{B58ACC50-35D1-4342-8D88-F2F94093EDEF}" destId="{500FFCB6-E7F6-45D3-B067-F0A46AE0268A}" srcOrd="0" destOrd="0" parTransId="{A60E445F-8624-4EC7-836D-20FED521E6D6}" sibTransId="{ABE3CC38-65DE-4482-80B5-614EE7508F22}"/>
    <dgm:cxn modelId="{B3A5B866-5119-49B2-9ED8-820A89B08EB8}" type="presOf" srcId="{82FDCB69-7BFF-4BC7-A4B5-3560B917A056}" destId="{8E886212-04C3-441C-B42B-8807022FBC80}" srcOrd="0" destOrd="1" presId="urn:microsoft.com/office/officeart/2005/8/layout/list1"/>
    <dgm:cxn modelId="{56ADC053-4328-4132-A563-BDE2D8721D9B}" type="presOf" srcId="{500FFCB6-E7F6-45D3-B067-F0A46AE0268A}" destId="{B9DB50AD-D0B4-44AB-A38A-6324CFBA7B41}" srcOrd="0" destOrd="0" presId="urn:microsoft.com/office/officeart/2005/8/layout/list1"/>
    <dgm:cxn modelId="{1D55477A-4AED-4944-9101-1EEFDE6842ED}" type="presOf" srcId="{B58ACC50-35D1-4342-8D88-F2F94093EDEF}" destId="{830EA122-AF4D-4658-A52E-05CB73DAEB8F}" srcOrd="0" destOrd="0" presId="urn:microsoft.com/office/officeart/2005/8/layout/list1"/>
    <dgm:cxn modelId="{0E68C982-FE04-445F-8C20-C04F43F9AD95}" srcId="{2E7804FE-ACD6-4BDA-ABFC-D88AF82AEA2C}" destId="{82FDCB69-7BFF-4BC7-A4B5-3560B917A056}" srcOrd="0" destOrd="0" parTransId="{62521CC0-B9D8-4C35-8387-ADAE65282F69}" sibTransId="{97C8CB99-D77A-4518-9B90-7CC533FED13A}"/>
    <dgm:cxn modelId="{C1FF0B95-3668-4E46-821B-C89600FA8EF3}" srcId="{500FFCB6-E7F6-45D3-B067-F0A46AE0268A}" destId="{782FDE80-FCB1-4E4A-A192-7B695C4F7460}" srcOrd="1" destOrd="0" parTransId="{B712B490-7F4B-4818-80FC-FDD254BB997B}" sibTransId="{DAF829AC-ACBD-4A65-AEF1-36B817D403D2}"/>
    <dgm:cxn modelId="{46D534A9-6846-49ED-96FC-0F0A30492299}" srcId="{500FFCB6-E7F6-45D3-B067-F0A46AE0268A}" destId="{2E7804FE-ACD6-4BDA-ABFC-D88AF82AEA2C}" srcOrd="0" destOrd="0" parTransId="{897A7A91-6995-44B4-9FCE-3614E98D7E99}" sibTransId="{ACC084C1-6650-4FEB-846C-8858731242CF}"/>
    <dgm:cxn modelId="{078B5EC4-E4F7-462D-9DA5-CA195B0EA89D}" type="presOf" srcId="{500FFCB6-E7F6-45D3-B067-F0A46AE0268A}" destId="{515B8004-3F72-4D8C-A63B-04332D3DAED0}" srcOrd="1" destOrd="0" presId="urn:microsoft.com/office/officeart/2005/8/layout/list1"/>
    <dgm:cxn modelId="{B8180CC5-444B-4D74-9199-781282E6E3C1}" type="presOf" srcId="{2E7804FE-ACD6-4BDA-ABFC-D88AF82AEA2C}" destId="{8E886212-04C3-441C-B42B-8807022FBC80}" srcOrd="0" destOrd="0" presId="urn:microsoft.com/office/officeart/2005/8/layout/list1"/>
    <dgm:cxn modelId="{552F31E3-CBF5-4B56-8240-9D575E01FEBD}" type="presOf" srcId="{782FDE80-FCB1-4E4A-A192-7B695C4F7460}" destId="{8E886212-04C3-441C-B42B-8807022FBC80}" srcOrd="0" destOrd="2" presId="urn:microsoft.com/office/officeart/2005/8/layout/list1"/>
    <dgm:cxn modelId="{9A86F1D1-ACC6-4C74-B904-5BE6FA81C73D}" type="presParOf" srcId="{830EA122-AF4D-4658-A52E-05CB73DAEB8F}" destId="{05805698-DD9E-4027-8A61-27538FD581F0}" srcOrd="0" destOrd="0" presId="urn:microsoft.com/office/officeart/2005/8/layout/list1"/>
    <dgm:cxn modelId="{2D01E15B-ED07-4953-9072-6E71B5CC5288}" type="presParOf" srcId="{05805698-DD9E-4027-8A61-27538FD581F0}" destId="{B9DB50AD-D0B4-44AB-A38A-6324CFBA7B41}" srcOrd="0" destOrd="0" presId="urn:microsoft.com/office/officeart/2005/8/layout/list1"/>
    <dgm:cxn modelId="{DFDC10CE-BBA2-4FF7-9594-93F890551EDC}" type="presParOf" srcId="{05805698-DD9E-4027-8A61-27538FD581F0}" destId="{515B8004-3F72-4D8C-A63B-04332D3DAED0}" srcOrd="1" destOrd="0" presId="urn:microsoft.com/office/officeart/2005/8/layout/list1"/>
    <dgm:cxn modelId="{5A07EA7C-E176-4E4D-840B-727E2EB2D1CD}" type="presParOf" srcId="{830EA122-AF4D-4658-A52E-05CB73DAEB8F}" destId="{C5C2C97F-E285-42D2-BCD2-343D2AB84E15}" srcOrd="1" destOrd="0" presId="urn:microsoft.com/office/officeart/2005/8/layout/list1"/>
    <dgm:cxn modelId="{248B55DC-E826-4EAC-8505-DB0E4BA89AD8}" type="presParOf" srcId="{830EA122-AF4D-4658-A52E-05CB73DAEB8F}" destId="{8E886212-04C3-441C-B42B-8807022FBC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8ACC50-35D1-4342-8D88-F2F94093EDEF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0FFCB6-E7F6-45D3-B067-F0A46AE0268A}">
      <dgm:prSet/>
      <dgm:spPr/>
      <dgm:t>
        <a:bodyPr/>
        <a:lstStyle/>
        <a:p>
          <a:r>
            <a:rPr lang="en-US" dirty="0"/>
            <a:t>Coverage Changes</a:t>
          </a:r>
        </a:p>
      </dgm:t>
    </dgm:pt>
    <dgm:pt modelId="{A60E445F-8624-4EC7-836D-20FED521E6D6}" type="parTrans" cxnId="{ECC0E73B-6A95-4B6F-AF53-132F14703721}">
      <dgm:prSet/>
      <dgm:spPr/>
      <dgm:t>
        <a:bodyPr/>
        <a:lstStyle/>
        <a:p>
          <a:endParaRPr lang="en-US"/>
        </a:p>
      </dgm:t>
    </dgm:pt>
    <dgm:pt modelId="{ABE3CC38-65DE-4482-80B5-614EE7508F22}" type="sibTrans" cxnId="{ECC0E73B-6A95-4B6F-AF53-132F14703721}">
      <dgm:prSet/>
      <dgm:spPr/>
      <dgm:t>
        <a:bodyPr/>
        <a:lstStyle/>
        <a:p>
          <a:endParaRPr lang="en-US"/>
        </a:p>
      </dgm:t>
    </dgm:pt>
    <dgm:pt modelId="{2E7804FE-ACD6-4BDA-ABFC-D88AF82AEA2C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January 1, 2026</a:t>
          </a:r>
          <a:endParaRPr lang="en-US" dirty="0"/>
        </a:p>
      </dgm:t>
    </dgm:pt>
    <dgm:pt modelId="{897A7A91-6995-44B4-9FCE-3614E98D7E99}" type="parTrans" cxnId="{46D534A9-6846-49ED-96FC-0F0A30492299}">
      <dgm:prSet/>
      <dgm:spPr/>
      <dgm:t>
        <a:bodyPr/>
        <a:lstStyle/>
        <a:p>
          <a:endParaRPr lang="en-US"/>
        </a:p>
      </dgm:t>
    </dgm:pt>
    <dgm:pt modelId="{ACC084C1-6650-4FEB-846C-8858731242CF}" type="sibTrans" cxnId="{46D534A9-6846-49ED-96FC-0F0A30492299}">
      <dgm:prSet/>
      <dgm:spPr/>
      <dgm:t>
        <a:bodyPr/>
        <a:lstStyle/>
        <a:p>
          <a:endParaRPr lang="en-US"/>
        </a:p>
      </dgm:t>
    </dgm:pt>
    <dgm:pt modelId="{9DA0EC42-9AA0-44D3-B4A4-CA3683C98971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July 1, 2026</a:t>
          </a:r>
          <a:endParaRPr lang="en-US" dirty="0"/>
        </a:p>
      </dgm:t>
    </dgm:pt>
    <dgm:pt modelId="{36CA1F3E-D6F1-4028-A79A-E9FFF0093464}" type="parTrans" cxnId="{9AD2D622-B07C-426E-B726-85E1084FBFEA}">
      <dgm:prSet/>
      <dgm:spPr/>
    </dgm:pt>
    <dgm:pt modelId="{8D95D2E3-A2DE-4077-85A2-433309B0D434}" type="sibTrans" cxnId="{9AD2D622-B07C-426E-B726-85E1084FBFEA}">
      <dgm:prSet/>
      <dgm:spPr/>
    </dgm:pt>
    <dgm:pt modelId="{AF99BDCC-7ACC-44EF-989D-BD5E8ABFAF1D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Elimination of Medi-Cal Coverage GLP-1 Drugs for Weight Loss</a:t>
          </a:r>
          <a:endParaRPr lang="en-US" dirty="0"/>
        </a:p>
      </dgm:t>
    </dgm:pt>
    <dgm:pt modelId="{45652C9B-D1DA-4CA0-9692-2372E269C27D}" type="parTrans" cxnId="{807825D6-1A94-4B41-80D5-5AA0850C5374}">
      <dgm:prSet/>
      <dgm:spPr/>
    </dgm:pt>
    <dgm:pt modelId="{3292E65C-4A8B-4679-AD2D-5D52FC0C7BDF}" type="sibTrans" cxnId="{807825D6-1A94-4B41-80D5-5AA0850C5374}">
      <dgm:prSet/>
      <dgm:spPr/>
    </dgm:pt>
    <dgm:pt modelId="{8269D21A-4AE1-403B-A66C-7F5D2E2D0774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Elimination of dental benefits for adults aged 19+ with </a:t>
          </a:r>
          <a:r>
            <a:rPr lang="en-US" u="sng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Unsatisfactory Immigration Status (UIS) </a:t>
          </a:r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effective July 1, 2026.  </a:t>
          </a:r>
          <a:r>
            <a:rPr lang="en-US" dirty="0"/>
            <a:t>See </a:t>
          </a:r>
          <a:r>
            <a:rPr lang="en-US" dirty="0">
              <a:hlinkClick xmlns:r="http://schemas.openxmlformats.org/officeDocument/2006/relationships" r:id="rId1"/>
            </a:rPr>
            <a:t>DHCS Immigration Status page </a:t>
          </a:r>
          <a:r>
            <a:rPr lang="en-US" dirty="0"/>
            <a:t>and  </a:t>
          </a:r>
          <a:r>
            <a:rPr lang="en-US" dirty="0">
              <a:hlinkClick xmlns:r="http://schemas.openxmlformats.org/officeDocument/2006/relationships" r:id="rId2"/>
            </a:rPr>
            <a:t>HCA fact sheet</a:t>
          </a:r>
          <a:r>
            <a:rPr lang="en-US" dirty="0"/>
            <a:t>.</a:t>
          </a:r>
        </a:p>
      </dgm:t>
    </dgm:pt>
    <dgm:pt modelId="{463EF381-9ECF-4B93-970B-B8A707E268A2}" type="parTrans" cxnId="{9937575B-BAAF-4988-984A-F601B76A324D}">
      <dgm:prSet/>
      <dgm:spPr/>
    </dgm:pt>
    <dgm:pt modelId="{6CDC3C61-214D-4FC8-9F70-B5892201C0EA}" type="sibTrans" cxnId="{9937575B-BAAF-4988-984A-F601B76A324D}">
      <dgm:prSet/>
      <dgm:spPr/>
    </dgm:pt>
    <dgm:pt modelId="{830EA122-AF4D-4658-A52E-05CB73DAEB8F}" type="pres">
      <dgm:prSet presAssocID="{B58ACC50-35D1-4342-8D88-F2F94093EDEF}" presName="linear" presStyleCnt="0">
        <dgm:presLayoutVars>
          <dgm:dir/>
          <dgm:animLvl val="lvl"/>
          <dgm:resizeHandles val="exact"/>
        </dgm:presLayoutVars>
      </dgm:prSet>
      <dgm:spPr/>
    </dgm:pt>
    <dgm:pt modelId="{05805698-DD9E-4027-8A61-27538FD581F0}" type="pres">
      <dgm:prSet presAssocID="{500FFCB6-E7F6-45D3-B067-F0A46AE0268A}" presName="parentLin" presStyleCnt="0"/>
      <dgm:spPr/>
    </dgm:pt>
    <dgm:pt modelId="{B9DB50AD-D0B4-44AB-A38A-6324CFBA7B41}" type="pres">
      <dgm:prSet presAssocID="{500FFCB6-E7F6-45D3-B067-F0A46AE0268A}" presName="parentLeftMargin" presStyleLbl="node1" presStyleIdx="0" presStyleCnt="1"/>
      <dgm:spPr/>
    </dgm:pt>
    <dgm:pt modelId="{515B8004-3F72-4D8C-A63B-04332D3DAED0}" type="pres">
      <dgm:prSet presAssocID="{500FFCB6-E7F6-45D3-B067-F0A46AE026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C2C97F-E285-42D2-BCD2-343D2AB84E15}" type="pres">
      <dgm:prSet presAssocID="{500FFCB6-E7F6-45D3-B067-F0A46AE0268A}" presName="negativeSpace" presStyleCnt="0"/>
      <dgm:spPr/>
    </dgm:pt>
    <dgm:pt modelId="{8E886212-04C3-441C-B42B-8807022FBC80}" type="pres">
      <dgm:prSet presAssocID="{500FFCB6-E7F6-45D3-B067-F0A46AE0268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AD2D622-B07C-426E-B726-85E1084FBFEA}" srcId="{500FFCB6-E7F6-45D3-B067-F0A46AE0268A}" destId="{9DA0EC42-9AA0-44D3-B4A4-CA3683C98971}" srcOrd="1" destOrd="0" parTransId="{36CA1F3E-D6F1-4028-A79A-E9FFF0093464}" sibTransId="{8D95D2E3-A2DE-4077-85A2-433309B0D434}"/>
    <dgm:cxn modelId="{74847C24-B275-4766-AA51-3A7195466275}" type="presOf" srcId="{8269D21A-4AE1-403B-A66C-7F5D2E2D0774}" destId="{8E886212-04C3-441C-B42B-8807022FBC80}" srcOrd="0" destOrd="3" presId="urn:microsoft.com/office/officeart/2005/8/layout/list1"/>
    <dgm:cxn modelId="{ECC0E73B-6A95-4B6F-AF53-132F14703721}" srcId="{B58ACC50-35D1-4342-8D88-F2F94093EDEF}" destId="{500FFCB6-E7F6-45D3-B067-F0A46AE0268A}" srcOrd="0" destOrd="0" parTransId="{A60E445F-8624-4EC7-836D-20FED521E6D6}" sibTransId="{ABE3CC38-65DE-4482-80B5-614EE7508F22}"/>
    <dgm:cxn modelId="{9937575B-BAAF-4988-984A-F601B76A324D}" srcId="{9DA0EC42-9AA0-44D3-B4A4-CA3683C98971}" destId="{8269D21A-4AE1-403B-A66C-7F5D2E2D0774}" srcOrd="0" destOrd="0" parTransId="{463EF381-9ECF-4B93-970B-B8A707E268A2}" sibTransId="{6CDC3C61-214D-4FC8-9F70-B5892201C0EA}"/>
    <dgm:cxn modelId="{A63E6B70-E16D-408B-9609-105EB694BA16}" type="presOf" srcId="{9DA0EC42-9AA0-44D3-B4A4-CA3683C98971}" destId="{8E886212-04C3-441C-B42B-8807022FBC80}" srcOrd="0" destOrd="2" presId="urn:microsoft.com/office/officeart/2005/8/layout/list1"/>
    <dgm:cxn modelId="{16416577-5D23-4ABB-B155-83DA1B6FDC8C}" type="presOf" srcId="{AF99BDCC-7ACC-44EF-989D-BD5E8ABFAF1D}" destId="{8E886212-04C3-441C-B42B-8807022FBC80}" srcOrd="0" destOrd="1" presId="urn:microsoft.com/office/officeart/2005/8/layout/list1"/>
    <dgm:cxn modelId="{1D55477A-4AED-4944-9101-1EEFDE6842ED}" type="presOf" srcId="{B58ACC50-35D1-4342-8D88-F2F94093EDEF}" destId="{830EA122-AF4D-4658-A52E-05CB73DAEB8F}" srcOrd="0" destOrd="0" presId="urn:microsoft.com/office/officeart/2005/8/layout/list1"/>
    <dgm:cxn modelId="{46D534A9-6846-49ED-96FC-0F0A30492299}" srcId="{500FFCB6-E7F6-45D3-B067-F0A46AE0268A}" destId="{2E7804FE-ACD6-4BDA-ABFC-D88AF82AEA2C}" srcOrd="0" destOrd="0" parTransId="{897A7A91-6995-44B4-9FCE-3614E98D7E99}" sibTransId="{ACC084C1-6650-4FEB-846C-8858731242CF}"/>
    <dgm:cxn modelId="{7A299EB8-7488-4229-BB8A-CFD202159337}" type="presOf" srcId="{500FFCB6-E7F6-45D3-B067-F0A46AE0268A}" destId="{515B8004-3F72-4D8C-A63B-04332D3DAED0}" srcOrd="1" destOrd="0" presId="urn:microsoft.com/office/officeart/2005/8/layout/list1"/>
    <dgm:cxn modelId="{4D1B24C9-267F-4AAE-8272-6A896FF8777D}" type="presOf" srcId="{2E7804FE-ACD6-4BDA-ABFC-D88AF82AEA2C}" destId="{8E886212-04C3-441C-B42B-8807022FBC80}" srcOrd="0" destOrd="0" presId="urn:microsoft.com/office/officeart/2005/8/layout/list1"/>
    <dgm:cxn modelId="{8C607DD4-EF03-492D-91AD-1786DD24CEB1}" type="presOf" srcId="{500FFCB6-E7F6-45D3-B067-F0A46AE0268A}" destId="{B9DB50AD-D0B4-44AB-A38A-6324CFBA7B41}" srcOrd="0" destOrd="0" presId="urn:microsoft.com/office/officeart/2005/8/layout/list1"/>
    <dgm:cxn modelId="{807825D6-1A94-4B41-80D5-5AA0850C5374}" srcId="{2E7804FE-ACD6-4BDA-ABFC-D88AF82AEA2C}" destId="{AF99BDCC-7ACC-44EF-989D-BD5E8ABFAF1D}" srcOrd="0" destOrd="0" parTransId="{45652C9B-D1DA-4CA0-9692-2372E269C27D}" sibTransId="{3292E65C-4A8B-4679-AD2D-5D52FC0C7BDF}"/>
    <dgm:cxn modelId="{7E97C117-B00B-4600-AA8A-5B1975679D66}" type="presParOf" srcId="{830EA122-AF4D-4658-A52E-05CB73DAEB8F}" destId="{05805698-DD9E-4027-8A61-27538FD581F0}" srcOrd="0" destOrd="0" presId="urn:microsoft.com/office/officeart/2005/8/layout/list1"/>
    <dgm:cxn modelId="{2ADFB1CA-0A83-465A-B041-AE777D92A226}" type="presParOf" srcId="{05805698-DD9E-4027-8A61-27538FD581F0}" destId="{B9DB50AD-D0B4-44AB-A38A-6324CFBA7B41}" srcOrd="0" destOrd="0" presId="urn:microsoft.com/office/officeart/2005/8/layout/list1"/>
    <dgm:cxn modelId="{8E07B564-C66D-46B7-93CC-1644D478C010}" type="presParOf" srcId="{05805698-DD9E-4027-8A61-27538FD581F0}" destId="{515B8004-3F72-4D8C-A63B-04332D3DAED0}" srcOrd="1" destOrd="0" presId="urn:microsoft.com/office/officeart/2005/8/layout/list1"/>
    <dgm:cxn modelId="{B47C48C7-783C-468A-B7BF-C8CB3509B5DE}" type="presParOf" srcId="{830EA122-AF4D-4658-A52E-05CB73DAEB8F}" destId="{C5C2C97F-E285-42D2-BCD2-343D2AB84E15}" srcOrd="1" destOrd="0" presId="urn:microsoft.com/office/officeart/2005/8/layout/list1"/>
    <dgm:cxn modelId="{01A12D38-7527-4562-8F1A-8A51E7BD7E9A}" type="presParOf" srcId="{830EA122-AF4D-4658-A52E-05CB73DAEB8F}" destId="{8E886212-04C3-441C-B42B-8807022FBC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ACC50-35D1-4342-8D88-F2F94093EDEF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0FFCB6-E7F6-45D3-B067-F0A46AE0268A}">
      <dgm:prSet/>
      <dgm:spPr/>
      <dgm:t>
        <a:bodyPr/>
        <a:lstStyle/>
        <a:p>
          <a:r>
            <a:rPr lang="en-US" dirty="0"/>
            <a:t>Eligibility Changes</a:t>
          </a:r>
        </a:p>
      </dgm:t>
    </dgm:pt>
    <dgm:pt modelId="{A60E445F-8624-4EC7-836D-20FED521E6D6}" type="parTrans" cxnId="{ECC0E73B-6A95-4B6F-AF53-132F14703721}">
      <dgm:prSet/>
      <dgm:spPr/>
      <dgm:t>
        <a:bodyPr/>
        <a:lstStyle/>
        <a:p>
          <a:endParaRPr lang="en-US"/>
        </a:p>
      </dgm:t>
    </dgm:pt>
    <dgm:pt modelId="{ABE3CC38-65DE-4482-80B5-614EE7508F22}" type="sibTrans" cxnId="{ECC0E73B-6A95-4B6F-AF53-132F14703721}">
      <dgm:prSet/>
      <dgm:spPr/>
      <dgm:t>
        <a:bodyPr/>
        <a:lstStyle/>
        <a:p>
          <a:endParaRPr lang="en-US"/>
        </a:p>
      </dgm:t>
    </dgm:pt>
    <dgm:pt modelId="{2E7804FE-ACD6-4BDA-ABFC-D88AF82AEA2C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October 1, 2026</a:t>
          </a:r>
          <a:endParaRPr lang="en-US" dirty="0"/>
        </a:p>
      </dgm:t>
    </dgm:pt>
    <dgm:pt modelId="{897A7A91-6995-44B4-9FCE-3614E98D7E99}" type="parTrans" cxnId="{46D534A9-6846-49ED-96FC-0F0A30492299}">
      <dgm:prSet/>
      <dgm:spPr/>
      <dgm:t>
        <a:bodyPr/>
        <a:lstStyle/>
        <a:p>
          <a:endParaRPr lang="en-US"/>
        </a:p>
      </dgm:t>
    </dgm:pt>
    <dgm:pt modelId="{ACC084C1-6650-4FEB-846C-8858731242CF}" type="sibTrans" cxnId="{46D534A9-6846-49ED-96FC-0F0A30492299}">
      <dgm:prSet/>
      <dgm:spPr/>
      <dgm:t>
        <a:bodyPr/>
        <a:lstStyle/>
        <a:p>
          <a:endParaRPr lang="en-US"/>
        </a:p>
      </dgm:t>
    </dgm:pt>
    <dgm:pt modelId="{9DA0EC42-9AA0-44D3-B4A4-CA3683C98971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January 1, 2027</a:t>
          </a:r>
          <a:endParaRPr lang="en-US" dirty="0"/>
        </a:p>
      </dgm:t>
    </dgm:pt>
    <dgm:pt modelId="{36CA1F3E-D6F1-4028-A79A-E9FFF0093464}" type="parTrans" cxnId="{9AD2D622-B07C-426E-B726-85E1084FBFEA}">
      <dgm:prSet/>
      <dgm:spPr/>
      <dgm:t>
        <a:bodyPr/>
        <a:lstStyle/>
        <a:p>
          <a:endParaRPr lang="en-US"/>
        </a:p>
      </dgm:t>
    </dgm:pt>
    <dgm:pt modelId="{8D95D2E3-A2DE-4077-85A2-433309B0D434}" type="sibTrans" cxnId="{9AD2D622-B07C-426E-B726-85E1084FBFEA}">
      <dgm:prSet/>
      <dgm:spPr/>
      <dgm:t>
        <a:bodyPr/>
        <a:lstStyle/>
        <a:p>
          <a:endParaRPr lang="en-US"/>
        </a:p>
      </dgm:t>
    </dgm:pt>
    <dgm:pt modelId="{DF64BE36-DC94-4057-846C-2283A1A7679C}">
      <dgm:prSet/>
      <dgm:spPr/>
      <dgm:t>
        <a:bodyPr/>
        <a:lstStyle/>
        <a:p>
          <a:r>
            <a:rPr lang="en-US" dirty="0"/>
            <a:t>Eliminates eligibility for certain classes of immigrants (e.g. TPS, Refugee, Asylee.  Estimated </a:t>
          </a:r>
          <a:r>
            <a:rPr lang="en-US" dirty="0">
              <a:solidFill>
                <a:srgbClr val="FF0000"/>
              </a:solidFill>
            </a:rPr>
            <a:t>200,000</a:t>
          </a:r>
          <a:r>
            <a:rPr lang="en-US" dirty="0"/>
            <a:t> will lose full scope Medi-Cal.</a:t>
          </a:r>
        </a:p>
      </dgm:t>
    </dgm:pt>
    <dgm:pt modelId="{0DB905F4-CDC8-4419-BD31-B269342B4CF7}" type="parTrans" cxnId="{DC654D61-EFFE-4E5F-9775-DEA253C7443D}">
      <dgm:prSet/>
      <dgm:spPr/>
      <dgm:t>
        <a:bodyPr/>
        <a:lstStyle/>
        <a:p>
          <a:endParaRPr lang="en-US"/>
        </a:p>
      </dgm:t>
    </dgm:pt>
    <dgm:pt modelId="{7CC0C9B4-2935-4075-BA0B-40CB905DFBA2}" type="sibTrans" cxnId="{DC654D61-EFFE-4E5F-9775-DEA253C7443D}">
      <dgm:prSet/>
      <dgm:spPr/>
      <dgm:t>
        <a:bodyPr/>
        <a:lstStyle/>
        <a:p>
          <a:endParaRPr lang="en-US"/>
        </a:p>
      </dgm:t>
    </dgm:pt>
    <dgm:pt modelId="{50EBA391-E571-4E04-908F-451D3294B7DE}">
      <dgm:prSet/>
      <dgm:spPr/>
      <dgm:t>
        <a:bodyPr/>
        <a:lstStyle/>
        <a:p>
          <a:r>
            <a:rPr lang="en-US" dirty="0"/>
            <a:t>Work requirements for adults (</a:t>
          </a:r>
          <a:r>
            <a:rPr lang="en-US" b="1" dirty="0"/>
            <a:t>Not</a:t>
          </a:r>
          <a:r>
            <a:rPr lang="en-US" dirty="0"/>
            <a:t> applicable to most older adults or persons with disabilities). Estimated </a:t>
          </a:r>
          <a:r>
            <a:rPr lang="en-US" dirty="0">
              <a:solidFill>
                <a:srgbClr val="FF0000"/>
              </a:solidFill>
            </a:rPr>
            <a:t>1.4 million </a:t>
          </a:r>
          <a:r>
            <a:rPr lang="en-US" dirty="0"/>
            <a:t>will lose Medi-Cal.</a:t>
          </a:r>
        </a:p>
      </dgm:t>
    </dgm:pt>
    <dgm:pt modelId="{24B0C2AB-21DA-42F2-919D-FE30BDBE30E7}" type="parTrans" cxnId="{A52742E6-2520-4647-820F-C048E0EDA0E3}">
      <dgm:prSet/>
      <dgm:spPr/>
      <dgm:t>
        <a:bodyPr/>
        <a:lstStyle/>
        <a:p>
          <a:endParaRPr lang="en-US"/>
        </a:p>
      </dgm:t>
    </dgm:pt>
    <dgm:pt modelId="{CB89A5B2-00A2-4EDE-9FE9-192470AC047F}" type="sibTrans" cxnId="{A52742E6-2520-4647-820F-C048E0EDA0E3}">
      <dgm:prSet/>
      <dgm:spPr/>
      <dgm:t>
        <a:bodyPr/>
        <a:lstStyle/>
        <a:p>
          <a:endParaRPr lang="en-US"/>
        </a:p>
      </dgm:t>
    </dgm:pt>
    <dgm:pt modelId="{E97164B1-AFBE-4D88-BA1E-FC73738CD55E}">
      <dgm:prSet/>
      <dgm:spPr/>
      <dgm:t>
        <a:bodyPr/>
        <a:lstStyle/>
        <a:p>
          <a:r>
            <a:rPr lang="en-US" dirty="0"/>
            <a:t>January 1, 2028</a:t>
          </a:r>
        </a:p>
      </dgm:t>
    </dgm:pt>
    <dgm:pt modelId="{4C4A42DE-0D0A-4A52-9DC4-C4460D96BB65}" type="parTrans" cxnId="{F653AA7C-2685-436C-ABF5-7C02CEF10368}">
      <dgm:prSet/>
      <dgm:spPr/>
      <dgm:t>
        <a:bodyPr/>
        <a:lstStyle/>
        <a:p>
          <a:endParaRPr lang="en-US"/>
        </a:p>
      </dgm:t>
    </dgm:pt>
    <dgm:pt modelId="{B00FE14E-3CC4-4483-A1F0-81767ED09928}" type="sibTrans" cxnId="{F653AA7C-2685-436C-ABF5-7C02CEF10368}">
      <dgm:prSet/>
      <dgm:spPr/>
      <dgm:t>
        <a:bodyPr/>
        <a:lstStyle/>
        <a:p>
          <a:endParaRPr lang="en-US"/>
        </a:p>
      </dgm:t>
    </dgm:pt>
    <dgm:pt modelId="{607EFD6B-E656-44A2-B620-86063EF0537A}">
      <dgm:prSet/>
      <dgm:spPr/>
      <dgm:t>
        <a:bodyPr/>
        <a:lstStyle/>
        <a:p>
          <a:r>
            <a:rPr lang="en-US" dirty="0"/>
            <a:t>Home Equity limit of $1 million for LTC coverage </a:t>
          </a:r>
        </a:p>
      </dgm:t>
    </dgm:pt>
    <dgm:pt modelId="{A982898F-05BB-4DEA-97F1-0909EF3109F6}" type="parTrans" cxnId="{494621C5-3A0A-4031-BE99-796CC0692DF5}">
      <dgm:prSet/>
      <dgm:spPr/>
      <dgm:t>
        <a:bodyPr/>
        <a:lstStyle/>
        <a:p>
          <a:endParaRPr lang="en-US"/>
        </a:p>
      </dgm:t>
    </dgm:pt>
    <dgm:pt modelId="{9F513EEB-F91C-44D5-95A7-F9779127258A}" type="sibTrans" cxnId="{494621C5-3A0A-4031-BE99-796CC0692DF5}">
      <dgm:prSet/>
      <dgm:spPr/>
      <dgm:t>
        <a:bodyPr/>
        <a:lstStyle/>
        <a:p>
          <a:endParaRPr lang="en-US"/>
        </a:p>
      </dgm:t>
    </dgm:pt>
    <dgm:pt modelId="{79BB4EE6-9F82-45B1-BA7C-6C76ED369F22}">
      <dgm:prSet/>
      <dgm:spPr/>
      <dgm:t>
        <a:bodyPr/>
        <a:lstStyle/>
        <a:p>
          <a:r>
            <a:rPr lang="en-US" dirty="0"/>
            <a:t>Mid-year renewal for MAGI 19-64 (</a:t>
          </a:r>
          <a:r>
            <a:rPr lang="en-US" b="1" dirty="0"/>
            <a:t>Not</a:t>
          </a:r>
          <a:r>
            <a:rPr lang="en-US" dirty="0"/>
            <a:t> applicable to most older adults or persons with disabilities). Estimated </a:t>
          </a:r>
          <a:r>
            <a:rPr lang="en-US" dirty="0">
              <a:solidFill>
                <a:srgbClr val="FF0000"/>
              </a:solidFill>
            </a:rPr>
            <a:t>400,000 </a:t>
          </a:r>
          <a:r>
            <a:rPr lang="en-US" dirty="0"/>
            <a:t>will lose Medi-Cal.</a:t>
          </a:r>
        </a:p>
      </dgm:t>
    </dgm:pt>
    <dgm:pt modelId="{095745FC-84D6-44A6-9DCA-0E7C43182A65}" type="parTrans" cxnId="{A0FFEF12-6161-4C59-B3EA-835C9AEFB358}">
      <dgm:prSet/>
      <dgm:spPr/>
      <dgm:t>
        <a:bodyPr/>
        <a:lstStyle/>
        <a:p>
          <a:endParaRPr lang="en-US"/>
        </a:p>
      </dgm:t>
    </dgm:pt>
    <dgm:pt modelId="{A280AF17-9A76-4D82-B704-C69A7F91CC4D}" type="sibTrans" cxnId="{A0FFEF12-6161-4C59-B3EA-835C9AEFB358}">
      <dgm:prSet/>
      <dgm:spPr/>
      <dgm:t>
        <a:bodyPr/>
        <a:lstStyle/>
        <a:p>
          <a:endParaRPr lang="en-US"/>
        </a:p>
      </dgm:t>
    </dgm:pt>
    <dgm:pt modelId="{434FDC4E-0799-4C90-B42B-64012A83DBB5}">
      <dgm:prSet/>
      <dgm:spPr/>
      <dgm:t>
        <a:bodyPr/>
        <a:lstStyle/>
        <a:p>
          <a:r>
            <a:rPr lang="en-US" dirty="0"/>
            <a:t>Retroactive enrollment reduced (from 3 months to 1-months (MAGI) and 2-months for all other categories. </a:t>
          </a:r>
        </a:p>
      </dgm:t>
    </dgm:pt>
    <dgm:pt modelId="{452E1D4E-C8AC-4A04-8734-40C0880F466B}" type="parTrans" cxnId="{C8295CD8-A582-401E-B960-C2E703442C09}">
      <dgm:prSet/>
      <dgm:spPr/>
      <dgm:t>
        <a:bodyPr/>
        <a:lstStyle/>
        <a:p>
          <a:endParaRPr lang="en-US"/>
        </a:p>
      </dgm:t>
    </dgm:pt>
    <dgm:pt modelId="{B613FB86-8C61-437D-BA2C-662C201FEA7E}" type="sibTrans" cxnId="{C8295CD8-A582-401E-B960-C2E703442C09}">
      <dgm:prSet/>
      <dgm:spPr/>
      <dgm:t>
        <a:bodyPr/>
        <a:lstStyle/>
        <a:p>
          <a:endParaRPr lang="en-US"/>
        </a:p>
      </dgm:t>
    </dgm:pt>
    <dgm:pt modelId="{830EA122-AF4D-4658-A52E-05CB73DAEB8F}" type="pres">
      <dgm:prSet presAssocID="{B58ACC50-35D1-4342-8D88-F2F94093EDEF}" presName="linear" presStyleCnt="0">
        <dgm:presLayoutVars>
          <dgm:dir/>
          <dgm:animLvl val="lvl"/>
          <dgm:resizeHandles val="exact"/>
        </dgm:presLayoutVars>
      </dgm:prSet>
      <dgm:spPr/>
    </dgm:pt>
    <dgm:pt modelId="{05805698-DD9E-4027-8A61-27538FD581F0}" type="pres">
      <dgm:prSet presAssocID="{500FFCB6-E7F6-45D3-B067-F0A46AE0268A}" presName="parentLin" presStyleCnt="0"/>
      <dgm:spPr/>
    </dgm:pt>
    <dgm:pt modelId="{B9DB50AD-D0B4-44AB-A38A-6324CFBA7B41}" type="pres">
      <dgm:prSet presAssocID="{500FFCB6-E7F6-45D3-B067-F0A46AE0268A}" presName="parentLeftMargin" presStyleLbl="node1" presStyleIdx="0" presStyleCnt="1"/>
      <dgm:spPr/>
    </dgm:pt>
    <dgm:pt modelId="{515B8004-3F72-4D8C-A63B-04332D3DAED0}" type="pres">
      <dgm:prSet presAssocID="{500FFCB6-E7F6-45D3-B067-F0A46AE026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C2C97F-E285-42D2-BCD2-343D2AB84E15}" type="pres">
      <dgm:prSet presAssocID="{500FFCB6-E7F6-45D3-B067-F0A46AE0268A}" presName="negativeSpace" presStyleCnt="0"/>
      <dgm:spPr/>
    </dgm:pt>
    <dgm:pt modelId="{8E886212-04C3-441C-B42B-8807022FBC80}" type="pres">
      <dgm:prSet presAssocID="{500FFCB6-E7F6-45D3-B067-F0A46AE0268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CF1AD09-3FCB-45D5-A0BA-94B1AA48DE86}" type="presOf" srcId="{2E7804FE-ACD6-4BDA-ABFC-D88AF82AEA2C}" destId="{8E886212-04C3-441C-B42B-8807022FBC80}" srcOrd="0" destOrd="0" presId="urn:microsoft.com/office/officeart/2005/8/layout/list1"/>
    <dgm:cxn modelId="{0C1C2E0F-EE48-49A0-BD69-31AA00C20EFA}" type="presOf" srcId="{434FDC4E-0799-4C90-B42B-64012A83DBB5}" destId="{8E886212-04C3-441C-B42B-8807022FBC80}" srcOrd="0" destOrd="5" presId="urn:microsoft.com/office/officeart/2005/8/layout/list1"/>
    <dgm:cxn modelId="{A0FFEF12-6161-4C59-B3EA-835C9AEFB358}" srcId="{9DA0EC42-9AA0-44D3-B4A4-CA3683C98971}" destId="{79BB4EE6-9F82-45B1-BA7C-6C76ED369F22}" srcOrd="1" destOrd="0" parTransId="{095745FC-84D6-44A6-9DCA-0E7C43182A65}" sibTransId="{A280AF17-9A76-4D82-B704-C69A7F91CC4D}"/>
    <dgm:cxn modelId="{9AD2D622-B07C-426E-B726-85E1084FBFEA}" srcId="{500FFCB6-E7F6-45D3-B067-F0A46AE0268A}" destId="{9DA0EC42-9AA0-44D3-B4A4-CA3683C98971}" srcOrd="1" destOrd="0" parTransId="{36CA1F3E-D6F1-4028-A79A-E9FFF0093464}" sibTransId="{8D95D2E3-A2DE-4077-85A2-433309B0D434}"/>
    <dgm:cxn modelId="{ECC0E73B-6A95-4B6F-AF53-132F14703721}" srcId="{B58ACC50-35D1-4342-8D88-F2F94093EDEF}" destId="{500FFCB6-E7F6-45D3-B067-F0A46AE0268A}" srcOrd="0" destOrd="0" parTransId="{A60E445F-8624-4EC7-836D-20FED521E6D6}" sibTransId="{ABE3CC38-65DE-4482-80B5-614EE7508F22}"/>
    <dgm:cxn modelId="{638C815F-B119-440C-9268-0DEC10290C88}" type="presOf" srcId="{79BB4EE6-9F82-45B1-BA7C-6C76ED369F22}" destId="{8E886212-04C3-441C-B42B-8807022FBC80}" srcOrd="0" destOrd="4" presId="urn:microsoft.com/office/officeart/2005/8/layout/list1"/>
    <dgm:cxn modelId="{DC654D61-EFFE-4E5F-9775-DEA253C7443D}" srcId="{2E7804FE-ACD6-4BDA-ABFC-D88AF82AEA2C}" destId="{DF64BE36-DC94-4057-846C-2283A1A7679C}" srcOrd="0" destOrd="0" parTransId="{0DB905F4-CDC8-4419-BD31-B269342B4CF7}" sibTransId="{7CC0C9B4-2935-4075-BA0B-40CB905DFBA2}"/>
    <dgm:cxn modelId="{624C5444-552B-4267-BF50-88727898D425}" type="presOf" srcId="{607EFD6B-E656-44A2-B620-86063EF0537A}" destId="{8E886212-04C3-441C-B42B-8807022FBC80}" srcOrd="0" destOrd="7" presId="urn:microsoft.com/office/officeart/2005/8/layout/list1"/>
    <dgm:cxn modelId="{E2F38C65-A0FD-4454-AFF8-288027E62C60}" type="presOf" srcId="{9DA0EC42-9AA0-44D3-B4A4-CA3683C98971}" destId="{8E886212-04C3-441C-B42B-8807022FBC80}" srcOrd="0" destOrd="2" presId="urn:microsoft.com/office/officeart/2005/8/layout/list1"/>
    <dgm:cxn modelId="{00CB7E4B-7C27-4E78-B1A8-2F0D4072C95A}" type="presOf" srcId="{E97164B1-AFBE-4D88-BA1E-FC73738CD55E}" destId="{8E886212-04C3-441C-B42B-8807022FBC80}" srcOrd="0" destOrd="6" presId="urn:microsoft.com/office/officeart/2005/8/layout/list1"/>
    <dgm:cxn modelId="{960E4C71-7C46-4EBD-872F-66F2133118B7}" type="presOf" srcId="{500FFCB6-E7F6-45D3-B067-F0A46AE0268A}" destId="{B9DB50AD-D0B4-44AB-A38A-6324CFBA7B41}" srcOrd="0" destOrd="0" presId="urn:microsoft.com/office/officeart/2005/8/layout/list1"/>
    <dgm:cxn modelId="{04DC7B75-4F2F-467C-AC01-6888EB75674B}" type="presOf" srcId="{DF64BE36-DC94-4057-846C-2283A1A7679C}" destId="{8E886212-04C3-441C-B42B-8807022FBC80}" srcOrd="0" destOrd="1" presId="urn:microsoft.com/office/officeart/2005/8/layout/list1"/>
    <dgm:cxn modelId="{1D55477A-4AED-4944-9101-1EEFDE6842ED}" type="presOf" srcId="{B58ACC50-35D1-4342-8D88-F2F94093EDEF}" destId="{830EA122-AF4D-4658-A52E-05CB73DAEB8F}" srcOrd="0" destOrd="0" presId="urn:microsoft.com/office/officeart/2005/8/layout/list1"/>
    <dgm:cxn modelId="{F653AA7C-2685-436C-ABF5-7C02CEF10368}" srcId="{500FFCB6-E7F6-45D3-B067-F0A46AE0268A}" destId="{E97164B1-AFBE-4D88-BA1E-FC73738CD55E}" srcOrd="2" destOrd="0" parTransId="{4C4A42DE-0D0A-4A52-9DC4-C4460D96BB65}" sibTransId="{B00FE14E-3CC4-4483-A1F0-81767ED09928}"/>
    <dgm:cxn modelId="{AAF962A3-F137-412F-B7E9-8DBCFDEA8C35}" type="presOf" srcId="{500FFCB6-E7F6-45D3-B067-F0A46AE0268A}" destId="{515B8004-3F72-4D8C-A63B-04332D3DAED0}" srcOrd="1" destOrd="0" presId="urn:microsoft.com/office/officeart/2005/8/layout/list1"/>
    <dgm:cxn modelId="{46D534A9-6846-49ED-96FC-0F0A30492299}" srcId="{500FFCB6-E7F6-45D3-B067-F0A46AE0268A}" destId="{2E7804FE-ACD6-4BDA-ABFC-D88AF82AEA2C}" srcOrd="0" destOrd="0" parTransId="{897A7A91-6995-44B4-9FCE-3614E98D7E99}" sibTransId="{ACC084C1-6650-4FEB-846C-8858731242CF}"/>
    <dgm:cxn modelId="{E8B3D6A9-F32F-444A-A767-7B6012E77EF1}" type="presOf" srcId="{50EBA391-E571-4E04-908F-451D3294B7DE}" destId="{8E886212-04C3-441C-B42B-8807022FBC80}" srcOrd="0" destOrd="3" presId="urn:microsoft.com/office/officeart/2005/8/layout/list1"/>
    <dgm:cxn modelId="{494621C5-3A0A-4031-BE99-796CC0692DF5}" srcId="{E97164B1-AFBE-4D88-BA1E-FC73738CD55E}" destId="{607EFD6B-E656-44A2-B620-86063EF0537A}" srcOrd="0" destOrd="0" parTransId="{A982898F-05BB-4DEA-97F1-0909EF3109F6}" sibTransId="{9F513EEB-F91C-44D5-95A7-F9779127258A}"/>
    <dgm:cxn modelId="{C8295CD8-A582-401E-B960-C2E703442C09}" srcId="{9DA0EC42-9AA0-44D3-B4A4-CA3683C98971}" destId="{434FDC4E-0799-4C90-B42B-64012A83DBB5}" srcOrd="2" destOrd="0" parTransId="{452E1D4E-C8AC-4A04-8734-40C0880F466B}" sibTransId="{B613FB86-8C61-437D-BA2C-662C201FEA7E}"/>
    <dgm:cxn modelId="{A52742E6-2520-4647-820F-C048E0EDA0E3}" srcId="{9DA0EC42-9AA0-44D3-B4A4-CA3683C98971}" destId="{50EBA391-E571-4E04-908F-451D3294B7DE}" srcOrd="0" destOrd="0" parTransId="{24B0C2AB-21DA-42F2-919D-FE30BDBE30E7}" sibTransId="{CB89A5B2-00A2-4EDE-9FE9-192470AC047F}"/>
    <dgm:cxn modelId="{BAD6B8AA-CCF5-4D40-95D3-349F88BC5F35}" type="presParOf" srcId="{830EA122-AF4D-4658-A52E-05CB73DAEB8F}" destId="{05805698-DD9E-4027-8A61-27538FD581F0}" srcOrd="0" destOrd="0" presId="urn:microsoft.com/office/officeart/2005/8/layout/list1"/>
    <dgm:cxn modelId="{2592AA19-5C15-4360-AE98-578757C1E381}" type="presParOf" srcId="{05805698-DD9E-4027-8A61-27538FD581F0}" destId="{B9DB50AD-D0B4-44AB-A38A-6324CFBA7B41}" srcOrd="0" destOrd="0" presId="urn:microsoft.com/office/officeart/2005/8/layout/list1"/>
    <dgm:cxn modelId="{604B44F9-4965-42BB-AE07-0721DEC6083B}" type="presParOf" srcId="{05805698-DD9E-4027-8A61-27538FD581F0}" destId="{515B8004-3F72-4D8C-A63B-04332D3DAED0}" srcOrd="1" destOrd="0" presId="urn:microsoft.com/office/officeart/2005/8/layout/list1"/>
    <dgm:cxn modelId="{4D5B1FB0-19A6-4F0C-A3AB-AF55BAD96673}" type="presParOf" srcId="{830EA122-AF4D-4658-A52E-05CB73DAEB8F}" destId="{C5C2C97F-E285-42D2-BCD2-343D2AB84E15}" srcOrd="1" destOrd="0" presId="urn:microsoft.com/office/officeart/2005/8/layout/list1"/>
    <dgm:cxn modelId="{18C58020-B261-4AE6-8129-D25ACF175712}" type="presParOf" srcId="{830EA122-AF4D-4658-A52E-05CB73DAEB8F}" destId="{8E886212-04C3-441C-B42B-8807022FBC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8ACC50-35D1-4342-8D88-F2F94093EDEF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0FFCB6-E7F6-45D3-B067-F0A46AE0268A}">
      <dgm:prSet/>
      <dgm:spPr/>
      <dgm:t>
        <a:bodyPr/>
        <a:lstStyle/>
        <a:p>
          <a:r>
            <a:rPr lang="en-US" dirty="0"/>
            <a:t>Coverage Changes</a:t>
          </a:r>
        </a:p>
      </dgm:t>
    </dgm:pt>
    <dgm:pt modelId="{A60E445F-8624-4EC7-836D-20FED521E6D6}" type="parTrans" cxnId="{ECC0E73B-6A95-4B6F-AF53-132F14703721}">
      <dgm:prSet/>
      <dgm:spPr/>
      <dgm:t>
        <a:bodyPr/>
        <a:lstStyle/>
        <a:p>
          <a:endParaRPr lang="en-US"/>
        </a:p>
      </dgm:t>
    </dgm:pt>
    <dgm:pt modelId="{ABE3CC38-65DE-4482-80B5-614EE7508F22}" type="sibTrans" cxnId="{ECC0E73B-6A95-4B6F-AF53-132F14703721}">
      <dgm:prSet/>
      <dgm:spPr/>
      <dgm:t>
        <a:bodyPr/>
        <a:lstStyle/>
        <a:p>
          <a:endParaRPr lang="en-US"/>
        </a:p>
      </dgm:t>
    </dgm:pt>
    <dgm:pt modelId="{2E7804FE-ACD6-4BDA-ABFC-D88AF82AEA2C}">
      <dgm:prSet/>
      <dgm:spPr/>
      <dgm:t>
        <a:bodyPr/>
        <a:lstStyle/>
        <a:p>
          <a:r>
            <a:rPr lang="en-US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October 1, 2028</a:t>
          </a:r>
          <a:endParaRPr lang="en-US" dirty="0"/>
        </a:p>
      </dgm:t>
    </dgm:pt>
    <dgm:pt modelId="{897A7A91-6995-44B4-9FCE-3614E98D7E99}" type="parTrans" cxnId="{46D534A9-6846-49ED-96FC-0F0A30492299}">
      <dgm:prSet/>
      <dgm:spPr/>
      <dgm:t>
        <a:bodyPr/>
        <a:lstStyle/>
        <a:p>
          <a:endParaRPr lang="en-US"/>
        </a:p>
      </dgm:t>
    </dgm:pt>
    <dgm:pt modelId="{ACC084C1-6650-4FEB-846C-8858731242CF}" type="sibTrans" cxnId="{46D534A9-6846-49ED-96FC-0F0A30492299}">
      <dgm:prSet/>
      <dgm:spPr/>
      <dgm:t>
        <a:bodyPr/>
        <a:lstStyle/>
        <a:p>
          <a:endParaRPr lang="en-US"/>
        </a:p>
      </dgm:t>
    </dgm:pt>
    <dgm:pt modelId="{AF99BDCC-7ACC-44EF-989D-BD5E8ABFAF1D}">
      <dgm:prSet/>
      <dgm:spPr/>
      <dgm:t>
        <a:bodyPr/>
        <a:lstStyle/>
        <a:p>
          <a:r>
            <a:rPr lang="en-US" dirty="0"/>
            <a:t>Up to $35 </a:t>
          </a:r>
          <a:r>
            <a:rPr lang="en-US" u="sng" dirty="0"/>
            <a:t>Co-payments per service</a:t>
          </a:r>
          <a:r>
            <a:rPr lang="en-US" dirty="0"/>
            <a:t> for some Medi-Cal beneficiaries (MAGI only) with income over 100% federal poverty level. </a:t>
          </a:r>
        </a:p>
      </dgm:t>
    </dgm:pt>
    <dgm:pt modelId="{45652C9B-D1DA-4CA0-9692-2372E269C27D}" type="parTrans" cxnId="{807825D6-1A94-4B41-80D5-5AA0850C5374}">
      <dgm:prSet/>
      <dgm:spPr/>
      <dgm:t>
        <a:bodyPr/>
        <a:lstStyle/>
        <a:p>
          <a:endParaRPr lang="en-US"/>
        </a:p>
      </dgm:t>
    </dgm:pt>
    <dgm:pt modelId="{3292E65C-4A8B-4679-AD2D-5D52FC0C7BDF}" type="sibTrans" cxnId="{807825D6-1A94-4B41-80D5-5AA0850C5374}">
      <dgm:prSet/>
      <dgm:spPr/>
      <dgm:t>
        <a:bodyPr/>
        <a:lstStyle/>
        <a:p>
          <a:endParaRPr lang="en-US"/>
        </a:p>
      </dgm:t>
    </dgm:pt>
    <dgm:pt modelId="{87ED77DE-F28B-4436-9E66-8BAC700F29BA}">
      <dgm:prSet/>
      <dgm:spPr/>
      <dgm:t>
        <a:bodyPr/>
        <a:lstStyle/>
        <a:p>
          <a:r>
            <a:rPr lang="en-US" dirty="0"/>
            <a:t>Relatedly: Due to the CA 2025 Budget, CA already slated to start $30 </a:t>
          </a:r>
          <a:r>
            <a:rPr lang="en-US" u="sng" dirty="0"/>
            <a:t>premiums </a:t>
          </a:r>
          <a:r>
            <a:rPr lang="en-US" dirty="0"/>
            <a:t>for 19-59 UIS effective July 2027</a:t>
          </a:r>
        </a:p>
      </dgm:t>
    </dgm:pt>
    <dgm:pt modelId="{9E20DD36-505E-4526-B6CF-6A96E7D06FC5}" type="parTrans" cxnId="{B90B22C0-309B-434F-9A03-EB20CA1C6E21}">
      <dgm:prSet/>
      <dgm:spPr/>
      <dgm:t>
        <a:bodyPr/>
        <a:lstStyle/>
        <a:p>
          <a:endParaRPr lang="en-US"/>
        </a:p>
      </dgm:t>
    </dgm:pt>
    <dgm:pt modelId="{A7617469-FCE0-4771-B14D-FCFE565DDC37}" type="sibTrans" cxnId="{B90B22C0-309B-434F-9A03-EB20CA1C6E21}">
      <dgm:prSet/>
      <dgm:spPr/>
      <dgm:t>
        <a:bodyPr/>
        <a:lstStyle/>
        <a:p>
          <a:endParaRPr lang="en-US"/>
        </a:p>
      </dgm:t>
    </dgm:pt>
    <dgm:pt modelId="{830EA122-AF4D-4658-A52E-05CB73DAEB8F}" type="pres">
      <dgm:prSet presAssocID="{B58ACC50-35D1-4342-8D88-F2F94093EDEF}" presName="linear" presStyleCnt="0">
        <dgm:presLayoutVars>
          <dgm:dir/>
          <dgm:animLvl val="lvl"/>
          <dgm:resizeHandles val="exact"/>
        </dgm:presLayoutVars>
      </dgm:prSet>
      <dgm:spPr/>
    </dgm:pt>
    <dgm:pt modelId="{05805698-DD9E-4027-8A61-27538FD581F0}" type="pres">
      <dgm:prSet presAssocID="{500FFCB6-E7F6-45D3-B067-F0A46AE0268A}" presName="parentLin" presStyleCnt="0"/>
      <dgm:spPr/>
    </dgm:pt>
    <dgm:pt modelId="{B9DB50AD-D0B4-44AB-A38A-6324CFBA7B41}" type="pres">
      <dgm:prSet presAssocID="{500FFCB6-E7F6-45D3-B067-F0A46AE0268A}" presName="parentLeftMargin" presStyleLbl="node1" presStyleIdx="0" presStyleCnt="1"/>
      <dgm:spPr/>
    </dgm:pt>
    <dgm:pt modelId="{515B8004-3F72-4D8C-A63B-04332D3DAED0}" type="pres">
      <dgm:prSet presAssocID="{500FFCB6-E7F6-45D3-B067-F0A46AE0268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C2C97F-E285-42D2-BCD2-343D2AB84E15}" type="pres">
      <dgm:prSet presAssocID="{500FFCB6-E7F6-45D3-B067-F0A46AE0268A}" presName="negativeSpace" presStyleCnt="0"/>
      <dgm:spPr/>
    </dgm:pt>
    <dgm:pt modelId="{8E886212-04C3-441C-B42B-8807022FBC80}" type="pres">
      <dgm:prSet presAssocID="{500FFCB6-E7F6-45D3-B067-F0A46AE0268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8555E1A-CFFC-48D8-87FA-47079B3C9CA0}" type="presOf" srcId="{500FFCB6-E7F6-45D3-B067-F0A46AE0268A}" destId="{B9DB50AD-D0B4-44AB-A38A-6324CFBA7B41}" srcOrd="0" destOrd="0" presId="urn:microsoft.com/office/officeart/2005/8/layout/list1"/>
    <dgm:cxn modelId="{ECC0E73B-6A95-4B6F-AF53-132F14703721}" srcId="{B58ACC50-35D1-4342-8D88-F2F94093EDEF}" destId="{500FFCB6-E7F6-45D3-B067-F0A46AE0268A}" srcOrd="0" destOrd="0" parTransId="{A60E445F-8624-4EC7-836D-20FED521E6D6}" sibTransId="{ABE3CC38-65DE-4482-80B5-614EE7508F22}"/>
    <dgm:cxn modelId="{3DEDAD61-6912-46FC-9CD5-ABAD42DC9E3D}" type="presOf" srcId="{2E7804FE-ACD6-4BDA-ABFC-D88AF82AEA2C}" destId="{8E886212-04C3-441C-B42B-8807022FBC80}" srcOrd="0" destOrd="0" presId="urn:microsoft.com/office/officeart/2005/8/layout/list1"/>
    <dgm:cxn modelId="{B19E6047-5133-4B47-9BD2-B97B03F43E80}" type="presOf" srcId="{87ED77DE-F28B-4436-9E66-8BAC700F29BA}" destId="{8E886212-04C3-441C-B42B-8807022FBC80}" srcOrd="0" destOrd="2" presId="urn:microsoft.com/office/officeart/2005/8/layout/list1"/>
    <dgm:cxn modelId="{1D55477A-4AED-4944-9101-1EEFDE6842ED}" type="presOf" srcId="{B58ACC50-35D1-4342-8D88-F2F94093EDEF}" destId="{830EA122-AF4D-4658-A52E-05CB73DAEB8F}" srcOrd="0" destOrd="0" presId="urn:microsoft.com/office/officeart/2005/8/layout/list1"/>
    <dgm:cxn modelId="{46D534A9-6846-49ED-96FC-0F0A30492299}" srcId="{500FFCB6-E7F6-45D3-B067-F0A46AE0268A}" destId="{2E7804FE-ACD6-4BDA-ABFC-D88AF82AEA2C}" srcOrd="0" destOrd="0" parTransId="{897A7A91-6995-44B4-9FCE-3614E98D7E99}" sibTransId="{ACC084C1-6650-4FEB-846C-8858731242CF}"/>
    <dgm:cxn modelId="{B90B22C0-309B-434F-9A03-EB20CA1C6E21}" srcId="{AF99BDCC-7ACC-44EF-989D-BD5E8ABFAF1D}" destId="{87ED77DE-F28B-4436-9E66-8BAC700F29BA}" srcOrd="0" destOrd="0" parTransId="{9E20DD36-505E-4526-B6CF-6A96E7D06FC5}" sibTransId="{A7617469-FCE0-4771-B14D-FCFE565DDC37}"/>
    <dgm:cxn modelId="{2335C8D4-9E5D-4BE5-B2EE-EDF8D8BDD4CF}" type="presOf" srcId="{500FFCB6-E7F6-45D3-B067-F0A46AE0268A}" destId="{515B8004-3F72-4D8C-A63B-04332D3DAED0}" srcOrd="1" destOrd="0" presId="urn:microsoft.com/office/officeart/2005/8/layout/list1"/>
    <dgm:cxn modelId="{807825D6-1A94-4B41-80D5-5AA0850C5374}" srcId="{2E7804FE-ACD6-4BDA-ABFC-D88AF82AEA2C}" destId="{AF99BDCC-7ACC-44EF-989D-BD5E8ABFAF1D}" srcOrd="0" destOrd="0" parTransId="{45652C9B-D1DA-4CA0-9692-2372E269C27D}" sibTransId="{3292E65C-4A8B-4679-AD2D-5D52FC0C7BDF}"/>
    <dgm:cxn modelId="{D856C5FF-13CD-42E5-B6F3-624335D16747}" type="presOf" srcId="{AF99BDCC-7ACC-44EF-989D-BD5E8ABFAF1D}" destId="{8E886212-04C3-441C-B42B-8807022FBC80}" srcOrd="0" destOrd="1" presId="urn:microsoft.com/office/officeart/2005/8/layout/list1"/>
    <dgm:cxn modelId="{6B9FBB3D-815C-48F4-8CED-80B71B86796E}" type="presParOf" srcId="{830EA122-AF4D-4658-A52E-05CB73DAEB8F}" destId="{05805698-DD9E-4027-8A61-27538FD581F0}" srcOrd="0" destOrd="0" presId="urn:microsoft.com/office/officeart/2005/8/layout/list1"/>
    <dgm:cxn modelId="{D331818C-7D28-4735-A558-1000EA3AAF25}" type="presParOf" srcId="{05805698-DD9E-4027-8A61-27538FD581F0}" destId="{B9DB50AD-D0B4-44AB-A38A-6324CFBA7B41}" srcOrd="0" destOrd="0" presId="urn:microsoft.com/office/officeart/2005/8/layout/list1"/>
    <dgm:cxn modelId="{DCB0E1BA-8DCC-43ED-A063-F7318CA1E957}" type="presParOf" srcId="{05805698-DD9E-4027-8A61-27538FD581F0}" destId="{515B8004-3F72-4D8C-A63B-04332D3DAED0}" srcOrd="1" destOrd="0" presId="urn:microsoft.com/office/officeart/2005/8/layout/list1"/>
    <dgm:cxn modelId="{3E3845E0-C0F1-4B39-AA82-B08E2661DFE0}" type="presParOf" srcId="{830EA122-AF4D-4658-A52E-05CB73DAEB8F}" destId="{C5C2C97F-E285-42D2-BCD2-343D2AB84E15}" srcOrd="1" destOrd="0" presId="urn:microsoft.com/office/officeart/2005/8/layout/list1"/>
    <dgm:cxn modelId="{F1FF7FAE-11C1-4358-8F65-2F307EE554F1}" type="presParOf" srcId="{830EA122-AF4D-4658-A52E-05CB73DAEB8F}" destId="{8E886212-04C3-441C-B42B-8807022FBC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7F495B-0416-419F-8114-96E7EF6508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74EF2D-BD44-47E6-9E8C-338924FC4820}">
      <dgm:prSet/>
      <dgm:spPr/>
      <dgm:t>
        <a:bodyPr/>
        <a:lstStyle/>
        <a:p>
          <a:r>
            <a:rPr lang="en-US" dirty="0"/>
            <a:t>Retention key in 2026: Watch your mail, respond promptly, and ask for help!</a:t>
          </a:r>
        </a:p>
      </dgm:t>
    </dgm:pt>
    <dgm:pt modelId="{FE23ED91-4339-4D33-941A-2E737EBFF857}" type="parTrans" cxnId="{9D179BB4-8E8B-4D24-B48D-A7183E7AE72F}">
      <dgm:prSet/>
      <dgm:spPr/>
      <dgm:t>
        <a:bodyPr/>
        <a:lstStyle/>
        <a:p>
          <a:endParaRPr lang="en-US"/>
        </a:p>
      </dgm:t>
    </dgm:pt>
    <dgm:pt modelId="{B0038FFE-6E94-4053-8D7A-3C3BF37BDC1A}" type="sibTrans" cxnId="{9D179BB4-8E8B-4D24-B48D-A7183E7AE72F}">
      <dgm:prSet/>
      <dgm:spPr/>
      <dgm:t>
        <a:bodyPr/>
        <a:lstStyle/>
        <a:p>
          <a:endParaRPr lang="en-US"/>
        </a:p>
      </dgm:t>
    </dgm:pt>
    <dgm:pt modelId="{B2637A8D-F7AC-43A6-9487-750EF2F33335}">
      <dgm:prSet/>
      <dgm:spPr/>
      <dgm:t>
        <a:bodyPr/>
        <a:lstStyle/>
        <a:p>
          <a:r>
            <a:rPr lang="en-US" dirty="0"/>
            <a:t>Refer immigrants concerned about public charge to immigration counsel</a:t>
          </a:r>
        </a:p>
      </dgm:t>
    </dgm:pt>
    <dgm:pt modelId="{68D5C8CC-1875-4C76-87D2-A6135E015752}" type="parTrans" cxnId="{76440814-0F0E-416F-BE28-C4261F20F842}">
      <dgm:prSet/>
      <dgm:spPr/>
      <dgm:t>
        <a:bodyPr/>
        <a:lstStyle/>
        <a:p>
          <a:endParaRPr lang="en-US"/>
        </a:p>
      </dgm:t>
    </dgm:pt>
    <dgm:pt modelId="{3B157D45-3443-4995-86F2-573CC5287CA7}" type="sibTrans" cxnId="{76440814-0F0E-416F-BE28-C4261F20F842}">
      <dgm:prSet/>
      <dgm:spPr/>
      <dgm:t>
        <a:bodyPr/>
        <a:lstStyle/>
        <a:p>
          <a:endParaRPr lang="en-US"/>
        </a:p>
      </dgm:t>
    </dgm:pt>
    <dgm:pt modelId="{596D1D2E-0C48-4FCA-87DB-7F946AE7A82B}">
      <dgm:prSet/>
      <dgm:spPr/>
      <dgm:t>
        <a:bodyPr/>
        <a:lstStyle/>
        <a:p>
          <a:r>
            <a:rPr lang="en-US" dirty="0"/>
            <a:t>Those with UIS should access dental services before July 1, 2026 </a:t>
          </a:r>
        </a:p>
      </dgm:t>
    </dgm:pt>
    <dgm:pt modelId="{4260C63E-D366-4DDB-9C66-1F4BEF617110}" type="parTrans" cxnId="{A342B4C9-BA05-4B9C-90B0-A447EFEAE246}">
      <dgm:prSet/>
      <dgm:spPr/>
      <dgm:t>
        <a:bodyPr/>
        <a:lstStyle/>
        <a:p>
          <a:endParaRPr lang="en-US"/>
        </a:p>
      </dgm:t>
    </dgm:pt>
    <dgm:pt modelId="{5F2068E1-C390-442D-BC7B-40DCF71D57BA}" type="sibTrans" cxnId="{A342B4C9-BA05-4B9C-90B0-A447EFEAE246}">
      <dgm:prSet/>
      <dgm:spPr/>
      <dgm:t>
        <a:bodyPr/>
        <a:lstStyle/>
        <a:p>
          <a:endParaRPr lang="en-US"/>
        </a:p>
      </dgm:t>
    </dgm:pt>
    <dgm:pt modelId="{F85AB73F-9D1A-4E3A-95E2-39E0A4A50203}">
      <dgm:prSet/>
      <dgm:spPr/>
      <dgm:t>
        <a:bodyPr/>
        <a:lstStyle/>
        <a:p>
          <a:r>
            <a:rPr lang="en-US" dirty="0"/>
            <a:t>Encourage those with eligibility and coverage questions to call Health Consumer Alliance</a:t>
          </a:r>
        </a:p>
      </dgm:t>
    </dgm:pt>
    <dgm:pt modelId="{B46D43FC-6DB8-453D-9CFD-6026937EE53D}" type="parTrans" cxnId="{A18E8B8F-225A-462C-973E-AF22FE24D1E6}">
      <dgm:prSet/>
      <dgm:spPr/>
      <dgm:t>
        <a:bodyPr/>
        <a:lstStyle/>
        <a:p>
          <a:endParaRPr lang="en-US"/>
        </a:p>
      </dgm:t>
    </dgm:pt>
    <dgm:pt modelId="{848E5227-99C1-4B17-B16F-D4BDA31360F3}" type="sibTrans" cxnId="{A18E8B8F-225A-462C-973E-AF22FE24D1E6}">
      <dgm:prSet/>
      <dgm:spPr/>
      <dgm:t>
        <a:bodyPr/>
        <a:lstStyle/>
        <a:p>
          <a:endParaRPr lang="en-US"/>
        </a:p>
      </dgm:t>
    </dgm:pt>
    <dgm:pt modelId="{1D5AE126-61BA-48D3-8E3C-3989BD968F12}" type="pres">
      <dgm:prSet presAssocID="{1B7F495B-0416-419F-8114-96E7EF6508C8}" presName="linear" presStyleCnt="0">
        <dgm:presLayoutVars>
          <dgm:animLvl val="lvl"/>
          <dgm:resizeHandles val="exact"/>
        </dgm:presLayoutVars>
      </dgm:prSet>
      <dgm:spPr/>
    </dgm:pt>
    <dgm:pt modelId="{D54E035B-1E4B-45CD-A388-FC820E8CA630}" type="pres">
      <dgm:prSet presAssocID="{3C74EF2D-BD44-47E6-9E8C-338924FC482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CCE495-AD59-42FD-8434-A5A9A224CB46}" type="pres">
      <dgm:prSet presAssocID="{B0038FFE-6E94-4053-8D7A-3C3BF37BDC1A}" presName="spacer" presStyleCnt="0"/>
      <dgm:spPr/>
    </dgm:pt>
    <dgm:pt modelId="{DD3BD220-BF39-4A63-9F64-563091A5CD23}" type="pres">
      <dgm:prSet presAssocID="{596D1D2E-0C48-4FCA-87DB-7F946AE7A82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33F187-C0B6-4C9C-9CD7-D68EBE67AA79}" type="pres">
      <dgm:prSet presAssocID="{5F2068E1-C390-442D-BC7B-40DCF71D57BA}" presName="spacer" presStyleCnt="0"/>
      <dgm:spPr/>
    </dgm:pt>
    <dgm:pt modelId="{C7916FE4-1337-4924-99AB-7F7466F4712E}" type="pres">
      <dgm:prSet presAssocID="{B2637A8D-F7AC-43A6-9487-750EF2F333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E4BD0F-8D87-49FF-BDCF-3E26691F2E4B}" type="pres">
      <dgm:prSet presAssocID="{3B157D45-3443-4995-86F2-573CC5287CA7}" presName="spacer" presStyleCnt="0"/>
      <dgm:spPr/>
    </dgm:pt>
    <dgm:pt modelId="{FB39A499-8922-4348-BBFC-84CFA61EACB4}" type="pres">
      <dgm:prSet presAssocID="{F85AB73F-9D1A-4E3A-95E2-39E0A4A5020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440814-0F0E-416F-BE28-C4261F20F842}" srcId="{1B7F495B-0416-419F-8114-96E7EF6508C8}" destId="{B2637A8D-F7AC-43A6-9487-750EF2F33335}" srcOrd="2" destOrd="0" parTransId="{68D5C8CC-1875-4C76-87D2-A6135E015752}" sibTransId="{3B157D45-3443-4995-86F2-573CC5287CA7}"/>
    <dgm:cxn modelId="{F9AD494C-78D4-491E-8F29-7FFCF1002D7A}" type="presOf" srcId="{1B7F495B-0416-419F-8114-96E7EF6508C8}" destId="{1D5AE126-61BA-48D3-8E3C-3989BD968F12}" srcOrd="0" destOrd="0" presId="urn:microsoft.com/office/officeart/2005/8/layout/vList2"/>
    <dgm:cxn modelId="{A18E8B8F-225A-462C-973E-AF22FE24D1E6}" srcId="{1B7F495B-0416-419F-8114-96E7EF6508C8}" destId="{F85AB73F-9D1A-4E3A-95E2-39E0A4A50203}" srcOrd="3" destOrd="0" parTransId="{B46D43FC-6DB8-453D-9CFD-6026937EE53D}" sibTransId="{848E5227-99C1-4B17-B16F-D4BDA31360F3}"/>
    <dgm:cxn modelId="{9B61FB9C-44C5-4C9C-B0AC-55758A1B02E2}" type="presOf" srcId="{596D1D2E-0C48-4FCA-87DB-7F946AE7A82B}" destId="{DD3BD220-BF39-4A63-9F64-563091A5CD23}" srcOrd="0" destOrd="0" presId="urn:microsoft.com/office/officeart/2005/8/layout/vList2"/>
    <dgm:cxn modelId="{814167A2-8E57-48B0-9400-6A5E807DEBEE}" type="presOf" srcId="{3C74EF2D-BD44-47E6-9E8C-338924FC4820}" destId="{D54E035B-1E4B-45CD-A388-FC820E8CA630}" srcOrd="0" destOrd="0" presId="urn:microsoft.com/office/officeart/2005/8/layout/vList2"/>
    <dgm:cxn modelId="{9D179BB4-8E8B-4D24-B48D-A7183E7AE72F}" srcId="{1B7F495B-0416-419F-8114-96E7EF6508C8}" destId="{3C74EF2D-BD44-47E6-9E8C-338924FC4820}" srcOrd="0" destOrd="0" parTransId="{FE23ED91-4339-4D33-941A-2E737EBFF857}" sibTransId="{B0038FFE-6E94-4053-8D7A-3C3BF37BDC1A}"/>
    <dgm:cxn modelId="{A342B4C9-BA05-4B9C-90B0-A447EFEAE246}" srcId="{1B7F495B-0416-419F-8114-96E7EF6508C8}" destId="{596D1D2E-0C48-4FCA-87DB-7F946AE7A82B}" srcOrd="1" destOrd="0" parTransId="{4260C63E-D366-4DDB-9C66-1F4BEF617110}" sibTransId="{5F2068E1-C390-442D-BC7B-40DCF71D57BA}"/>
    <dgm:cxn modelId="{86984BE4-E65C-4790-A220-E2F6F2C3B53B}" type="presOf" srcId="{F85AB73F-9D1A-4E3A-95E2-39E0A4A50203}" destId="{FB39A499-8922-4348-BBFC-84CFA61EACB4}" srcOrd="0" destOrd="0" presId="urn:microsoft.com/office/officeart/2005/8/layout/vList2"/>
    <dgm:cxn modelId="{221166FE-AD4D-4924-947B-12B8A639F22D}" type="presOf" srcId="{B2637A8D-F7AC-43A6-9487-750EF2F33335}" destId="{C7916FE4-1337-4924-99AB-7F7466F4712E}" srcOrd="0" destOrd="0" presId="urn:microsoft.com/office/officeart/2005/8/layout/vList2"/>
    <dgm:cxn modelId="{0DDA9B1B-526A-4E73-BB9A-2DC0680CD0C1}" type="presParOf" srcId="{1D5AE126-61BA-48D3-8E3C-3989BD968F12}" destId="{D54E035B-1E4B-45CD-A388-FC820E8CA630}" srcOrd="0" destOrd="0" presId="urn:microsoft.com/office/officeart/2005/8/layout/vList2"/>
    <dgm:cxn modelId="{D7CBF33D-4D96-4BF0-9E7E-758C8B120100}" type="presParOf" srcId="{1D5AE126-61BA-48D3-8E3C-3989BD968F12}" destId="{70CCE495-AD59-42FD-8434-A5A9A224CB46}" srcOrd="1" destOrd="0" presId="urn:microsoft.com/office/officeart/2005/8/layout/vList2"/>
    <dgm:cxn modelId="{EBAC673E-86D1-4583-94CB-08311AF165B5}" type="presParOf" srcId="{1D5AE126-61BA-48D3-8E3C-3989BD968F12}" destId="{DD3BD220-BF39-4A63-9F64-563091A5CD23}" srcOrd="2" destOrd="0" presId="urn:microsoft.com/office/officeart/2005/8/layout/vList2"/>
    <dgm:cxn modelId="{97DB2006-B5E3-4AA5-86E2-AC3A1AC8F003}" type="presParOf" srcId="{1D5AE126-61BA-48D3-8E3C-3989BD968F12}" destId="{5333F187-C0B6-4C9C-9CD7-D68EBE67AA79}" srcOrd="3" destOrd="0" presId="urn:microsoft.com/office/officeart/2005/8/layout/vList2"/>
    <dgm:cxn modelId="{31A34E38-F48B-434C-B4A4-A8896C779641}" type="presParOf" srcId="{1D5AE126-61BA-48D3-8E3C-3989BD968F12}" destId="{C7916FE4-1337-4924-99AB-7F7466F4712E}" srcOrd="4" destOrd="0" presId="urn:microsoft.com/office/officeart/2005/8/layout/vList2"/>
    <dgm:cxn modelId="{DF8526BA-5828-4D3F-BBA7-CF6D62DCA442}" type="presParOf" srcId="{1D5AE126-61BA-48D3-8E3C-3989BD968F12}" destId="{BDE4BD0F-8D87-49FF-BDCF-3E26691F2E4B}" srcOrd="5" destOrd="0" presId="urn:microsoft.com/office/officeart/2005/8/layout/vList2"/>
    <dgm:cxn modelId="{DC58C7E1-C68B-415B-A523-65E9DE222135}" type="presParOf" srcId="{1D5AE126-61BA-48D3-8E3C-3989BD968F12}" destId="{FB39A499-8922-4348-BBFC-84CFA61EACB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B2294-D022-49F7-9666-9E305075602C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9C0EF-A4A2-448A-A951-5B4BAB499988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6000" r="-16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25C33-049A-4042-B4F6-31D0F4CDED14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 note on changes impact BH</a:t>
          </a:r>
        </a:p>
      </dsp:txBody>
      <dsp:txXfrm>
        <a:off x="1844034" y="682"/>
        <a:ext cx="4401230" cy="1596566"/>
      </dsp:txXfrm>
    </dsp:sp>
    <dsp:sp modelId="{5D1F44E2-7234-4C99-858E-9CA55DA0B772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921AE-062C-4006-81C4-951249BC3A36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20000" b="-20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4B66D-FB82-40C8-9725-FB749FA048F8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Primer on Medi-Cal impacts from State and Federal Budget Policy</a:t>
          </a:r>
        </a:p>
      </dsp:txBody>
      <dsp:txXfrm>
        <a:off x="1844034" y="1996390"/>
        <a:ext cx="4401230" cy="1596566"/>
      </dsp:txXfrm>
    </dsp:sp>
    <dsp:sp modelId="{B5B6135B-9BC6-41E7-BEA4-BF5FA66E5BE0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6E379-769C-4310-9282-7709C897049E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7000" r="-7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840B2-D8FD-407C-8F88-43D30A2C0B13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Overview of GAC attacks</a:t>
          </a:r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8A580-2192-4581-B917-9B1F7585E720}">
      <dsp:nvSpPr>
        <dsp:cNvPr id="0" name=""/>
        <dsp:cNvSpPr/>
      </dsp:nvSpPr>
      <dsp:spPr>
        <a:xfrm>
          <a:off x="0" y="39919"/>
          <a:ext cx="6900512" cy="17707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Federal Medicaid = Medi-Cal in California</a:t>
          </a:r>
        </a:p>
      </dsp:txBody>
      <dsp:txXfrm>
        <a:off x="86442" y="126361"/>
        <a:ext cx="6727628" cy="1597883"/>
      </dsp:txXfrm>
    </dsp:sp>
    <dsp:sp modelId="{97DA0875-6BC8-4036-B2D6-411B8023F298}">
      <dsp:nvSpPr>
        <dsp:cNvPr id="0" name=""/>
        <dsp:cNvSpPr/>
      </dsp:nvSpPr>
      <dsp:spPr>
        <a:xfrm>
          <a:off x="0" y="1882686"/>
          <a:ext cx="6900512" cy="1770767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State Budget – Signed into law in late June 2025; most Medi-Cal changes occur in 2026.  Jan. 10</a:t>
          </a:r>
          <a:r>
            <a:rPr lang="en-US" sz="2500" kern="1200" baseline="30000" dirty="0"/>
            <a:t>th</a:t>
          </a:r>
          <a:r>
            <a:rPr lang="en-US" sz="2500" kern="1200" dirty="0"/>
            <a:t>, 2026 Governor’s proposed budget issued.</a:t>
          </a:r>
        </a:p>
      </dsp:txBody>
      <dsp:txXfrm>
        <a:off x="86442" y="1969128"/>
        <a:ext cx="6727628" cy="1597883"/>
      </dsp:txXfrm>
    </dsp:sp>
    <dsp:sp modelId="{84879CA3-4BEA-46B4-B3DB-F91472C29830}">
      <dsp:nvSpPr>
        <dsp:cNvPr id="0" name=""/>
        <dsp:cNvSpPr/>
      </dsp:nvSpPr>
      <dsp:spPr>
        <a:xfrm>
          <a:off x="0" y="3725454"/>
          <a:ext cx="6900512" cy="1770767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Federal Budget Bill – One Big Beautiful Bill; Signed into law on July 4, 2025; most provisions relating to Medicaid will not take effect until 2027 and beyond. </a:t>
          </a:r>
        </a:p>
      </dsp:txBody>
      <dsp:txXfrm>
        <a:off x="86442" y="3811896"/>
        <a:ext cx="6727628" cy="1597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6212-04C3-441C-B42B-8807022FBC80}">
      <dsp:nvSpPr>
        <dsp:cNvPr id="0" name=""/>
        <dsp:cNvSpPr/>
      </dsp:nvSpPr>
      <dsp:spPr>
        <a:xfrm>
          <a:off x="0" y="471338"/>
          <a:ext cx="10515600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604012" rIns="81612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January 1, 2026:</a:t>
          </a:r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Reinstate Asset test - $130,000 limit for individual, $195,000 limit for couples (older adults and persons with </a:t>
          </a:r>
          <a:r>
            <a:rPr lang="en-US" sz="2900" kern="1200"/>
            <a:t>disabilities)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Freezing full-scope enrollment for adults aged 19+ with Unsatisfactory Immigration Status (UIS) effective January 1, 2026. See </a:t>
          </a:r>
          <a:r>
            <a:rPr lang="en-US" sz="2900" kern="1200" dirty="0">
              <a:hlinkClick xmlns:r="http://schemas.openxmlformats.org/officeDocument/2006/relationships" r:id="rId1"/>
            </a:rPr>
            <a:t>HCA fact sheet</a:t>
          </a:r>
          <a:r>
            <a:rPr lang="en-US" sz="2900" kern="1200" dirty="0"/>
            <a:t>.</a:t>
          </a:r>
        </a:p>
      </dsp:txBody>
      <dsp:txXfrm>
        <a:off x="0" y="471338"/>
        <a:ext cx="10515600" cy="3836700"/>
      </dsp:txXfrm>
    </dsp:sp>
    <dsp:sp modelId="{515B8004-3F72-4D8C-A63B-04332D3DAED0}">
      <dsp:nvSpPr>
        <dsp:cNvPr id="0" name=""/>
        <dsp:cNvSpPr/>
      </dsp:nvSpPr>
      <dsp:spPr>
        <a:xfrm>
          <a:off x="525780" y="43298"/>
          <a:ext cx="7360920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Eligibility</a:t>
          </a:r>
        </a:p>
      </dsp:txBody>
      <dsp:txXfrm>
        <a:off x="567570" y="85088"/>
        <a:ext cx="7277340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6212-04C3-441C-B42B-8807022FBC80}">
      <dsp:nvSpPr>
        <dsp:cNvPr id="0" name=""/>
        <dsp:cNvSpPr/>
      </dsp:nvSpPr>
      <dsp:spPr>
        <a:xfrm>
          <a:off x="0" y="442898"/>
          <a:ext cx="10515600" cy="384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January 1, 2026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Elimination of Medi-Cal Coverage GLP-1 Drugs for Weight Loss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July 1, 2026</a:t>
          </a:r>
          <a:endParaRPr lang="en-US" sz="2600" kern="1200" dirty="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Elimination of dental benefits for adults aged 19+ with </a:t>
          </a:r>
          <a:r>
            <a:rPr lang="en-US" sz="260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Unsatisfactory Immigration Status (UIS) </a:t>
          </a: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effective July 1, 2026.  </a:t>
          </a:r>
          <a:r>
            <a:rPr lang="en-US" sz="2600" kern="1200" dirty="0"/>
            <a:t>See </a:t>
          </a:r>
          <a:r>
            <a:rPr lang="en-US" sz="2600" kern="1200" dirty="0">
              <a:hlinkClick xmlns:r="http://schemas.openxmlformats.org/officeDocument/2006/relationships" r:id="rId1"/>
            </a:rPr>
            <a:t>DHCS Immigration Status page </a:t>
          </a:r>
          <a:r>
            <a:rPr lang="en-US" sz="2600" kern="1200" dirty="0"/>
            <a:t>and  </a:t>
          </a:r>
          <a:r>
            <a:rPr lang="en-US" sz="2600" kern="1200" dirty="0">
              <a:hlinkClick xmlns:r="http://schemas.openxmlformats.org/officeDocument/2006/relationships" r:id="rId2"/>
            </a:rPr>
            <a:t>HCA fact sheet</a:t>
          </a:r>
          <a:r>
            <a:rPr lang="en-US" sz="2600" kern="1200" dirty="0"/>
            <a:t>.</a:t>
          </a:r>
        </a:p>
      </dsp:txBody>
      <dsp:txXfrm>
        <a:off x="0" y="442898"/>
        <a:ext cx="10515600" cy="3849300"/>
      </dsp:txXfrm>
    </dsp:sp>
    <dsp:sp modelId="{515B8004-3F72-4D8C-A63B-04332D3DAED0}">
      <dsp:nvSpPr>
        <dsp:cNvPr id="0" name=""/>
        <dsp:cNvSpPr/>
      </dsp:nvSpPr>
      <dsp:spPr>
        <a:xfrm>
          <a:off x="525780" y="59138"/>
          <a:ext cx="736092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Coverage Changes</a:t>
          </a:r>
        </a:p>
      </dsp:txBody>
      <dsp:txXfrm>
        <a:off x="563247" y="96605"/>
        <a:ext cx="728598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6212-04C3-441C-B42B-8807022FBC80}">
      <dsp:nvSpPr>
        <dsp:cNvPr id="0" name=""/>
        <dsp:cNvSpPr/>
      </dsp:nvSpPr>
      <dsp:spPr>
        <a:xfrm>
          <a:off x="0" y="411152"/>
          <a:ext cx="10515600" cy="471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October 1, 2026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Eliminates eligibility for certain classes of immigrants (e.g. TPS, Refugee, Asylee.  Estimated </a:t>
          </a:r>
          <a:r>
            <a:rPr lang="en-US" sz="2200" kern="1200" dirty="0">
              <a:solidFill>
                <a:srgbClr val="FF0000"/>
              </a:solidFill>
            </a:rPr>
            <a:t>200,000</a:t>
          </a:r>
          <a:r>
            <a:rPr lang="en-US" sz="2200" kern="1200" dirty="0"/>
            <a:t> will lose full scope Medi-Cal.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January 1, 2027</a:t>
          </a:r>
          <a:endParaRPr lang="en-US" sz="2200" kern="1200" dirty="0"/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Work requirements for adults (</a:t>
          </a:r>
          <a:r>
            <a:rPr lang="en-US" sz="2200" b="1" kern="1200" dirty="0"/>
            <a:t>Not</a:t>
          </a:r>
          <a:r>
            <a:rPr lang="en-US" sz="2200" kern="1200" dirty="0"/>
            <a:t> applicable to most older adults or persons with disabilities). Estimated </a:t>
          </a:r>
          <a:r>
            <a:rPr lang="en-US" sz="2200" kern="1200" dirty="0">
              <a:solidFill>
                <a:srgbClr val="FF0000"/>
              </a:solidFill>
            </a:rPr>
            <a:t>1.4 million </a:t>
          </a:r>
          <a:r>
            <a:rPr lang="en-US" sz="2200" kern="1200" dirty="0"/>
            <a:t>will lose Medi-Cal.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Mid-year renewal for MAGI 19-64 (</a:t>
          </a:r>
          <a:r>
            <a:rPr lang="en-US" sz="2200" b="1" kern="1200" dirty="0"/>
            <a:t>Not</a:t>
          </a:r>
          <a:r>
            <a:rPr lang="en-US" sz="2200" kern="1200" dirty="0"/>
            <a:t> applicable to most older adults or persons with disabilities). Estimated </a:t>
          </a:r>
          <a:r>
            <a:rPr lang="en-US" sz="2200" kern="1200" dirty="0">
              <a:solidFill>
                <a:srgbClr val="FF0000"/>
              </a:solidFill>
            </a:rPr>
            <a:t>400,000 </a:t>
          </a:r>
          <a:r>
            <a:rPr lang="en-US" sz="2200" kern="1200" dirty="0"/>
            <a:t>will lose Medi-Cal.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Retroactive enrollment reduced (from 3 months to 1-months (MAGI) and 2-months for all other categories.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January 1, 2028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Home Equity limit of $1 million for LTC coverage </a:t>
          </a:r>
        </a:p>
      </dsp:txBody>
      <dsp:txXfrm>
        <a:off x="0" y="411152"/>
        <a:ext cx="10515600" cy="4712400"/>
      </dsp:txXfrm>
    </dsp:sp>
    <dsp:sp modelId="{515B8004-3F72-4D8C-A63B-04332D3DAED0}">
      <dsp:nvSpPr>
        <dsp:cNvPr id="0" name=""/>
        <dsp:cNvSpPr/>
      </dsp:nvSpPr>
      <dsp:spPr>
        <a:xfrm>
          <a:off x="525780" y="86432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Eligibility Changes</a:t>
          </a:r>
        </a:p>
      </dsp:txBody>
      <dsp:txXfrm>
        <a:off x="557483" y="118135"/>
        <a:ext cx="7297514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86212-04C3-441C-B42B-8807022FBC80}">
      <dsp:nvSpPr>
        <dsp:cNvPr id="0" name=""/>
        <dsp:cNvSpPr/>
      </dsp:nvSpPr>
      <dsp:spPr>
        <a:xfrm>
          <a:off x="0" y="471338"/>
          <a:ext cx="10515600" cy="383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604012" rIns="816127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October 1, 2028</a:t>
          </a:r>
          <a:endParaRPr lang="en-US" sz="2900" kern="1200" dirty="0"/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Up to $35 </a:t>
          </a:r>
          <a:r>
            <a:rPr lang="en-US" sz="2900" u="sng" kern="1200" dirty="0"/>
            <a:t>Co-payments per service</a:t>
          </a:r>
          <a:r>
            <a:rPr lang="en-US" sz="2900" kern="1200" dirty="0"/>
            <a:t> for some Medi-Cal beneficiaries (MAGI only) with income over 100% federal poverty level. </a:t>
          </a:r>
        </a:p>
        <a:p>
          <a:pPr marL="857250" lvl="3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Relatedly: Due to the CA 2025 Budget, CA already slated to start $30 </a:t>
          </a:r>
          <a:r>
            <a:rPr lang="en-US" sz="2900" u="sng" kern="1200" dirty="0"/>
            <a:t>premiums </a:t>
          </a:r>
          <a:r>
            <a:rPr lang="en-US" sz="2900" kern="1200" dirty="0"/>
            <a:t>for 19-59 UIS effective July 2027</a:t>
          </a:r>
        </a:p>
      </dsp:txBody>
      <dsp:txXfrm>
        <a:off x="0" y="471338"/>
        <a:ext cx="10515600" cy="3836700"/>
      </dsp:txXfrm>
    </dsp:sp>
    <dsp:sp modelId="{515B8004-3F72-4D8C-A63B-04332D3DAED0}">
      <dsp:nvSpPr>
        <dsp:cNvPr id="0" name=""/>
        <dsp:cNvSpPr/>
      </dsp:nvSpPr>
      <dsp:spPr>
        <a:xfrm>
          <a:off x="525780" y="43298"/>
          <a:ext cx="7360920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Coverage Changes</a:t>
          </a:r>
        </a:p>
      </dsp:txBody>
      <dsp:txXfrm>
        <a:off x="567570" y="85088"/>
        <a:ext cx="7277340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E035B-1E4B-45CD-A388-FC820E8CA630}">
      <dsp:nvSpPr>
        <dsp:cNvPr id="0" name=""/>
        <dsp:cNvSpPr/>
      </dsp:nvSpPr>
      <dsp:spPr>
        <a:xfrm>
          <a:off x="0" y="82777"/>
          <a:ext cx="4828172" cy="1319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Retention key in 2026: Watch your mail, respond promptly, and ask for help!</a:t>
          </a:r>
        </a:p>
      </dsp:txBody>
      <dsp:txXfrm>
        <a:off x="64425" y="147202"/>
        <a:ext cx="4699322" cy="1190909"/>
      </dsp:txXfrm>
    </dsp:sp>
    <dsp:sp modelId="{DD3BD220-BF39-4A63-9F64-563091A5CD23}">
      <dsp:nvSpPr>
        <dsp:cNvPr id="0" name=""/>
        <dsp:cNvSpPr/>
      </dsp:nvSpPr>
      <dsp:spPr>
        <a:xfrm>
          <a:off x="0" y="1471657"/>
          <a:ext cx="4828172" cy="1319759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Those with UIS should access dental services before July 1, 2026 </a:t>
          </a:r>
        </a:p>
      </dsp:txBody>
      <dsp:txXfrm>
        <a:off x="64425" y="1536082"/>
        <a:ext cx="4699322" cy="1190909"/>
      </dsp:txXfrm>
    </dsp:sp>
    <dsp:sp modelId="{C7916FE4-1337-4924-99AB-7F7466F4712E}">
      <dsp:nvSpPr>
        <dsp:cNvPr id="0" name=""/>
        <dsp:cNvSpPr/>
      </dsp:nvSpPr>
      <dsp:spPr>
        <a:xfrm>
          <a:off x="0" y="2860537"/>
          <a:ext cx="4828172" cy="1319759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Refer immigrants concerned about public charge to immigration counsel</a:t>
          </a:r>
        </a:p>
      </dsp:txBody>
      <dsp:txXfrm>
        <a:off x="64425" y="2924962"/>
        <a:ext cx="4699322" cy="1190909"/>
      </dsp:txXfrm>
    </dsp:sp>
    <dsp:sp modelId="{FB39A499-8922-4348-BBFC-84CFA61EACB4}">
      <dsp:nvSpPr>
        <dsp:cNvPr id="0" name=""/>
        <dsp:cNvSpPr/>
      </dsp:nvSpPr>
      <dsp:spPr>
        <a:xfrm>
          <a:off x="0" y="4249417"/>
          <a:ext cx="4828172" cy="131975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Encourage those with eligibility and coverage questions to call Health Consumer Alliance</a:t>
          </a:r>
        </a:p>
      </dsp:txBody>
      <dsp:txXfrm>
        <a:off x="64425" y="4313842"/>
        <a:ext cx="4699322" cy="1190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48C1-BE79-4CE4-B2CE-5A05D8007E3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C1BA8-CD66-433D-887E-EE061B88D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130D8-37DF-4724-9B17-46CAE45DEC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9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9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38d4f2b7d4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38d4f2b7d4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39DF6-AEBC-4207-8A5C-FBB4A0F37F2A}" type="slidenum">
              <a:rPr lang="en-US" smtClean="0">
                <a:solidFill>
                  <a:srgbClr val="514A40"/>
                </a:solidFill>
                <a:latin typeface="Cambria"/>
              </a:rPr>
              <a:pPr>
                <a:defRPr/>
              </a:pPr>
              <a:t>2</a:t>
            </a:fld>
            <a:endParaRPr lang="en-US">
              <a:solidFill>
                <a:srgbClr val="514A40"/>
              </a:solidFill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213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Excerpted from a presentation deck that Nadia </a:t>
            </a:r>
            <a:r>
              <a:rPr lang="en-US" dirty="0" err="1"/>
              <a:t>Privara</a:t>
            </a:r>
            <a:r>
              <a:rPr lang="en-US" dirty="0"/>
              <a:t> (new BH Director in County of San Diego) recently presented to the CA BH Planning Council, Jan 21, 2026.</a:t>
            </a:r>
          </a:p>
          <a:p>
            <a:endParaRPr lang="en-US" dirty="0"/>
          </a:p>
          <a:p>
            <a:r>
              <a:rPr lang="en-US" dirty="0"/>
              <a:t>Dizzying array of changes impacting delivery of BH in counties.  BHSA Integrated Plans due 3/31/2026, 30 day public comment periods with plans being finalized in July.  Get involved in your local planning efforts.</a:t>
            </a:r>
          </a:p>
          <a:p>
            <a:endParaRPr lang="en-US" dirty="0"/>
          </a:p>
          <a:p>
            <a:r>
              <a:rPr lang="en-US" dirty="0"/>
              <a:t>While all of these changes are occurring, BHS is also branching out from HHSA.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2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notes on reinstatement:  Barrier and burden at renewal; eligibility churn, look-back period and transfer penalties, etc. </a:t>
            </a:r>
          </a:p>
          <a:p>
            <a:endParaRPr lang="en-US" dirty="0"/>
          </a:p>
          <a:p>
            <a:r>
              <a:rPr lang="en-US" b="1" dirty="0"/>
              <a:t>Freeze: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ACWDL 25-13 freeze guidance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Enrollment Freeze Exceptions: pregnant, one-year postpartum, or foster youth/former foster youth under 26 may still enroll in full-scope.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Applications after 1/1/26 that fail to provide proof of immigration status that have not demonstrated good faith effort to provide verification prior to the end of their ROP (90-days), will be reduced from full scope to restricted scope Medi-Cal.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Conditionally eligible during 90-day ROP; 10-day notice required to move to restricted scope.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Can continued beyond ROP if good faith effort to provide documented (county must provide “reasonable assistance”)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US" dirty="0"/>
              <a:t>If reduced to restricted scope, but verification provided within 1 year of application date, county must retroactively reinstate full scope back to date restricted scope started. 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MEDIL I-26-02 sets out good faith effort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87836-38BA-7C4B-FD05-622DFE69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30F63F-1A3A-B105-6811-1E8F0EF5A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3FA5A2-DBDB-0E36-EAA8-076A04D9B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GLP-1 </a:t>
            </a:r>
          </a:p>
          <a:p>
            <a:r>
              <a:rPr lang="en-US" dirty="0"/>
              <a:t>Exceptions for serious and chronic medical conditions; specific carve outs for conditions: e.g. </a:t>
            </a:r>
            <a:r>
              <a:rPr lang="en-US" dirty="0" err="1"/>
              <a:t>Wegovy</a:t>
            </a:r>
            <a:r>
              <a:rPr lang="en-US" dirty="0"/>
              <a:t> for MASH or cardiovascular disease; </a:t>
            </a:r>
            <a:r>
              <a:rPr lang="en-US" dirty="0" err="1"/>
              <a:t>Zepbound</a:t>
            </a:r>
            <a:r>
              <a:rPr lang="en-US" dirty="0"/>
              <a:t> for Obstructive Sleep Apnea (OSA); Ozempic, </a:t>
            </a:r>
            <a:r>
              <a:rPr lang="en-US" dirty="0" err="1"/>
              <a:t>Rybelsus</a:t>
            </a:r>
            <a:r>
              <a:rPr lang="en-US" dirty="0"/>
              <a:t>, </a:t>
            </a:r>
            <a:r>
              <a:rPr lang="en-US" dirty="0" err="1"/>
              <a:t>Mounjaro</a:t>
            </a:r>
            <a:r>
              <a:rPr lang="en-US" dirty="0"/>
              <a:t>, Victoza, Byetta, </a:t>
            </a:r>
            <a:r>
              <a:rPr lang="en-US" dirty="0" err="1"/>
              <a:t>Bydureon</a:t>
            </a:r>
            <a:r>
              <a:rPr lang="en-US" dirty="0"/>
              <a:t>, or Trulicity will be covered for type 2 diabetes.</a:t>
            </a:r>
          </a:p>
          <a:p>
            <a:endParaRPr lang="en-US" dirty="0"/>
          </a:p>
          <a:p>
            <a:r>
              <a:rPr lang="en-US" dirty="0"/>
              <a:t>Hearing rights and APP for existing prior authorizations apply.  </a:t>
            </a:r>
          </a:p>
          <a:p>
            <a:endParaRPr lang="en-US" dirty="0"/>
          </a:p>
          <a:p>
            <a:r>
              <a:rPr lang="en-US" dirty="0"/>
              <a:t>Dental benefits elimination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C99B5-2979-13B3-A58E-8AA05ED6BF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0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3AE2-9DB0-D1DF-2204-64889EFF8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3C2A9-986E-B1D8-94BE-7F14C05FD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C2DB8C-18A7-173C-DBEC-6409BE50F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10/1/26 – classes of Immigrants:  CA: Undocumented, lawfully present including newly qualified under the 5-year bar, PRUCOL, and TCVAP excluded, except: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*Those enrolled in Medi-Cal prior to 1/1/26 can retain Full-Scope Medi-Cal with No Dental .  Otherwise, Emergency only.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 requirements:  Initial DHCS guidance issued in CMS guidance expected in June of 2026; Impacts only MAGI Expansion categories.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Mid-year renewals: CMS guidance due by end of 2025; only ACA Expansion/MAGI categories.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highlight>
                  <a:srgbClr val="FFFF00"/>
                </a:highlight>
              </a:rPr>
              <a:t>*26 Gov budget estimated impacts: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10/1/2026 elimination of certain classes of immigrants – No state backfill in budget; Estimates are that 200,000 Medi-Cal beneficiaries will lose Medi-Cal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1/1/2027 changes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Work requirements – No state backfill in budget, estimates are 1.4 million will lose Medi-Cal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Midyear/6 month renewal requirement – Estimated $400k will lose Medi-Cal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Shrinking Retro period – Gov budget estimates $23 million in “savings”,  i.e. $23 million in unreimbursed care (at Medi-Cal billing rates, not direct patient cost, which is between 200% and 300% greater.)  This will result in increased reliance on hospital charity care/FAP processes.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63177-AA68-8C2D-8030-FCBD5FAF0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FFAC-E5FC-E437-C9DC-30C86535E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CB97ED-EB03-0185-249B-3CC1D9890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3E0E3E-D37D-5BCD-0C6F-CA119D9F9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Co-Payments: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Cost sharing must </a:t>
            </a:r>
            <a:r>
              <a:rPr lang="en-US" b="1" dirty="0"/>
              <a:t>not</a:t>
            </a:r>
            <a:r>
              <a:rPr lang="en-US" dirty="0"/>
              <a:t> apply to exemptions under current law (e.g., prenatal, family planning, and certain emergency services) or to </a:t>
            </a:r>
            <a:r>
              <a:rPr lang="en-US" b="1" dirty="0"/>
              <a:t>primary care services, behavioral health services, federally qualified health center servic</a:t>
            </a:r>
            <a:r>
              <a:rPr lang="en-US" dirty="0"/>
              <a:t>es, rural health clinic services, and certified community behavioral health clinic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$35 per service, not to exceed 5% of aggregate family income.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Premiums Starting July 1, 2027: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Applies to UIS, NQI under 5 year bar, those claiming PRUCOL status.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Does not apply to pregnant, incarcerated, 18 or younger, 60 or older,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7DFF8-F32F-C2E0-4B1E-2F14FB08A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C1BA8-CD66-433D-887E-EE061B88D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8B422-A8E0-2537-E714-A08FEF70D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24DFE-5BC5-F598-C17D-75F17ED59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F90EF-2DD7-F981-119A-47D85518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4C0DC-702D-CC2D-DFF3-ABF8E9B4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B13F-5D65-46A7-CDA4-6E2AFC2A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E2BF-9F77-3F8A-5214-40B51714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A3B4FF-1288-F09D-F566-CCFC33DBB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D0614-C5F2-FBB1-E163-A63A8E0F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9EA67-BC04-0519-BABB-80D67653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CC681-E538-8A82-13D1-4763E9BE9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AEDD6-61A7-06CC-6E30-3C5230F2A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5372B-1FE0-E1B0-B8A4-3BE0967BC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EFDEB-35C5-AB43-3422-0D963ECE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3DA2-648D-F268-2319-59C1B120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45AD9-8D3E-F878-8E94-4D2D529C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1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07A27-3C67-4BBC-BAD4-E7FEB6A3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150" y="6447828"/>
            <a:ext cx="1423307" cy="365125"/>
          </a:xfrm>
          <a:prstGeom prst="rect">
            <a:avLst/>
          </a:prstGeom>
        </p:spPr>
        <p:txBody>
          <a:bodyPr/>
          <a:lstStyle/>
          <a:p>
            <a:fld id="{A794F532-8CF9-4E72-9606-90B401946BA8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C662873-2A11-4BAF-BACC-0A51FFAA58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150" y="148945"/>
            <a:ext cx="7079305" cy="85093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E01356-8209-6CEE-4782-B5B2D995EF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942" y="1581288"/>
            <a:ext cx="7021513" cy="458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779042"/>
                </a:solidFill>
              </a:defRPr>
            </a:lvl1pPr>
          </a:lstStyle>
          <a:p>
            <a:pPr lvl="0"/>
            <a:r>
              <a:rPr lang="en-US" dirty="0"/>
              <a:t>CLICK TO EDIT SUB-TITLE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F91CEE-BF71-049D-4C4F-BABFA29273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7500" y="2040077"/>
            <a:ext cx="11591925" cy="43607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 or insert photo/graphic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442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17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BB409-78D9-4949-9A8A-5C1744CE9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439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2953933" y="1219200"/>
            <a:ext cx="8278000" cy="333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7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5709999" y="4744567"/>
            <a:ext cx="5394400" cy="631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54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l="8249" t="7587" r="54938"/>
          <a:stretch/>
        </p:blipFill>
        <p:spPr>
          <a:xfrm rot="5400000">
            <a:off x="2411868" y="-2489675"/>
            <a:ext cx="7368265" cy="123284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277392" y="2593867"/>
            <a:ext cx="6051200" cy="93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4277359" y="3842200"/>
            <a:ext cx="6051200" cy="54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title" idx="2" hasCustomPrompt="1"/>
          </p:nvPr>
        </p:nvSpPr>
        <p:spPr>
          <a:xfrm>
            <a:off x="1477133" y="2593867"/>
            <a:ext cx="2034000" cy="179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2826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l="5940" t="7587" r="56321"/>
          <a:stretch/>
        </p:blipFill>
        <p:spPr>
          <a:xfrm rot="5400000">
            <a:off x="2411868" y="-2489675"/>
            <a:ext cx="7368265" cy="1232843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subTitle" idx="1"/>
          </p:nvPr>
        </p:nvSpPr>
        <p:spPr>
          <a:xfrm>
            <a:off x="2140733" y="3910949"/>
            <a:ext cx="3795600" cy="129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2"/>
          </p:nvPr>
        </p:nvSpPr>
        <p:spPr>
          <a:xfrm>
            <a:off x="6250433" y="3910949"/>
            <a:ext cx="3795600" cy="129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3"/>
          </p:nvPr>
        </p:nvSpPr>
        <p:spPr>
          <a:xfrm>
            <a:off x="2140733" y="3161841"/>
            <a:ext cx="3795600" cy="609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933" b="1">
                <a:solidFill>
                  <a:schemeClr val="dk1"/>
                </a:solidFill>
                <a:highlight>
                  <a:schemeClr val="accent1"/>
                </a:highlight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4"/>
          </p:nvPr>
        </p:nvSpPr>
        <p:spPr>
          <a:xfrm>
            <a:off x="6250433" y="3161841"/>
            <a:ext cx="3795600" cy="609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960000" y="610467"/>
            <a:ext cx="102724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654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 amt="83000"/>
          </a:blip>
          <a:srcRect t="14170"/>
          <a:stretch/>
        </p:blipFill>
        <p:spPr>
          <a:xfrm rot="10800000"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57533" y="655901"/>
            <a:ext cx="102744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0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D28E-ECA8-239C-4158-2027AA45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BEE2-0A37-EDD8-7C0C-711F30523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265DE-941B-593A-3B83-25140FE3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1332-C0E7-B78C-3266-5D7B2E64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66814-A55D-860E-FD8D-FA3A4D02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3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 t="13389" r="6068" b="7333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4741600" y="612467"/>
            <a:ext cx="64904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741600" y="2306767"/>
            <a:ext cx="6490400" cy="3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14856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81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rot="10800000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960000" y="1692900"/>
            <a:ext cx="8458800" cy="355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866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924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4786200" y="1839467"/>
            <a:ext cx="6446000" cy="14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4901300" y="3286067"/>
            <a:ext cx="6330800" cy="1699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highlight>
                  <a:schemeClr val="dk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058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 rot="206">
            <a:off x="960000" y="5093133"/>
            <a:ext cx="6665200" cy="113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95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3"/>
          <p:cNvGrpSpPr/>
          <p:nvPr/>
        </p:nvGrpSpPr>
        <p:grpSpPr>
          <a:xfrm flipH="1">
            <a:off x="0" y="1"/>
            <a:ext cx="12192003" cy="6858001"/>
            <a:chOff x="0" y="0"/>
            <a:chExt cx="9144002" cy="5143501"/>
          </a:xfrm>
        </p:grpSpPr>
        <p:pic>
          <p:nvPicPr>
            <p:cNvPr id="91" name="Google Shape;91;p23"/>
            <p:cNvPicPr preferRelativeResize="0"/>
            <p:nvPr/>
          </p:nvPicPr>
          <p:blipFill rotWithShape="1">
            <a:blip r:embed="rId2">
              <a:alphaModFix/>
            </a:blip>
            <a:srcRect l="13991" t="10626" r="15734" b="12756"/>
            <a:stretch/>
          </p:blipFill>
          <p:spPr>
            <a:xfrm flipH="1">
              <a:off x="2065400" y="0"/>
              <a:ext cx="707860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3"/>
            <p:cNvPicPr preferRelativeResize="0"/>
            <p:nvPr/>
          </p:nvPicPr>
          <p:blipFill rotWithShape="1">
            <a:blip r:embed="rId2">
              <a:alphaModFix/>
            </a:blip>
            <a:srcRect l="11008" t="13389" r="42025" b="7333"/>
            <a:stretch/>
          </p:blipFill>
          <p:spPr>
            <a:xfrm>
              <a:off x="0" y="0"/>
              <a:ext cx="4572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3"/>
            <p:cNvPicPr preferRelativeResize="0"/>
            <p:nvPr/>
          </p:nvPicPr>
          <p:blipFill rotWithShape="1">
            <a:blip r:embed="rId3">
              <a:alphaModFix/>
            </a:blip>
            <a:srcRect l="21568" t="15801" b="3579"/>
            <a:stretch/>
          </p:blipFill>
          <p:spPr>
            <a:xfrm>
              <a:off x="4572000" y="0"/>
              <a:ext cx="4572000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 rot="205">
            <a:off x="2755900" y="2180300"/>
            <a:ext cx="6701600" cy="15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2755900" y="3996633"/>
            <a:ext cx="6701600" cy="65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96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124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5"/>
          <p:cNvPicPr preferRelativeResize="0"/>
          <p:nvPr/>
        </p:nvPicPr>
        <p:blipFill rotWithShape="1">
          <a:blip r:embed="rId2">
            <a:alphaModFix/>
          </a:blip>
          <a:srcRect t="13389" r="6068" b="7333"/>
          <a:stretch/>
        </p:blipFill>
        <p:spPr>
          <a:xfrm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5"/>
          <p:cNvSpPr txBox="1">
            <a:spLocks noGrp="1"/>
          </p:cNvSpPr>
          <p:nvPr>
            <p:ph type="subTitle" idx="1"/>
          </p:nvPr>
        </p:nvSpPr>
        <p:spPr>
          <a:xfrm>
            <a:off x="2103867" y="1670167"/>
            <a:ext cx="5420800" cy="5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 b="1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2"/>
          </p:nvPr>
        </p:nvSpPr>
        <p:spPr>
          <a:xfrm>
            <a:off x="2103867" y="2126468"/>
            <a:ext cx="54176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title" hasCustomPrompt="1"/>
          </p:nvPr>
        </p:nvSpPr>
        <p:spPr>
          <a:xfrm>
            <a:off x="1003800" y="1670175"/>
            <a:ext cx="925200" cy="1000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25"/>
          <p:cNvSpPr txBox="1">
            <a:spLocks noGrp="1"/>
          </p:cNvSpPr>
          <p:nvPr>
            <p:ph type="subTitle" idx="3"/>
          </p:nvPr>
        </p:nvSpPr>
        <p:spPr>
          <a:xfrm>
            <a:off x="2103867" y="4037899"/>
            <a:ext cx="5420800" cy="5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 b="1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4"/>
          </p:nvPr>
        </p:nvSpPr>
        <p:spPr>
          <a:xfrm>
            <a:off x="2103867" y="4492072"/>
            <a:ext cx="54176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title" idx="5" hasCustomPrompt="1"/>
          </p:nvPr>
        </p:nvSpPr>
        <p:spPr>
          <a:xfrm>
            <a:off x="1003800" y="4042264"/>
            <a:ext cx="925200" cy="1000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05" name="Google Shape;105;p25"/>
          <p:cNvSpPr txBox="1">
            <a:spLocks noGrp="1"/>
          </p:cNvSpPr>
          <p:nvPr>
            <p:ph type="subTitle" idx="6"/>
          </p:nvPr>
        </p:nvSpPr>
        <p:spPr>
          <a:xfrm>
            <a:off x="2103867" y="2873667"/>
            <a:ext cx="5417600" cy="5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 b="1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ubTitle" idx="7"/>
          </p:nvPr>
        </p:nvSpPr>
        <p:spPr>
          <a:xfrm>
            <a:off x="2103867" y="3329971"/>
            <a:ext cx="54208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title" idx="8" hasCustomPrompt="1"/>
          </p:nvPr>
        </p:nvSpPr>
        <p:spPr>
          <a:xfrm>
            <a:off x="1003800" y="2856220"/>
            <a:ext cx="925200" cy="1000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25"/>
          <p:cNvSpPr txBox="1">
            <a:spLocks noGrp="1"/>
          </p:cNvSpPr>
          <p:nvPr>
            <p:ph type="subTitle" idx="9"/>
          </p:nvPr>
        </p:nvSpPr>
        <p:spPr>
          <a:xfrm>
            <a:off x="2103867" y="5234940"/>
            <a:ext cx="5417600" cy="5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 b="1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ubTitle" idx="13"/>
          </p:nvPr>
        </p:nvSpPr>
        <p:spPr>
          <a:xfrm>
            <a:off x="2103867" y="5689099"/>
            <a:ext cx="54208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title" idx="14" hasCustomPrompt="1"/>
          </p:nvPr>
        </p:nvSpPr>
        <p:spPr>
          <a:xfrm>
            <a:off x="1003800" y="5228308"/>
            <a:ext cx="925200" cy="1000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733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25"/>
          <p:cNvSpPr txBox="1">
            <a:spLocks noGrp="1"/>
          </p:cNvSpPr>
          <p:nvPr>
            <p:ph type="title" idx="15"/>
          </p:nvPr>
        </p:nvSpPr>
        <p:spPr>
          <a:xfrm>
            <a:off x="960000" y="609024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1703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6"/>
          <p:cNvPicPr preferRelativeResize="0"/>
          <p:nvPr/>
        </p:nvPicPr>
        <p:blipFill rotWithShape="1">
          <a:blip r:embed="rId2">
            <a:alphaModFix/>
          </a:blip>
          <a:srcRect l="1703" t="2564" r="53467" b="1041"/>
          <a:stretch/>
        </p:blipFill>
        <p:spPr>
          <a:xfrm rot="5400000">
            <a:off x="2709634" y="-2728801"/>
            <a:ext cx="6857999" cy="123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1864039" y="4683300"/>
            <a:ext cx="57700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1858333" y="2473933"/>
            <a:ext cx="8492800" cy="2128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4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7"/>
          <p:cNvGrpSpPr/>
          <p:nvPr/>
        </p:nvGrpSpPr>
        <p:grpSpPr>
          <a:xfrm>
            <a:off x="0" y="1"/>
            <a:ext cx="12192003" cy="6858001"/>
            <a:chOff x="0" y="0"/>
            <a:chExt cx="9144002" cy="5143501"/>
          </a:xfrm>
        </p:grpSpPr>
        <p:pic>
          <p:nvPicPr>
            <p:cNvPr id="118" name="Google Shape;118;p27"/>
            <p:cNvPicPr preferRelativeResize="0"/>
            <p:nvPr/>
          </p:nvPicPr>
          <p:blipFill rotWithShape="1">
            <a:blip r:embed="rId2">
              <a:alphaModFix/>
            </a:blip>
            <a:srcRect l="4323" r="26063"/>
            <a:stretch/>
          </p:blipFill>
          <p:spPr>
            <a:xfrm>
              <a:off x="0" y="0"/>
              <a:ext cx="537210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7"/>
            <p:cNvPicPr preferRelativeResize="0"/>
            <p:nvPr/>
          </p:nvPicPr>
          <p:blipFill rotWithShape="1">
            <a:blip r:embed="rId2">
              <a:alphaModFix/>
            </a:blip>
            <a:srcRect l="6300" r="24086"/>
            <a:stretch/>
          </p:blipFill>
          <p:spPr>
            <a:xfrm rot="10800000">
              <a:off x="3771900" y="0"/>
              <a:ext cx="5372102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7"/>
          <p:cNvSpPr txBox="1">
            <a:spLocks noGrp="1"/>
          </p:cNvSpPr>
          <p:nvPr>
            <p:ph type="subTitle" idx="1"/>
          </p:nvPr>
        </p:nvSpPr>
        <p:spPr>
          <a:xfrm>
            <a:off x="3010592" y="3996167"/>
            <a:ext cx="6170800" cy="9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197667" y="2112533"/>
            <a:ext cx="5789600" cy="1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18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764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8"/>
          <p:cNvPicPr preferRelativeResize="0"/>
          <p:nvPr/>
        </p:nvPicPr>
        <p:blipFill rotWithShape="1">
          <a:blip r:embed="rId2">
            <a:alphaModFix amt="92000"/>
          </a:blip>
          <a:srcRect t="14170"/>
          <a:stretch/>
        </p:blipFill>
        <p:spPr>
          <a:xfrm rot="10800000"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/>
          <p:cNvPicPr preferRelativeResize="0"/>
          <p:nvPr/>
        </p:nvPicPr>
        <p:blipFill rotWithShape="1">
          <a:blip r:embed="rId3">
            <a:alphaModFix/>
          </a:blip>
          <a:srcRect t="15007" b="12805"/>
          <a:stretch/>
        </p:blipFill>
        <p:spPr>
          <a:xfrm flipH="1">
            <a:off x="-1" y="0"/>
            <a:ext cx="10553501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>
            <a:spLocks noGrp="1"/>
          </p:cNvSpPr>
          <p:nvPr>
            <p:ph type="title"/>
          </p:nvPr>
        </p:nvSpPr>
        <p:spPr>
          <a:xfrm>
            <a:off x="3067784" y="3609867"/>
            <a:ext cx="6051200" cy="93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subTitle" idx="1"/>
          </p:nvPr>
        </p:nvSpPr>
        <p:spPr>
          <a:xfrm>
            <a:off x="3067749" y="4858200"/>
            <a:ext cx="6051200" cy="54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title" idx="2" hasCustomPrompt="1"/>
          </p:nvPr>
        </p:nvSpPr>
        <p:spPr>
          <a:xfrm>
            <a:off x="5076359" y="1505533"/>
            <a:ext cx="2034000" cy="179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399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1387-0B68-E140-8ADE-B0F03AB5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8D388-5A00-C484-E3C1-E6AFF021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8604C-D5B2-4FB1-FF3A-38727C4C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FA7B-0A62-66C6-A3A1-C263466A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600BB-24AE-60E5-89BC-37938C99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27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9"/>
          <p:cNvPicPr preferRelativeResize="0"/>
          <p:nvPr/>
        </p:nvPicPr>
        <p:blipFill rotWithShape="1">
          <a:blip r:embed="rId2">
            <a:alphaModFix/>
          </a:blip>
          <a:srcRect t="12212" r="16867" b="9300"/>
          <a:stretch/>
        </p:blipFill>
        <p:spPr>
          <a:xfrm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9"/>
          <p:cNvSpPr txBox="1">
            <a:spLocks noGrp="1"/>
          </p:cNvSpPr>
          <p:nvPr>
            <p:ph type="title"/>
          </p:nvPr>
        </p:nvSpPr>
        <p:spPr>
          <a:xfrm>
            <a:off x="959584" y="3609867"/>
            <a:ext cx="6051200" cy="93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ubTitle" idx="1"/>
          </p:nvPr>
        </p:nvSpPr>
        <p:spPr>
          <a:xfrm>
            <a:off x="959549" y="4858200"/>
            <a:ext cx="6051200" cy="544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title" idx="2" hasCustomPrompt="1"/>
          </p:nvPr>
        </p:nvSpPr>
        <p:spPr>
          <a:xfrm>
            <a:off x="2968159" y="1505533"/>
            <a:ext cx="2034000" cy="179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25152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0"/>
          <p:cNvPicPr preferRelativeResize="0"/>
          <p:nvPr/>
        </p:nvPicPr>
        <p:blipFill rotWithShape="1">
          <a:blip r:embed="rId2">
            <a:alphaModFix/>
          </a:blip>
          <a:srcRect l="11211" t="2505" r="48976"/>
          <a:stretch/>
        </p:blipFill>
        <p:spPr>
          <a:xfrm rot="-5400000" flipH="1">
            <a:off x="2411868" y="-2489675"/>
            <a:ext cx="7368265" cy="123284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0"/>
          <p:cNvSpPr txBox="1">
            <a:spLocks noGrp="1"/>
          </p:cNvSpPr>
          <p:nvPr>
            <p:ph type="title"/>
          </p:nvPr>
        </p:nvSpPr>
        <p:spPr>
          <a:xfrm>
            <a:off x="3067784" y="3609867"/>
            <a:ext cx="6051200" cy="93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ubTitle" idx="1"/>
          </p:nvPr>
        </p:nvSpPr>
        <p:spPr>
          <a:xfrm>
            <a:off x="3067749" y="4858200"/>
            <a:ext cx="6051200" cy="54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0"/>
          <p:cNvSpPr txBox="1">
            <a:spLocks noGrp="1"/>
          </p:cNvSpPr>
          <p:nvPr>
            <p:ph type="title" idx="2" hasCustomPrompt="1"/>
          </p:nvPr>
        </p:nvSpPr>
        <p:spPr>
          <a:xfrm>
            <a:off x="5076359" y="1505533"/>
            <a:ext cx="2034000" cy="179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460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963267" y="1160600"/>
            <a:ext cx="5223200" cy="25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subTitle" idx="1"/>
          </p:nvPr>
        </p:nvSpPr>
        <p:spPr>
          <a:xfrm>
            <a:off x="1066759" y="4034601"/>
            <a:ext cx="3756800" cy="1302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>
            <a:spLocks noGrp="1"/>
          </p:cNvSpPr>
          <p:nvPr>
            <p:ph type="pic" idx="2"/>
          </p:nvPr>
        </p:nvSpPr>
        <p:spPr>
          <a:xfrm>
            <a:off x="6115167" y="-9600"/>
            <a:ext cx="60768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5450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2"/>
          <p:cNvGrpSpPr/>
          <p:nvPr/>
        </p:nvGrpSpPr>
        <p:grpSpPr>
          <a:xfrm rot="10800000">
            <a:off x="1" y="-1"/>
            <a:ext cx="12192001" cy="6908801"/>
            <a:chOff x="-2" y="-38099"/>
            <a:chExt cx="9144001" cy="5181601"/>
          </a:xfrm>
        </p:grpSpPr>
        <p:pic>
          <p:nvPicPr>
            <p:cNvPr id="144" name="Google Shape;144;p32"/>
            <p:cNvPicPr preferRelativeResize="0"/>
            <p:nvPr/>
          </p:nvPicPr>
          <p:blipFill rotWithShape="1">
            <a:blip r:embed="rId2">
              <a:alphaModFix/>
            </a:blip>
            <a:srcRect l="2741" t="4627" r="26602" b="18632"/>
            <a:stretch/>
          </p:blipFill>
          <p:spPr>
            <a:xfrm flipH="1">
              <a:off x="9525" y="1"/>
              <a:ext cx="9134473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2"/>
            <p:cNvPicPr preferRelativeResize="0"/>
            <p:nvPr/>
          </p:nvPicPr>
          <p:blipFill rotWithShape="1">
            <a:blip r:embed="rId3">
              <a:alphaModFix/>
            </a:blip>
            <a:srcRect t="15007" b="12805"/>
            <a:stretch/>
          </p:blipFill>
          <p:spPr>
            <a:xfrm flipH="1">
              <a:off x="-2" y="-38099"/>
              <a:ext cx="7915126" cy="518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960000" y="1782400"/>
            <a:ext cx="4044800" cy="1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ubTitle" idx="1"/>
          </p:nvPr>
        </p:nvSpPr>
        <p:spPr>
          <a:xfrm rot="374">
            <a:off x="1086993" y="3416848"/>
            <a:ext cx="3674000" cy="168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991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3"/>
          <p:cNvPicPr preferRelativeResize="0"/>
          <p:nvPr/>
        </p:nvPicPr>
        <p:blipFill rotWithShape="1">
          <a:blip r:embed="rId2">
            <a:alphaModFix/>
          </a:blip>
          <a:srcRect l="3269" t="7798" b="7806"/>
          <a:stretch/>
        </p:blipFill>
        <p:spPr>
          <a:xfrm rot="10800000">
            <a:off x="-1" y="-1"/>
            <a:ext cx="1220053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 rot="-418">
            <a:off x="6945100" y="1652431"/>
            <a:ext cx="3286400" cy="14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ubTitle" idx="1"/>
          </p:nvPr>
        </p:nvSpPr>
        <p:spPr>
          <a:xfrm>
            <a:off x="7088200" y="3463367"/>
            <a:ext cx="3462000" cy="170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2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4"/>
          <p:cNvPicPr preferRelativeResize="0"/>
          <p:nvPr/>
        </p:nvPicPr>
        <p:blipFill rotWithShape="1">
          <a:blip r:embed="rId2">
            <a:alphaModFix/>
          </a:blip>
          <a:srcRect l="3983" t="4360" r="19" b="4994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4"/>
          <p:cNvSpPr txBox="1">
            <a:spLocks noGrp="1"/>
          </p:cNvSpPr>
          <p:nvPr>
            <p:ph type="title"/>
          </p:nvPr>
        </p:nvSpPr>
        <p:spPr>
          <a:xfrm>
            <a:off x="3119733" y="1777417"/>
            <a:ext cx="3674000" cy="14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subTitle" idx="1"/>
          </p:nvPr>
        </p:nvSpPr>
        <p:spPr>
          <a:xfrm rot="374">
            <a:off x="3119747" y="3410203"/>
            <a:ext cx="3674000" cy="1680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561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5"/>
          <p:cNvPicPr preferRelativeResize="0"/>
          <p:nvPr/>
        </p:nvPicPr>
        <p:blipFill rotWithShape="1">
          <a:blip r:embed="rId2">
            <a:alphaModFix/>
          </a:blip>
          <a:srcRect l="1311" t="2005" r="61320" b="2015"/>
          <a:stretch/>
        </p:blipFill>
        <p:spPr>
          <a:xfrm rot="-5400000" flipH="1">
            <a:off x="2527302" y="-2717801"/>
            <a:ext cx="7137397" cy="122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5"/>
          <p:cNvSpPr txBox="1">
            <a:spLocks noGrp="1"/>
          </p:cNvSpPr>
          <p:nvPr>
            <p:ph type="body" idx="1"/>
          </p:nvPr>
        </p:nvSpPr>
        <p:spPr>
          <a:xfrm>
            <a:off x="960000" y="1818833"/>
            <a:ext cx="4862000" cy="330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960000" y="6032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5728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36"/>
          <p:cNvGrpSpPr/>
          <p:nvPr/>
        </p:nvGrpSpPr>
        <p:grpSpPr>
          <a:xfrm>
            <a:off x="0" y="1"/>
            <a:ext cx="12192000" cy="6858001"/>
            <a:chOff x="0" y="0"/>
            <a:chExt cx="9144000" cy="5143501"/>
          </a:xfrm>
        </p:grpSpPr>
        <p:pic>
          <p:nvPicPr>
            <p:cNvPr id="162" name="Google Shape;162;p36"/>
            <p:cNvPicPr preferRelativeResize="0"/>
            <p:nvPr/>
          </p:nvPicPr>
          <p:blipFill rotWithShape="1">
            <a:blip r:embed="rId2">
              <a:alphaModFix/>
            </a:blip>
            <a:srcRect l="21007" t="7798" r="55628" b="7806"/>
            <a:stretch/>
          </p:blipFill>
          <p:spPr>
            <a:xfrm flipH="1">
              <a:off x="5914025" y="0"/>
              <a:ext cx="3229975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6"/>
            <p:cNvPicPr preferRelativeResize="0"/>
            <p:nvPr/>
          </p:nvPicPr>
          <p:blipFill rotWithShape="1">
            <a:blip r:embed="rId3">
              <a:alphaModFix/>
            </a:blip>
            <a:srcRect t="7798" b="7806"/>
            <a:stretch/>
          </p:blipFill>
          <p:spPr>
            <a:xfrm flipH="1">
              <a:off x="0" y="0"/>
              <a:ext cx="9144000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36"/>
          <p:cNvSpPr txBox="1">
            <a:spLocks noGrp="1"/>
          </p:cNvSpPr>
          <p:nvPr>
            <p:ph type="title"/>
          </p:nvPr>
        </p:nvSpPr>
        <p:spPr>
          <a:xfrm>
            <a:off x="960000" y="605245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body" idx="1"/>
          </p:nvPr>
        </p:nvSpPr>
        <p:spPr>
          <a:xfrm>
            <a:off x="1264784" y="2127233"/>
            <a:ext cx="4555200" cy="377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★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body" idx="2"/>
          </p:nvPr>
        </p:nvSpPr>
        <p:spPr>
          <a:xfrm>
            <a:off x="6371984" y="2127233"/>
            <a:ext cx="4555200" cy="377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1067"/>
              </a:spcBef>
              <a:spcAft>
                <a:spcPts val="0"/>
              </a:spcAft>
              <a:buClr>
                <a:schemeClr val="lt2"/>
              </a:buClr>
              <a:buSzPts val="1200"/>
              <a:buChar char="★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44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7"/>
          <p:cNvPicPr preferRelativeResize="0"/>
          <p:nvPr/>
        </p:nvPicPr>
        <p:blipFill rotWithShape="1">
          <a:blip r:embed="rId2">
            <a:alphaModFix/>
          </a:blip>
          <a:srcRect l="3269" t="7798" b="7806"/>
          <a:stretch/>
        </p:blipFill>
        <p:spPr>
          <a:xfrm rot="10800000">
            <a:off x="-1" y="-1"/>
            <a:ext cx="1220053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>
            <a:off x="960000" y="614837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>
            <a:off x="960000" y="1822400"/>
            <a:ext cx="4929200" cy="377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2"/>
          </p:nvPr>
        </p:nvSpPr>
        <p:spPr>
          <a:xfrm>
            <a:off x="6302700" y="3071633"/>
            <a:ext cx="4929200" cy="2530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1067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6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894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8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8"/>
          <p:cNvSpPr txBox="1">
            <a:spLocks noGrp="1"/>
          </p:cNvSpPr>
          <p:nvPr>
            <p:ph type="title"/>
          </p:nvPr>
        </p:nvSpPr>
        <p:spPr>
          <a:xfrm rot="-877">
            <a:off x="2430357" y="2267740"/>
            <a:ext cx="3136000" cy="60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subTitle" idx="1"/>
          </p:nvPr>
        </p:nvSpPr>
        <p:spPr>
          <a:xfrm rot="438">
            <a:off x="2430359" y="3017761"/>
            <a:ext cx="3136000" cy="81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title" idx="2"/>
          </p:nvPr>
        </p:nvSpPr>
        <p:spPr>
          <a:xfrm>
            <a:off x="4509959" y="4427872"/>
            <a:ext cx="3136000" cy="607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subTitle" idx="3"/>
          </p:nvPr>
        </p:nvSpPr>
        <p:spPr>
          <a:xfrm>
            <a:off x="4509957" y="5180265"/>
            <a:ext cx="3136000" cy="81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title" idx="4"/>
          </p:nvPr>
        </p:nvSpPr>
        <p:spPr>
          <a:xfrm>
            <a:off x="6619791" y="2267007"/>
            <a:ext cx="3136000" cy="60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subTitle" idx="5"/>
          </p:nvPr>
        </p:nvSpPr>
        <p:spPr>
          <a:xfrm>
            <a:off x="6619792" y="3018351"/>
            <a:ext cx="3136000" cy="813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title" idx="6"/>
          </p:nvPr>
        </p:nvSpPr>
        <p:spPr>
          <a:xfrm>
            <a:off x="960000" y="612817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07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81E1-3F85-B6C0-A11C-0FDA3A112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14B9-5E20-524E-8527-C318C08CC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56191-37E4-F6C7-56F6-BCFBD918D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4B26E-52BD-8337-FEA0-45B5640C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CEE97-7856-9B82-119E-47F74904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BFAF8-C237-E4E0-601C-DBDA00B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3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9"/>
          <p:cNvPicPr preferRelativeResize="0"/>
          <p:nvPr/>
        </p:nvPicPr>
        <p:blipFill rotWithShape="1">
          <a:blip r:embed="rId2">
            <a:alphaModFix/>
          </a:blip>
          <a:srcRect l="983" t="2033" r="61202" b="2033"/>
          <a:stretch/>
        </p:blipFill>
        <p:spPr>
          <a:xfrm rot="5400000">
            <a:off x="2709634" y="-2728801"/>
            <a:ext cx="6857999" cy="1231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1950589" y="4590185"/>
            <a:ext cx="2843200" cy="609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subTitle" idx="1"/>
          </p:nvPr>
        </p:nvSpPr>
        <p:spPr>
          <a:xfrm>
            <a:off x="1950600" y="5217520"/>
            <a:ext cx="2843200" cy="80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title" idx="2"/>
          </p:nvPr>
        </p:nvSpPr>
        <p:spPr>
          <a:xfrm>
            <a:off x="7449000" y="4590200"/>
            <a:ext cx="2843200" cy="609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subTitle" idx="3"/>
          </p:nvPr>
        </p:nvSpPr>
        <p:spPr>
          <a:xfrm>
            <a:off x="7449000" y="5217520"/>
            <a:ext cx="2843200" cy="80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title" idx="4"/>
          </p:nvPr>
        </p:nvSpPr>
        <p:spPr>
          <a:xfrm>
            <a:off x="960000" y="602624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>
            <a:spLocks noGrp="1"/>
          </p:cNvSpPr>
          <p:nvPr>
            <p:ph type="pic" idx="5"/>
          </p:nvPr>
        </p:nvSpPr>
        <p:spPr>
          <a:xfrm>
            <a:off x="2252600" y="2258284"/>
            <a:ext cx="2239200" cy="20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9"/>
          <p:cNvSpPr>
            <a:spLocks noGrp="1"/>
          </p:cNvSpPr>
          <p:nvPr>
            <p:ph type="pic" idx="6"/>
          </p:nvPr>
        </p:nvSpPr>
        <p:spPr>
          <a:xfrm>
            <a:off x="7751000" y="2258284"/>
            <a:ext cx="2239200" cy="20672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8845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40"/>
          <p:cNvGrpSpPr/>
          <p:nvPr/>
        </p:nvGrpSpPr>
        <p:grpSpPr>
          <a:xfrm>
            <a:off x="0" y="1"/>
            <a:ext cx="12192003" cy="6858001"/>
            <a:chOff x="0" y="0"/>
            <a:chExt cx="9144002" cy="5143501"/>
          </a:xfrm>
        </p:grpSpPr>
        <p:pic>
          <p:nvPicPr>
            <p:cNvPr id="192" name="Google Shape;192;p40"/>
            <p:cNvPicPr preferRelativeResize="0"/>
            <p:nvPr/>
          </p:nvPicPr>
          <p:blipFill rotWithShape="1">
            <a:blip r:embed="rId2">
              <a:alphaModFix/>
            </a:blip>
            <a:srcRect l="13991" t="10626" r="15734" b="12756"/>
            <a:stretch/>
          </p:blipFill>
          <p:spPr>
            <a:xfrm flipH="1">
              <a:off x="2065400" y="0"/>
              <a:ext cx="707860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40"/>
            <p:cNvPicPr preferRelativeResize="0"/>
            <p:nvPr/>
          </p:nvPicPr>
          <p:blipFill rotWithShape="1">
            <a:blip r:embed="rId2">
              <a:alphaModFix/>
            </a:blip>
            <a:srcRect l="11008" t="13389" r="42025" b="7333"/>
            <a:stretch/>
          </p:blipFill>
          <p:spPr>
            <a:xfrm>
              <a:off x="0" y="0"/>
              <a:ext cx="4572000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40"/>
            <p:cNvPicPr preferRelativeResize="0"/>
            <p:nvPr/>
          </p:nvPicPr>
          <p:blipFill rotWithShape="1">
            <a:blip r:embed="rId3">
              <a:alphaModFix/>
            </a:blip>
            <a:srcRect l="21568" t="15801" b="3579"/>
            <a:stretch/>
          </p:blipFill>
          <p:spPr>
            <a:xfrm>
              <a:off x="4572000" y="0"/>
              <a:ext cx="4572000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40"/>
          <p:cNvSpPr txBox="1">
            <a:spLocks noGrp="1"/>
          </p:cNvSpPr>
          <p:nvPr>
            <p:ph type="title"/>
          </p:nvPr>
        </p:nvSpPr>
        <p:spPr>
          <a:xfrm>
            <a:off x="983993" y="622700"/>
            <a:ext cx="10248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0"/>
          <p:cNvSpPr txBox="1">
            <a:spLocks noGrp="1"/>
          </p:cNvSpPr>
          <p:nvPr>
            <p:ph type="subTitle" idx="1"/>
          </p:nvPr>
        </p:nvSpPr>
        <p:spPr>
          <a:xfrm>
            <a:off x="3149408" y="2276279"/>
            <a:ext cx="2653600" cy="60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7" name="Google Shape;197;p40"/>
          <p:cNvSpPr txBox="1">
            <a:spLocks noGrp="1"/>
          </p:cNvSpPr>
          <p:nvPr>
            <p:ph type="subTitle" idx="2"/>
          </p:nvPr>
        </p:nvSpPr>
        <p:spPr>
          <a:xfrm>
            <a:off x="3155967" y="2881913"/>
            <a:ext cx="26536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subTitle" idx="3"/>
          </p:nvPr>
        </p:nvSpPr>
        <p:spPr>
          <a:xfrm>
            <a:off x="6374587" y="2276279"/>
            <a:ext cx="2651200" cy="60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subTitle" idx="4"/>
          </p:nvPr>
        </p:nvSpPr>
        <p:spPr>
          <a:xfrm>
            <a:off x="6381135" y="2881913"/>
            <a:ext cx="26512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subTitle" idx="5"/>
          </p:nvPr>
        </p:nvSpPr>
        <p:spPr>
          <a:xfrm>
            <a:off x="3157708" y="4434872"/>
            <a:ext cx="2651200" cy="605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ubTitle" idx="6"/>
          </p:nvPr>
        </p:nvSpPr>
        <p:spPr>
          <a:xfrm>
            <a:off x="3164233" y="5039252"/>
            <a:ext cx="26512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subTitle" idx="7"/>
          </p:nvPr>
        </p:nvSpPr>
        <p:spPr>
          <a:xfrm>
            <a:off x="6382887" y="4434872"/>
            <a:ext cx="2651200" cy="605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933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subTitle" idx="8"/>
          </p:nvPr>
        </p:nvSpPr>
        <p:spPr>
          <a:xfrm>
            <a:off x="6389423" y="5039252"/>
            <a:ext cx="2651200" cy="8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99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41"/>
          <p:cNvGrpSpPr/>
          <p:nvPr/>
        </p:nvGrpSpPr>
        <p:grpSpPr>
          <a:xfrm>
            <a:off x="-3" y="1"/>
            <a:ext cx="12192003" cy="6858001"/>
            <a:chOff x="-2" y="0"/>
            <a:chExt cx="9144002" cy="5143501"/>
          </a:xfrm>
        </p:grpSpPr>
        <p:pic>
          <p:nvPicPr>
            <p:cNvPr id="206" name="Google Shape;206;p41"/>
            <p:cNvPicPr preferRelativeResize="0"/>
            <p:nvPr/>
          </p:nvPicPr>
          <p:blipFill rotWithShape="1">
            <a:blip r:embed="rId2">
              <a:alphaModFix/>
            </a:blip>
            <a:srcRect l="21218" t="13389" r="6064" b="7333"/>
            <a:stretch/>
          </p:blipFill>
          <p:spPr>
            <a:xfrm flipH="1">
              <a:off x="2065398" y="0"/>
              <a:ext cx="707860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41"/>
            <p:cNvPicPr preferRelativeResize="0"/>
            <p:nvPr/>
          </p:nvPicPr>
          <p:blipFill rotWithShape="1">
            <a:blip r:embed="rId3">
              <a:alphaModFix/>
            </a:blip>
            <a:srcRect t="2801" b="12802"/>
            <a:stretch/>
          </p:blipFill>
          <p:spPr>
            <a:xfrm flipH="1">
              <a:off x="-2" y="1828800"/>
              <a:ext cx="5038502" cy="3314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41"/>
          <p:cNvSpPr txBox="1">
            <a:spLocks noGrp="1"/>
          </p:cNvSpPr>
          <p:nvPr>
            <p:ph type="title"/>
          </p:nvPr>
        </p:nvSpPr>
        <p:spPr>
          <a:xfrm>
            <a:off x="1163200" y="2227061"/>
            <a:ext cx="3230800" cy="5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09" name="Google Shape;209;p41"/>
          <p:cNvSpPr txBox="1">
            <a:spLocks noGrp="1"/>
          </p:cNvSpPr>
          <p:nvPr>
            <p:ph type="subTitle" idx="1"/>
          </p:nvPr>
        </p:nvSpPr>
        <p:spPr>
          <a:xfrm>
            <a:off x="1163467" y="273471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1"/>
          <p:cNvSpPr txBox="1">
            <a:spLocks noGrp="1"/>
          </p:cNvSpPr>
          <p:nvPr>
            <p:ph type="title" idx="2"/>
          </p:nvPr>
        </p:nvSpPr>
        <p:spPr>
          <a:xfrm>
            <a:off x="4491035" y="2227061"/>
            <a:ext cx="3230800" cy="5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1" name="Google Shape;211;p41"/>
          <p:cNvSpPr txBox="1">
            <a:spLocks noGrp="1"/>
          </p:cNvSpPr>
          <p:nvPr>
            <p:ph type="subTitle" idx="3"/>
          </p:nvPr>
        </p:nvSpPr>
        <p:spPr>
          <a:xfrm>
            <a:off x="4491031" y="273471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title" idx="4"/>
          </p:nvPr>
        </p:nvSpPr>
        <p:spPr>
          <a:xfrm>
            <a:off x="1163472" y="4185012"/>
            <a:ext cx="3230800" cy="5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subTitle" idx="5"/>
          </p:nvPr>
        </p:nvSpPr>
        <p:spPr>
          <a:xfrm>
            <a:off x="1163467" y="468401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title" idx="6"/>
          </p:nvPr>
        </p:nvSpPr>
        <p:spPr>
          <a:xfrm>
            <a:off x="4491035" y="4185012"/>
            <a:ext cx="3230800" cy="5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subTitle" idx="7"/>
          </p:nvPr>
        </p:nvSpPr>
        <p:spPr>
          <a:xfrm>
            <a:off x="4491031" y="468401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title" idx="8"/>
          </p:nvPr>
        </p:nvSpPr>
        <p:spPr>
          <a:xfrm>
            <a:off x="7797968" y="2227061"/>
            <a:ext cx="3230800" cy="5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ubTitle" idx="9"/>
          </p:nvPr>
        </p:nvSpPr>
        <p:spPr>
          <a:xfrm>
            <a:off x="7797965" y="273471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title" idx="13"/>
          </p:nvPr>
        </p:nvSpPr>
        <p:spPr>
          <a:xfrm>
            <a:off x="7797968" y="4185012"/>
            <a:ext cx="3230800" cy="5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subTitle" idx="14"/>
          </p:nvPr>
        </p:nvSpPr>
        <p:spPr>
          <a:xfrm>
            <a:off x="7797965" y="4684017"/>
            <a:ext cx="323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title" idx="15"/>
          </p:nvPr>
        </p:nvSpPr>
        <p:spPr>
          <a:xfrm>
            <a:off x="960000" y="61281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56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Title and ten column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rot="10800000"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2"/>
          <p:cNvSpPr txBox="1">
            <a:spLocks noGrp="1"/>
          </p:cNvSpPr>
          <p:nvPr>
            <p:ph type="title"/>
          </p:nvPr>
        </p:nvSpPr>
        <p:spPr>
          <a:xfrm>
            <a:off x="960000" y="61281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2"/>
          <p:cNvSpPr txBox="1">
            <a:spLocks noGrp="1"/>
          </p:cNvSpPr>
          <p:nvPr>
            <p:ph type="title" idx="2"/>
          </p:nvPr>
        </p:nvSpPr>
        <p:spPr>
          <a:xfrm>
            <a:off x="2332224" y="1999112"/>
            <a:ext cx="3521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25" name="Google Shape;225;p42"/>
          <p:cNvSpPr txBox="1">
            <a:spLocks noGrp="1"/>
          </p:cNvSpPr>
          <p:nvPr>
            <p:ph type="title" idx="3" hasCustomPrompt="1"/>
          </p:nvPr>
        </p:nvSpPr>
        <p:spPr>
          <a:xfrm>
            <a:off x="1353057" y="1998312"/>
            <a:ext cx="829200" cy="7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42"/>
          <p:cNvSpPr txBox="1">
            <a:spLocks noGrp="1"/>
          </p:cNvSpPr>
          <p:nvPr>
            <p:ph type="title" idx="4"/>
          </p:nvPr>
        </p:nvSpPr>
        <p:spPr>
          <a:xfrm>
            <a:off x="7333509" y="1999112"/>
            <a:ext cx="3521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27" name="Google Shape;227;p42"/>
          <p:cNvSpPr txBox="1">
            <a:spLocks noGrp="1"/>
          </p:cNvSpPr>
          <p:nvPr>
            <p:ph type="title" idx="5" hasCustomPrompt="1"/>
          </p:nvPr>
        </p:nvSpPr>
        <p:spPr>
          <a:xfrm>
            <a:off x="6345043" y="1998312"/>
            <a:ext cx="829200" cy="7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42"/>
          <p:cNvSpPr txBox="1">
            <a:spLocks noGrp="1"/>
          </p:cNvSpPr>
          <p:nvPr>
            <p:ph type="title" idx="6"/>
          </p:nvPr>
        </p:nvSpPr>
        <p:spPr>
          <a:xfrm>
            <a:off x="2332224" y="2842035"/>
            <a:ext cx="3521200" cy="7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29" name="Google Shape;229;p42"/>
          <p:cNvSpPr txBox="1">
            <a:spLocks noGrp="1"/>
          </p:cNvSpPr>
          <p:nvPr>
            <p:ph type="title" idx="7" hasCustomPrompt="1"/>
          </p:nvPr>
        </p:nvSpPr>
        <p:spPr>
          <a:xfrm>
            <a:off x="1353057" y="2842035"/>
            <a:ext cx="829200" cy="7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42"/>
          <p:cNvSpPr txBox="1">
            <a:spLocks noGrp="1"/>
          </p:cNvSpPr>
          <p:nvPr>
            <p:ph type="title" idx="8"/>
          </p:nvPr>
        </p:nvSpPr>
        <p:spPr>
          <a:xfrm>
            <a:off x="7333509" y="2842035"/>
            <a:ext cx="3521200" cy="7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title" idx="9" hasCustomPrompt="1"/>
          </p:nvPr>
        </p:nvSpPr>
        <p:spPr>
          <a:xfrm>
            <a:off x="6345043" y="2841235"/>
            <a:ext cx="829200" cy="7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42"/>
          <p:cNvSpPr txBox="1">
            <a:spLocks noGrp="1"/>
          </p:cNvSpPr>
          <p:nvPr>
            <p:ph type="title" idx="13"/>
          </p:nvPr>
        </p:nvSpPr>
        <p:spPr>
          <a:xfrm>
            <a:off x="2332224" y="3684956"/>
            <a:ext cx="3521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title" idx="14" hasCustomPrompt="1"/>
          </p:nvPr>
        </p:nvSpPr>
        <p:spPr>
          <a:xfrm>
            <a:off x="1353057" y="3684956"/>
            <a:ext cx="829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42"/>
          <p:cNvSpPr txBox="1">
            <a:spLocks noGrp="1"/>
          </p:cNvSpPr>
          <p:nvPr>
            <p:ph type="title" idx="15"/>
          </p:nvPr>
        </p:nvSpPr>
        <p:spPr>
          <a:xfrm>
            <a:off x="7333509" y="3684956"/>
            <a:ext cx="3521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title" idx="16" hasCustomPrompt="1"/>
          </p:nvPr>
        </p:nvSpPr>
        <p:spPr>
          <a:xfrm>
            <a:off x="6345043" y="3684156"/>
            <a:ext cx="829200" cy="7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42"/>
          <p:cNvSpPr txBox="1">
            <a:spLocks noGrp="1"/>
          </p:cNvSpPr>
          <p:nvPr>
            <p:ph type="title" idx="17"/>
          </p:nvPr>
        </p:nvSpPr>
        <p:spPr>
          <a:xfrm>
            <a:off x="2332224" y="4528677"/>
            <a:ext cx="3521200" cy="7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title" idx="18" hasCustomPrompt="1"/>
          </p:nvPr>
        </p:nvSpPr>
        <p:spPr>
          <a:xfrm>
            <a:off x="1353057" y="4527877"/>
            <a:ext cx="829200" cy="7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42"/>
          <p:cNvSpPr txBox="1">
            <a:spLocks noGrp="1"/>
          </p:cNvSpPr>
          <p:nvPr>
            <p:ph type="title" idx="19"/>
          </p:nvPr>
        </p:nvSpPr>
        <p:spPr>
          <a:xfrm>
            <a:off x="7333509" y="4528677"/>
            <a:ext cx="3521200" cy="76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title" idx="20" hasCustomPrompt="1"/>
          </p:nvPr>
        </p:nvSpPr>
        <p:spPr>
          <a:xfrm>
            <a:off x="6345043" y="4527877"/>
            <a:ext cx="829200" cy="76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42"/>
          <p:cNvSpPr txBox="1">
            <a:spLocks noGrp="1"/>
          </p:cNvSpPr>
          <p:nvPr>
            <p:ph type="title" idx="21"/>
          </p:nvPr>
        </p:nvSpPr>
        <p:spPr>
          <a:xfrm>
            <a:off x="2332224" y="5371600"/>
            <a:ext cx="3521200" cy="7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title" idx="22" hasCustomPrompt="1"/>
          </p:nvPr>
        </p:nvSpPr>
        <p:spPr>
          <a:xfrm>
            <a:off x="1353076" y="5371600"/>
            <a:ext cx="829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 idx="23"/>
          </p:nvPr>
        </p:nvSpPr>
        <p:spPr>
          <a:xfrm>
            <a:off x="7333509" y="5371600"/>
            <a:ext cx="3521200" cy="7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867" b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 idx="24" hasCustomPrompt="1"/>
          </p:nvPr>
        </p:nvSpPr>
        <p:spPr>
          <a:xfrm>
            <a:off x="6345043" y="5371600"/>
            <a:ext cx="829200" cy="7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4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3217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3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rot="10800000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3"/>
          <p:cNvSpPr txBox="1">
            <a:spLocks noGrp="1"/>
          </p:cNvSpPr>
          <p:nvPr>
            <p:ph type="title" hasCustomPrompt="1"/>
          </p:nvPr>
        </p:nvSpPr>
        <p:spPr>
          <a:xfrm>
            <a:off x="1341900" y="789972"/>
            <a:ext cx="5442800" cy="890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43"/>
          <p:cNvSpPr txBox="1">
            <a:spLocks noGrp="1"/>
          </p:cNvSpPr>
          <p:nvPr>
            <p:ph type="subTitle" idx="1"/>
          </p:nvPr>
        </p:nvSpPr>
        <p:spPr>
          <a:xfrm>
            <a:off x="1341900" y="1767943"/>
            <a:ext cx="5442800" cy="54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title" idx="2" hasCustomPrompt="1"/>
          </p:nvPr>
        </p:nvSpPr>
        <p:spPr>
          <a:xfrm>
            <a:off x="1341904" y="2659939"/>
            <a:ext cx="5442800" cy="890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R="33866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43"/>
          <p:cNvSpPr txBox="1">
            <a:spLocks noGrp="1"/>
          </p:cNvSpPr>
          <p:nvPr>
            <p:ph type="subTitle" idx="3"/>
          </p:nvPr>
        </p:nvSpPr>
        <p:spPr>
          <a:xfrm>
            <a:off x="1341904" y="3646544"/>
            <a:ext cx="5442800" cy="54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3"/>
          <p:cNvSpPr txBox="1">
            <a:spLocks noGrp="1"/>
          </p:cNvSpPr>
          <p:nvPr>
            <p:ph type="title" idx="4" hasCustomPrompt="1"/>
          </p:nvPr>
        </p:nvSpPr>
        <p:spPr>
          <a:xfrm>
            <a:off x="1341904" y="4542039"/>
            <a:ext cx="5442800" cy="890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R="33866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6400" b="1" i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51" name="Google Shape;251;p43"/>
          <p:cNvSpPr txBox="1">
            <a:spLocks noGrp="1"/>
          </p:cNvSpPr>
          <p:nvPr>
            <p:ph type="subTitle" idx="5"/>
          </p:nvPr>
        </p:nvSpPr>
        <p:spPr>
          <a:xfrm>
            <a:off x="1341904" y="5528644"/>
            <a:ext cx="5442800" cy="544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287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4"/>
          <p:cNvPicPr preferRelativeResize="0"/>
          <p:nvPr/>
        </p:nvPicPr>
        <p:blipFill rotWithShape="1">
          <a:blip r:embed="rId2">
            <a:alphaModFix/>
          </a:blip>
          <a:srcRect l="10020" t="239" r="12544"/>
          <a:stretch/>
        </p:blipFill>
        <p:spPr>
          <a:xfrm rot="5400000">
            <a:off x="2563900" y="-2741234"/>
            <a:ext cx="7061200" cy="12188068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4"/>
          <p:cNvSpPr txBox="1">
            <a:spLocks noGrp="1"/>
          </p:cNvSpPr>
          <p:nvPr>
            <p:ph type="title"/>
          </p:nvPr>
        </p:nvSpPr>
        <p:spPr>
          <a:xfrm>
            <a:off x="1355917" y="4799221"/>
            <a:ext cx="2356000" cy="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55" name="Google Shape;255;p44"/>
          <p:cNvSpPr txBox="1">
            <a:spLocks noGrp="1"/>
          </p:cNvSpPr>
          <p:nvPr>
            <p:ph type="subTitle" idx="1"/>
          </p:nvPr>
        </p:nvSpPr>
        <p:spPr>
          <a:xfrm>
            <a:off x="1355917" y="5187089"/>
            <a:ext cx="235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4"/>
          <p:cNvSpPr txBox="1">
            <a:spLocks noGrp="1"/>
          </p:cNvSpPr>
          <p:nvPr>
            <p:ph type="title" idx="2"/>
          </p:nvPr>
        </p:nvSpPr>
        <p:spPr>
          <a:xfrm>
            <a:off x="4918001" y="4799221"/>
            <a:ext cx="2356000" cy="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subTitle" idx="3"/>
          </p:nvPr>
        </p:nvSpPr>
        <p:spPr>
          <a:xfrm>
            <a:off x="4918001" y="5187089"/>
            <a:ext cx="235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title" idx="4"/>
          </p:nvPr>
        </p:nvSpPr>
        <p:spPr>
          <a:xfrm>
            <a:off x="8477083" y="4799221"/>
            <a:ext cx="2356000" cy="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933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subTitle" idx="5"/>
          </p:nvPr>
        </p:nvSpPr>
        <p:spPr>
          <a:xfrm>
            <a:off x="8477083" y="5187089"/>
            <a:ext cx="2356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title" idx="6" hasCustomPrompt="1"/>
          </p:nvPr>
        </p:nvSpPr>
        <p:spPr>
          <a:xfrm>
            <a:off x="1355917" y="4026103"/>
            <a:ext cx="2356000" cy="68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61" name="Google Shape;261;p44"/>
          <p:cNvSpPr txBox="1">
            <a:spLocks noGrp="1"/>
          </p:cNvSpPr>
          <p:nvPr>
            <p:ph type="title" idx="7" hasCustomPrompt="1"/>
          </p:nvPr>
        </p:nvSpPr>
        <p:spPr>
          <a:xfrm>
            <a:off x="4918001" y="4026103"/>
            <a:ext cx="2356000" cy="68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44"/>
          <p:cNvSpPr txBox="1">
            <a:spLocks noGrp="1"/>
          </p:cNvSpPr>
          <p:nvPr>
            <p:ph type="title" idx="8" hasCustomPrompt="1"/>
          </p:nvPr>
        </p:nvSpPr>
        <p:spPr>
          <a:xfrm>
            <a:off x="8477083" y="4026103"/>
            <a:ext cx="2356000" cy="68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44"/>
          <p:cNvSpPr txBox="1">
            <a:spLocks noGrp="1"/>
          </p:cNvSpPr>
          <p:nvPr>
            <p:ph type="title" idx="9"/>
          </p:nvPr>
        </p:nvSpPr>
        <p:spPr>
          <a:xfrm>
            <a:off x="960000" y="614233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619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45"/>
          <p:cNvPicPr preferRelativeResize="0"/>
          <p:nvPr/>
        </p:nvPicPr>
        <p:blipFill rotWithShape="1">
          <a:blip r:embed="rId2">
            <a:alphaModFix/>
          </a:blip>
          <a:srcRect l="19237" t="15604"/>
          <a:stretch/>
        </p:blipFill>
        <p:spPr>
          <a:xfrm rot="10800000" flipH="1"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5"/>
          <p:cNvSpPr txBox="1">
            <a:spLocks noGrp="1"/>
          </p:cNvSpPr>
          <p:nvPr>
            <p:ph type="title"/>
          </p:nvPr>
        </p:nvSpPr>
        <p:spPr>
          <a:xfrm>
            <a:off x="962100" y="652563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326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6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6"/>
          <p:cNvSpPr txBox="1">
            <a:spLocks noGrp="1"/>
          </p:cNvSpPr>
          <p:nvPr>
            <p:ph type="title"/>
          </p:nvPr>
        </p:nvSpPr>
        <p:spPr>
          <a:xfrm>
            <a:off x="960000" y="605349"/>
            <a:ext cx="10272000" cy="763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8598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7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rot="10800000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7"/>
          <p:cNvSpPr txBox="1">
            <a:spLocks noGrp="1"/>
          </p:cNvSpPr>
          <p:nvPr>
            <p:ph type="ctrTitle"/>
          </p:nvPr>
        </p:nvSpPr>
        <p:spPr>
          <a:xfrm>
            <a:off x="960000" y="747500"/>
            <a:ext cx="75836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subTitle" idx="1"/>
          </p:nvPr>
        </p:nvSpPr>
        <p:spPr>
          <a:xfrm>
            <a:off x="1060000" y="2449633"/>
            <a:ext cx="4825600" cy="147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4" name="Google Shape;274;p47"/>
          <p:cNvSpPr txBox="1">
            <a:spLocks noGrp="1"/>
          </p:cNvSpPr>
          <p:nvPr>
            <p:ph type="subTitle" idx="2"/>
          </p:nvPr>
        </p:nvSpPr>
        <p:spPr>
          <a:xfrm>
            <a:off x="1041800" y="5022567"/>
            <a:ext cx="4862000" cy="577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7"/>
          <p:cNvSpPr txBox="1"/>
          <p:nvPr/>
        </p:nvSpPr>
        <p:spPr>
          <a:xfrm>
            <a:off x="1060000" y="5709200"/>
            <a:ext cx="4825600" cy="51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chemeClr val="accent1"/>
                </a:highlight>
                <a:latin typeface="Actor"/>
                <a:ea typeface="Actor"/>
                <a:cs typeface="Actor"/>
                <a:sym typeface="Actor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rPr>
              <a:t>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  <p:extLst>
      <p:ext uri="{BB962C8B-B14F-4D97-AF65-F5344CB8AC3E}">
        <p14:creationId xmlns:p14="http://schemas.microsoft.com/office/powerpoint/2010/main" val="411364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8"/>
          <p:cNvPicPr preferRelativeResize="0"/>
          <p:nvPr/>
        </p:nvPicPr>
        <p:blipFill rotWithShape="1">
          <a:blip r:embed="rId2">
            <a:alphaModFix/>
          </a:blip>
          <a:srcRect l="8249" t="7587" r="54938"/>
          <a:stretch/>
        </p:blipFill>
        <p:spPr>
          <a:xfrm rot="5400000">
            <a:off x="2411868" y="-2489675"/>
            <a:ext cx="7368265" cy="1232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94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6FE3-2910-3490-2CA2-01B4AE55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897ED-C019-A39A-D7E2-42F637D8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2B7F1-59D5-3CAE-4B29-86820C42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1D702-2CE2-E6E1-63A2-89BF1FAFD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89F2D-1452-776D-06F9-D1A2004AD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5E365-B2C4-72CD-D132-207443FE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EF0C91-8EE4-65A5-B5FD-B079EA3E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DE6A7-D6A2-8F03-9A01-53F59B673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96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9"/>
          <p:cNvPicPr preferRelativeResize="0"/>
          <p:nvPr/>
        </p:nvPicPr>
        <p:blipFill rotWithShape="1">
          <a:blip r:embed="rId2">
            <a:alphaModFix/>
          </a:blip>
          <a:srcRect t="15604"/>
          <a:stretch/>
        </p:blipFill>
        <p:spPr>
          <a:xfrm flipH="1"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753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0"/>
          <p:cNvPicPr preferRelativeResize="0"/>
          <p:nvPr/>
        </p:nvPicPr>
        <p:blipFill rotWithShape="1">
          <a:blip r:embed="rId2">
            <a:alphaModFix/>
          </a:blip>
          <a:srcRect l="7530" t="4537" r="57068" b="4537"/>
          <a:stretch/>
        </p:blipFill>
        <p:spPr>
          <a:xfrm rot="5400000">
            <a:off x="2527302" y="-2717801"/>
            <a:ext cx="7137397" cy="1221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611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51"/>
          <p:cNvGrpSpPr/>
          <p:nvPr/>
        </p:nvGrpSpPr>
        <p:grpSpPr>
          <a:xfrm>
            <a:off x="-3" y="1"/>
            <a:ext cx="12192003" cy="6858001"/>
            <a:chOff x="-2" y="0"/>
            <a:chExt cx="9144002" cy="5143501"/>
          </a:xfrm>
        </p:grpSpPr>
        <p:pic>
          <p:nvPicPr>
            <p:cNvPr id="284" name="Google Shape;284;p51"/>
            <p:cNvPicPr preferRelativeResize="0"/>
            <p:nvPr/>
          </p:nvPicPr>
          <p:blipFill rotWithShape="1">
            <a:blip r:embed="rId2">
              <a:alphaModFix/>
            </a:blip>
            <a:srcRect l="21218" t="13389" r="6064" b="7333"/>
            <a:stretch/>
          </p:blipFill>
          <p:spPr>
            <a:xfrm flipH="1">
              <a:off x="2065398" y="0"/>
              <a:ext cx="7078602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51"/>
            <p:cNvPicPr preferRelativeResize="0"/>
            <p:nvPr/>
          </p:nvPicPr>
          <p:blipFill rotWithShape="1">
            <a:blip r:embed="rId3">
              <a:alphaModFix/>
            </a:blip>
            <a:srcRect t="2801" b="12802"/>
            <a:stretch/>
          </p:blipFill>
          <p:spPr>
            <a:xfrm flipH="1">
              <a:off x="-2" y="1828800"/>
              <a:ext cx="5038502" cy="33146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992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1191-C523-78CB-B045-173DC91A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014E7-C8A2-1029-2701-CE20D760D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4DCCF-4AA1-C817-FC6F-66C994E2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D18A5-439C-D940-1225-F380A042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8F1FF3-E24C-BF9B-8850-82E2F2B8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A5A17-096B-6D9E-5A8D-B1DB37F7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43B15-08B2-485A-5550-5714FDA9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0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9DC5-2995-CDFF-6F6E-BFB86830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B733-309C-E766-F6C4-12E49BB1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42C03-F790-91F5-28CB-C20C3B2C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A6DE4-2F7F-E035-55BF-4FF83D9E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99589-B132-ECDA-563B-1EA7A019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C2382-6F94-FD72-64D8-D5639FD8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20C7E-19CA-0633-A449-66654993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F5B75-D5D7-575C-5D44-9173D1551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CEA2-5DDD-CA5D-0E6B-896C18199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1DA19-2AF7-C1EF-B45E-BAF72E07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DCBA1-A015-CA88-740A-8F6F69F67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0FFD5-EED0-D9BA-0D28-3CE9AC0A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25EE6-385A-24A0-E0C7-BC80A52B9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AB55F-3664-F90D-1C56-E1585472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EB5D1-E893-D8F4-C8AF-3087E80F0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548B8-E573-4B2D-B3B2-35B62D43D7A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7685-3CE1-2F80-EC0A-AF439645B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0306D-3AD2-5029-3AEF-2C300684A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D76E48-8B6B-4D8D-BDAA-BEEF27309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3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60000" y="632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exend"/>
              <a:buNone/>
              <a:defRPr sz="3000" b="1">
                <a:solidFill>
                  <a:schemeClr val="accen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●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○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ctor"/>
              <a:buChar char="■"/>
              <a:defRPr>
                <a:solidFill>
                  <a:schemeClr val="lt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773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5/12/19/2025-23465/medicare-and-medicaid-programs-hospital-condition-of-participation-prohibiting-sex-rejec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B457-CBD0-8256-EC57-DCC87A6A6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29" y="4215981"/>
            <a:ext cx="10071536" cy="929750"/>
          </a:xfrm>
        </p:spPr>
        <p:txBody>
          <a:bodyPr anchor="b">
            <a:normAutofit fontScale="90000"/>
          </a:bodyPr>
          <a:lstStyle/>
          <a:p>
            <a:r>
              <a:rPr lang="en-US" sz="5200" dirty="0"/>
              <a:t>State and Federal Budget Changes: </a:t>
            </a:r>
            <a:br>
              <a:rPr lang="en-US" sz="5200" dirty="0"/>
            </a:br>
            <a:r>
              <a:rPr lang="en-US" sz="5200" dirty="0"/>
              <a:t>Medi-Cal Impacts to Know About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40E0D-7C1F-0F1F-64B1-F6AEDE7A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232" y="5245472"/>
            <a:ext cx="10071536" cy="929750"/>
          </a:xfrm>
        </p:spPr>
        <p:txBody>
          <a:bodyPr anchor="t">
            <a:normAutofit/>
          </a:bodyPr>
          <a:lstStyle/>
          <a:p>
            <a:r>
              <a:rPr lang="en-US" sz="2000" dirty="0"/>
              <a:t>By Jack Dailey</a:t>
            </a:r>
          </a:p>
          <a:p>
            <a:r>
              <a:rPr lang="en-US" sz="2000"/>
              <a:t>January 2026</a:t>
            </a:r>
            <a:endParaRPr lang="en-US" sz="2000" dirty="0"/>
          </a:p>
        </p:txBody>
      </p:sp>
      <p:pic>
        <p:nvPicPr>
          <p:cNvPr id="4" name="Picture 3" descr="A purpl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B504DA2-C2F3-2DB7-888C-B57A0321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4883"/>
            <a:ext cx="3991263" cy="2099210"/>
          </a:xfrm>
          <a:prstGeom prst="rect">
            <a:avLst/>
          </a:prstGeom>
        </p:spPr>
      </p:pic>
      <p:pic>
        <p:nvPicPr>
          <p:cNvPr id="5" name="Picture 4" descr="A logo of a legal aid society&#10;&#10;Description automatically generated">
            <a:extLst>
              <a:ext uri="{FF2B5EF4-FFF2-40B4-BE49-F238E27FC236}">
                <a16:creationId xmlns:a16="http://schemas.microsoft.com/office/drawing/2014/main" id="{F5118A9B-ABD7-C642-577A-86CF580BE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3661757" cy="358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0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F0FF8D-FFE6-F183-8C6D-DF480076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Messaging themes with beneficiaries and applicants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55467C-65F5-2E2B-26D6-2675B28F1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632111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34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48"/>
          <p:cNvSpPr txBox="1">
            <a:spLocks noGrp="1"/>
          </p:cNvSpPr>
          <p:nvPr>
            <p:ph type="body" idx="1"/>
          </p:nvPr>
        </p:nvSpPr>
        <p:spPr>
          <a:xfrm>
            <a:off x="1264833" y="1368846"/>
            <a:ext cx="9592400" cy="4786294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Executive Orders</a:t>
            </a:r>
          </a:p>
          <a:p>
            <a:pPr lvl="1">
              <a:buClr>
                <a:srgbClr val="000000"/>
              </a:buClr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 14187 - Directs federal agencies to take actions to limit access to gender-affirming care for youth under age 19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Clr>
                <a:srgbClr val="000000"/>
              </a:buClr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 14168 - Lays out the Administration's views on gender and sex</a:t>
            </a:r>
          </a:p>
          <a:p>
            <a:pPr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 Bondi issued a legal memo opining on ways that Gender-Affirming Care could be construed to violate existing laws prohibiting genital mutilation.</a:t>
            </a:r>
          </a:p>
          <a:p>
            <a:pPr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Supreme Court – </a:t>
            </a:r>
            <a:r>
              <a:rPr lang="en-US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Skrmetti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Decision – Tenn. ban on GAC held to not require heightened scrutiny; upheld ban after court found it had a rationale basis to protect children</a:t>
            </a:r>
          </a:p>
          <a:p>
            <a:pPr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Attacks on providers/hospitals providing GAC for minors</a:t>
            </a:r>
          </a:p>
          <a:p>
            <a:pPr lvl="1"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Subpoenas for records – mostly defeated through motions to quash</a:t>
            </a:r>
          </a:p>
          <a:p>
            <a:pPr lvl="1"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CMS rule making to cease funding for minor’s GAC and restrict Medicaid and Medicare funding for hospitals.  Rulemaking 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comment</a:t>
            </a: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period closes Feb 17, 2026.</a:t>
            </a:r>
          </a:p>
          <a:p>
            <a:pPr lvl="1">
              <a:buClr>
                <a:srgbClr val="000000"/>
              </a:buClr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Limits to PSLF for providers in facilities the administration deems to have “substantial illegal purpose” – 3 national lawsuits pending. </a:t>
            </a:r>
          </a:p>
          <a:p>
            <a:pPr lvl="1">
              <a:buClr>
                <a:srgbClr val="000000"/>
              </a:buClr>
              <a:buFont typeface="Arial"/>
              <a:buChar char="●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Clr>
                <a:srgbClr val="000000"/>
              </a:buClr>
              <a:buFont typeface="Arial"/>
              <a:buChar char="●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Char char="●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48"/>
          <p:cNvSpPr txBox="1">
            <a:spLocks noGrp="1"/>
          </p:cNvSpPr>
          <p:nvPr>
            <p:ph type="title"/>
          </p:nvPr>
        </p:nvSpPr>
        <p:spPr>
          <a:xfrm>
            <a:off x="960000" y="605245"/>
            <a:ext cx="10272000" cy="7636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dirty="0"/>
              <a:t>Current Threats to Gender Affirming Care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Health Advocacy through HCA</a:t>
            </a:r>
          </a:p>
        </p:txBody>
      </p:sp>
      <p:sp>
        <p:nvSpPr>
          <p:cNvPr id="9244" name="Freeform: Shape 9243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246" name="Freeform: Shape 924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2000" dirty="0"/>
              <a:t>Since 1998 HCA’s experienced health care attorneys have helped Californians obtain and maintain coverage and overcome barriers to necessary care.</a:t>
            </a:r>
          </a:p>
          <a:p>
            <a:r>
              <a:rPr lang="en-US" sz="2000" dirty="0"/>
              <a:t>Consumers living in any area of the state can get individual assistance by calling </a:t>
            </a:r>
            <a:r>
              <a:rPr lang="en-US" sz="2000" b="1" dirty="0"/>
              <a:t>1-888-804-3536</a:t>
            </a:r>
            <a:r>
              <a:rPr lang="en-US" sz="2000" dirty="0"/>
              <a:t> and providing their zip code.  All services are </a:t>
            </a:r>
            <a:r>
              <a:rPr lang="en-US" sz="2000" b="1" dirty="0"/>
              <a:t>free.</a:t>
            </a:r>
          </a:p>
          <a:p>
            <a:pPr lvl="1"/>
            <a:r>
              <a:rPr lang="en-US" sz="2000" b="1" dirty="0"/>
              <a:t>CCHEA (San Diego) – 1-877-734-3258</a:t>
            </a:r>
          </a:p>
          <a:p>
            <a:r>
              <a:rPr lang="en-US" sz="2000" dirty="0"/>
              <a:t>HCA serves as DHCS Medicare Medi-Cal Ombuds Program (MMOP) and Consumer Assistance Programs (CAPs) for Covered California and DMHC</a:t>
            </a:r>
          </a:p>
          <a:p>
            <a:pPr marL="0" indent="0">
              <a:buNone/>
            </a:pPr>
            <a:endParaRPr lang="en-US" altLang="en-US" sz="1300" dirty="0"/>
          </a:p>
        </p:txBody>
      </p:sp>
      <p:pic>
        <p:nvPicPr>
          <p:cNvPr id="3" name="Picture 2" descr="A logo of a legal aid society&#10;&#10;Description automatically generated">
            <a:extLst>
              <a:ext uri="{FF2B5EF4-FFF2-40B4-BE49-F238E27FC236}">
                <a16:creationId xmlns:a16="http://schemas.microsoft.com/office/drawing/2014/main" id="{7BDCB1C4-0498-14EC-A21C-0646EAB4B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74" y="907373"/>
            <a:ext cx="2533422" cy="2478821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0D7B0C-459F-7425-8311-BCFDB7899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313" y="1180901"/>
            <a:ext cx="2548728" cy="1179576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E7843-98CA-F8AA-BA65-ACE792601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774" y="4328697"/>
            <a:ext cx="2552700" cy="114383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1778D-D1F4-AB8E-8573-F296E96E7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872" y="3813171"/>
            <a:ext cx="2533423" cy="1332457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9248" name="Freeform: Shape 9247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50" name="Freeform: Shape 9249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4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C0D72-78F1-40F7-9F10-5D00C10D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8000"/>
              <a:t>Agenda: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C54940F-2B38-062A-F2E4-076179CD95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366416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61649A7-B98C-1C06-D61D-B4C1C4A8C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96" y="392102"/>
            <a:ext cx="1946571" cy="1899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C1C51-2B4F-FF59-3806-515CAD52C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8186" y="711735"/>
            <a:ext cx="2405381" cy="12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5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0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146124"/>
            <a:ext cx="12192000" cy="1728685"/>
          </a:xfrm>
          <a:prstGeom prst="rect">
            <a:avLst/>
          </a:prstGeom>
          <a:noFill/>
        </p:spPr>
      </p:pic>
      <p:pic>
        <p:nvPicPr>
          <p:cNvPr id="131" name="Picture 1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644" y="1003351"/>
            <a:ext cx="10622712" cy="5374690"/>
          </a:xfrm>
          <a:prstGeom prst="rect">
            <a:avLst/>
          </a:prstGeom>
          <a:noFill/>
        </p:spPr>
      </p:pic>
      <p:pic>
        <p:nvPicPr>
          <p:cNvPr id="132" name="Picture 1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42383" y="98629"/>
            <a:ext cx="1371600" cy="1244028"/>
          </a:xfrm>
          <a:prstGeom prst="rect">
            <a:avLst/>
          </a:prstGeom>
          <a:noFill/>
        </p:spPr>
      </p:pic>
      <p:sp>
        <p:nvSpPr>
          <p:cNvPr id="133" name="Rectangle 133"/>
          <p:cNvSpPr/>
          <p:nvPr/>
        </p:nvSpPr>
        <p:spPr>
          <a:xfrm>
            <a:off x="389502" y="166793"/>
            <a:ext cx="7778681" cy="8582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St</a:t>
            </a:r>
            <a:r>
              <a:rPr lang="en-GB" sz="2795" b="1" i="0" spc="-6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a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t</a:t>
            </a:r>
            <a:r>
              <a:rPr lang="en-GB" sz="2795" b="1" i="0" spc="-1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e</a:t>
            </a:r>
            <a:r>
              <a:rPr lang="en-GB" sz="2795" b="1" i="0" spc="-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w</a:t>
            </a:r>
            <a:r>
              <a:rPr lang="en-GB" sz="2795" b="1" i="0" spc="-4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i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d</a:t>
            </a:r>
            <a:r>
              <a:rPr lang="en-GB" sz="2795" b="1" i="0" spc="-1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e</a:t>
            </a:r>
            <a:r>
              <a:rPr lang="en-GB" sz="2795" b="1" i="0" spc="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 </a:t>
            </a:r>
            <a:r>
              <a:rPr lang="en-GB" sz="2795" b="1" i="0" spc="-1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C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h</a:t>
            </a:r>
            <a:r>
              <a:rPr lang="en-GB" sz="2795" b="1" i="0" spc="-6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a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ng</a:t>
            </a:r>
            <a:r>
              <a:rPr lang="en-GB" sz="2795" b="1" i="0" spc="-2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e</a:t>
            </a:r>
            <a:r>
              <a:rPr lang="en-GB" sz="2795" b="1" i="0" spc="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s</a:t>
            </a:r>
            <a:r>
              <a:rPr lang="en-GB" sz="2795" b="1" i="0" spc="-6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 </a:t>
            </a:r>
            <a:r>
              <a:rPr lang="en-GB" sz="2795" b="1" i="0" spc="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I</a:t>
            </a:r>
            <a:r>
              <a:rPr lang="en-GB" sz="2795" b="1" i="0" spc="-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m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p</a:t>
            </a:r>
            <a:r>
              <a:rPr lang="en-GB" sz="2795" b="1" i="0" spc="-6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a</a:t>
            </a:r>
            <a:r>
              <a:rPr lang="en-GB" sz="2795" b="1" i="0" spc="1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c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t</a:t>
            </a:r>
            <a:r>
              <a:rPr lang="en-GB" sz="2795" b="1" i="0" spc="-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i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ng</a:t>
            </a:r>
            <a:r>
              <a:rPr lang="en-GB" sz="2795" b="1" i="0" spc="-18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 </a:t>
            </a:r>
            <a:r>
              <a:rPr lang="en-GB" sz="2795" b="1" i="0" spc="22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C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oun</a:t>
            </a:r>
            <a:r>
              <a:rPr lang="en-GB" sz="2795" b="1" i="0" spc="64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t</a:t>
            </a:r>
            <a:r>
              <a:rPr lang="en-GB" sz="2795" b="1" i="0" spc="4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y </a:t>
            </a:r>
          </a:p>
          <a:p>
            <a:pPr marL="0">
              <a:lnSpc>
                <a:spcPts val="3025"/>
              </a:lnSpc>
            </a:pPr>
            <a:r>
              <a:rPr lang="en-GB" sz="2795" b="1" i="0" spc="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B</a:t>
            </a:r>
            <a:r>
              <a:rPr lang="en-GB" sz="2795" b="1" i="0" spc="-1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e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h</a:t>
            </a:r>
            <a:r>
              <a:rPr lang="en-GB" sz="2795" b="1" i="0" spc="-30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a</a:t>
            </a:r>
            <a:r>
              <a:rPr lang="en-GB" sz="2795" b="1" i="0" spc="4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v</a:t>
            </a:r>
            <a:r>
              <a:rPr lang="en-GB" sz="2795" b="1" i="0" spc="-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i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or</a:t>
            </a:r>
            <a:r>
              <a:rPr lang="en-GB" sz="2795" b="1" i="0" spc="-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al</a:t>
            </a:r>
            <a:r>
              <a:rPr lang="en-GB" sz="2795" b="1" i="0" spc="16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 </a:t>
            </a:r>
            <a:r>
              <a:rPr lang="en-GB" sz="2795" b="1" i="0" spc="-1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He</a:t>
            </a:r>
            <a:r>
              <a:rPr lang="en-GB" sz="2795" b="1" i="0" spc="-5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al</a:t>
            </a:r>
            <a:r>
              <a:rPr lang="en-GB" sz="2795" b="1" i="0" spc="3" baseline="0" dirty="0">
                <a:solidFill>
                  <a:srgbClr val="1562A1"/>
                </a:solidFill>
                <a:latin typeface="VerdanaPro-Black"/>
                <a:cs typeface="VerdanaPro-Black"/>
              </a:rPr>
              <a:t>th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263611" y="6396372"/>
            <a:ext cx="127101" cy="312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800" b="0" i="0" spc="0" baseline="0" dirty="0">
                <a:solidFill>
                  <a:srgbClr val="FFFFFF"/>
                </a:solidFill>
                <a:latin typeface="ArialMT"/>
                <a:cs typeface="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DF270-B511-8DA7-55E9-DFC3932F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State and Federal Budget Basics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C384F0-3C47-FA81-AECB-1D028CD76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8260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06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AF4B77-0543-A833-CAB5-A8B35F40FE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2" t="12212" r="8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C8C26-157F-D420-ACF4-2065F9BF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State Budget: Medi-Cal Eligibility Changes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A214F5E-BA88-5094-9433-5C011092493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719377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569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8245FA-8399-497C-DDA3-7B7E907D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EB0B2-3541-39DD-4B24-39B3555590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2" t="12212" r="8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84783B2-FB6D-5C71-7810-AE628D15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BEDB5-6C5F-71A7-4A28-553B9C4E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State Budget: Medi-Cal Coverage Changes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1111A59-B937-F556-D4F1-194C76343CB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866292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946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D2D0-2C47-F380-B9CD-146EEF16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522E92-6F8E-1610-3B58-5E5D78ED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2" t="12212" r="8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65CB14-C102-F3A0-6317-63440E517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Federal Changes: H.R. 1 Impacts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65A651A-591F-B254-4708-9B79BD582F6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67749858"/>
              </p:ext>
            </p:extLst>
          </p:nvPr>
        </p:nvGraphicFramePr>
        <p:xfrm>
          <a:off x="838200" y="1282890"/>
          <a:ext cx="10515600" cy="520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9014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91FD-F274-1D29-145E-44E74C677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CD122-23FF-152A-9810-0E9FCA91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62" t="12212" r="8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BC536-93B2-DC2D-3001-70DA58CA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Federal Changes: H.R. 1 Impacts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554ACEA-641E-EF91-C1BA-46682546499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78726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03966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NNOTATIONS" val="&lt;Annotations /&gt;"/>
  <p:tag name="ELAPSEDTIME" val="486.74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26396"/>
      </a:accent1>
      <a:accent2>
        <a:srgbClr val="D0E3F4"/>
      </a:accent2>
      <a:accent3>
        <a:srgbClr val="FBD366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3.xml><?xml version="1.0" encoding="utf-8"?>
<a:theme xmlns:a="http://schemas.openxmlformats.org/drawingml/2006/main" name="All about International Transgender Day of Visibility by Slidesgo">
  <a:themeElements>
    <a:clrScheme name="Simple Light">
      <a:dk1>
        <a:srgbClr val="FFFFFF"/>
      </a:dk1>
      <a:lt1>
        <a:srgbClr val="323333"/>
      </a:lt1>
      <a:dk2>
        <a:srgbClr val="F4C9D8"/>
      </a:dk2>
      <a:lt2>
        <a:srgbClr val="92CCEF"/>
      </a:lt2>
      <a:accent1>
        <a:srgbClr val="FF3998"/>
      </a:accent1>
      <a:accent2>
        <a:srgbClr val="6CA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2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E83B28E9A3F449E47614D6F9D9C1C" ma:contentTypeVersion="19" ma:contentTypeDescription="Create a new document." ma:contentTypeScope="" ma:versionID="dac71eca6c8d91afd5e0e25345362406">
  <xsd:schema xmlns:xsd="http://www.w3.org/2001/XMLSchema" xmlns:xs="http://www.w3.org/2001/XMLSchema" xmlns:p="http://schemas.microsoft.com/office/2006/metadata/properties" xmlns:ns2="69dfdf88-4dfb-416b-b9f5-84dee709fed5" xmlns:ns3="e88f6a02-be8e-42dd-8f18-29e9bf046cab" targetNamespace="http://schemas.microsoft.com/office/2006/metadata/properties" ma:root="true" ma:fieldsID="c078560de47aca679d4efd630e7591c4" ns2:_="" ns3:_="">
    <xsd:import namespace="69dfdf88-4dfb-416b-b9f5-84dee709fed5"/>
    <xsd:import namespace="e88f6a02-be8e-42dd-8f18-29e9bf046c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fdf88-4dfb-416b-b9f5-84dee709fe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c464901-3db1-4a69-976a-b3d05c76479e}" ma:internalName="TaxCatchAll" ma:showField="CatchAllData" ma:web="69dfdf88-4dfb-416b-b9f5-84dee709f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f6a02-be8e-42dd-8f18-29e9bf046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3a3a8ba-62f0-462b-86d7-ebe049dd93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dfdf88-4dfb-416b-b9f5-84dee709fed5" xsi:nil="true"/>
    <lcf76f155ced4ddcb4097134ff3c332f xmlns="e88f6a02-be8e-42dd-8f18-29e9bf046cab">
      <Terms xmlns="http://schemas.microsoft.com/office/infopath/2007/PartnerControls"/>
    </lcf76f155ced4ddcb4097134ff3c332f>
    <_dlc_DocId xmlns="69dfdf88-4dfb-416b-b9f5-84dee709fed5">HQPDRIVE-74427511-154447</_dlc_DocId>
    <_dlc_DocIdUrl xmlns="69dfdf88-4dfb-416b-b9f5-84dee709fed5">
      <Url>https://hcpsocal.sharepoint.com/sites/HQPDrive/_layouts/15/DocIdRedir.aspx?ID=HQPDRIVE-74427511-154447</Url>
      <Description>HQPDRIVE-74427511-154447</Description>
    </_dlc_DocIdUrl>
  </documentManagement>
</p:properties>
</file>

<file path=customXml/itemProps1.xml><?xml version="1.0" encoding="utf-8"?>
<ds:datastoreItem xmlns:ds="http://schemas.openxmlformats.org/officeDocument/2006/customXml" ds:itemID="{64418142-F62F-45EC-BBD3-191F447FEFC8}"/>
</file>

<file path=customXml/itemProps2.xml><?xml version="1.0" encoding="utf-8"?>
<ds:datastoreItem xmlns:ds="http://schemas.openxmlformats.org/officeDocument/2006/customXml" ds:itemID="{1A85672B-EE1A-48C8-BB10-CAA877F38802}"/>
</file>

<file path=customXml/itemProps3.xml><?xml version="1.0" encoding="utf-8"?>
<ds:datastoreItem xmlns:ds="http://schemas.openxmlformats.org/officeDocument/2006/customXml" ds:itemID="{4EC7D69B-1C58-4743-AE77-A80CAB6143AA}"/>
</file>

<file path=customXml/itemProps4.xml><?xml version="1.0" encoding="utf-8"?>
<ds:datastoreItem xmlns:ds="http://schemas.openxmlformats.org/officeDocument/2006/customXml" ds:itemID="{CC7D91C8-80A2-45A2-8D33-BFCF28F56299}"/>
</file>

<file path=docProps/app.xml><?xml version="1.0" encoding="utf-8"?>
<Properties xmlns="http://schemas.openxmlformats.org/officeDocument/2006/extended-properties" xmlns:vt="http://schemas.openxmlformats.org/officeDocument/2006/docPropsVTypes">
  <TotalTime>6572</TotalTime>
  <Words>1367</Words>
  <Application>Microsoft Office PowerPoint</Application>
  <PresentationFormat>Widescreen</PresentationFormat>
  <Paragraphs>114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Actor</vt:lpstr>
      <vt:lpstr>Aptos</vt:lpstr>
      <vt:lpstr>Aptos Display</vt:lpstr>
      <vt:lpstr>Arial</vt:lpstr>
      <vt:lpstr>ArialMT</vt:lpstr>
      <vt:lpstr>Cambria</vt:lpstr>
      <vt:lpstr>Courier New</vt:lpstr>
      <vt:lpstr>Lexend</vt:lpstr>
      <vt:lpstr>Passion One</vt:lpstr>
      <vt:lpstr>Playfair Display</vt:lpstr>
      <vt:lpstr>Poppins</vt:lpstr>
      <vt:lpstr>VerdanaPro-Black</vt:lpstr>
      <vt:lpstr>Office Theme</vt:lpstr>
      <vt:lpstr>Office Theme</vt:lpstr>
      <vt:lpstr>All about International Transgender Day of Visibility by Slidesgo</vt:lpstr>
      <vt:lpstr>State and Federal Budget Changes:  Medi-Cal Impacts to Know About</vt:lpstr>
      <vt:lpstr>Health Advocacy through HCA</vt:lpstr>
      <vt:lpstr>Agenda:</vt:lpstr>
      <vt:lpstr>PowerPoint Presentation</vt:lpstr>
      <vt:lpstr>State and Federal Budget Basics</vt:lpstr>
      <vt:lpstr>State Budget: Medi-Cal Eligibility Changes</vt:lpstr>
      <vt:lpstr>State Budget: Medi-Cal Coverage Changes</vt:lpstr>
      <vt:lpstr>Federal Changes: H.R. 1 Impacts</vt:lpstr>
      <vt:lpstr>Federal Changes: H.R. 1 Impacts</vt:lpstr>
      <vt:lpstr>Messaging themes with beneficiaries and applicants</vt:lpstr>
      <vt:lpstr>Current Threats to Gender Affirming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Dailey</dc:creator>
  <cp:lastModifiedBy>Jack Dailey</cp:lastModifiedBy>
  <cp:revision>7</cp:revision>
  <dcterms:created xsi:type="dcterms:W3CDTF">2025-07-17T06:47:18Z</dcterms:created>
  <dcterms:modified xsi:type="dcterms:W3CDTF">2026-01-29T16:42:21Z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0x01010048CE83B28E9A3F449E47614D6F9D9C1C</vt:lpwstr>
  </property>
  <property fmtid="{D5CDD505-2E9C-101B-9397-08002B2CF9AE}" pid="3" name="_dlc_DocIdItemGuid">
    <vt:lpwstr>eb07da06-9dfb-4b7e-9ebf-4271fe08e11f</vt:lpwstr>
  </property>
</Properties>
</file>