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268" r:id="rId4"/>
    <p:sldId id="257" r:id="rId5"/>
    <p:sldId id="258" r:id="rId6"/>
    <p:sldId id="260" r:id="rId7"/>
    <p:sldId id="261" r:id="rId8"/>
    <p:sldId id="263" r:id="rId9"/>
    <p:sldId id="262" r:id="rId10"/>
    <p:sldId id="279" r:id="rId11"/>
    <p:sldId id="269" r:id="rId12"/>
    <p:sldId id="270" r:id="rId13"/>
    <p:sldId id="278" r:id="rId14"/>
    <p:sldId id="277" r:id="rId15"/>
    <p:sldId id="276" r:id="rId16"/>
    <p:sldId id="271" r:id="rId17"/>
    <p:sldId id="272" r:id="rId18"/>
    <p:sldId id="280" r:id="rId19"/>
    <p:sldId id="265" r:id="rId20"/>
    <p:sldId id="281" r:id="rId21"/>
    <p:sldId id="267" r:id="rId22"/>
    <p:sldId id="264" r:id="rId23"/>
    <p:sldId id="282" r:id="rId24"/>
    <p:sldId id="283" r:id="rId25"/>
    <p:sldId id="273" r:id="rId26"/>
    <p:sldId id="274" r:id="rId27"/>
    <p:sldId id="266"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328A4-6D86-8645-BC5D-3D5E714CB4BC}" v="76" dt="2026-01-21T18:50:28.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0"/>
    <p:restoredTop sz="94658"/>
  </p:normalViewPr>
  <p:slideViewPr>
    <p:cSldViewPr snapToGrid="0">
      <p:cViewPr varScale="1">
        <p:scale>
          <a:sx n="114" d="100"/>
          <a:sy n="114"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Janine" userId="87a147ef-9e3b-40a2-b254-52e870c848c7" providerId="ADAL" clId="{61677065-6500-5558-8122-63E4BAD19E0C}"/>
    <pc:docChg chg="custSel addSld modSld sldOrd">
      <pc:chgData name="Young, Janine" userId="87a147ef-9e3b-40a2-b254-52e870c848c7" providerId="ADAL" clId="{61677065-6500-5558-8122-63E4BAD19E0C}" dt="2026-01-21T18:51:08.118" v="11735" actId="113"/>
      <pc:docMkLst>
        <pc:docMk/>
      </pc:docMkLst>
      <pc:sldChg chg="modNotesTx">
        <pc:chgData name="Young, Janine" userId="87a147ef-9e3b-40a2-b254-52e870c848c7" providerId="ADAL" clId="{61677065-6500-5558-8122-63E4BAD19E0C}" dt="2026-01-21T18:09:56.018" v="7211" actId="20577"/>
        <pc:sldMkLst>
          <pc:docMk/>
          <pc:sldMk cId="3869658435" sldId="257"/>
        </pc:sldMkLst>
      </pc:sldChg>
      <pc:sldChg chg="modSp mod modNotesTx">
        <pc:chgData name="Young, Janine" userId="87a147ef-9e3b-40a2-b254-52e870c848c7" providerId="ADAL" clId="{61677065-6500-5558-8122-63E4BAD19E0C}" dt="2026-01-21T18:11:59.346" v="7364" actId="5793"/>
        <pc:sldMkLst>
          <pc:docMk/>
          <pc:sldMk cId="2151541042" sldId="258"/>
        </pc:sldMkLst>
        <pc:spChg chg="mod">
          <ac:chgData name="Young, Janine" userId="87a147ef-9e3b-40a2-b254-52e870c848c7" providerId="ADAL" clId="{61677065-6500-5558-8122-63E4BAD19E0C}" dt="2026-01-21T18:11:04.495" v="7215" actId="20577"/>
          <ac:spMkLst>
            <pc:docMk/>
            <pc:sldMk cId="2151541042" sldId="258"/>
            <ac:spMk id="3" creationId="{82664A44-1065-8C22-7383-4F8FD0799401}"/>
          </ac:spMkLst>
        </pc:spChg>
      </pc:sldChg>
      <pc:sldChg chg="modSp mod modNotesTx">
        <pc:chgData name="Young, Janine" userId="87a147ef-9e3b-40a2-b254-52e870c848c7" providerId="ADAL" clId="{61677065-6500-5558-8122-63E4BAD19E0C}" dt="2026-01-21T18:07:11.712" v="6621" actId="20577"/>
        <pc:sldMkLst>
          <pc:docMk/>
          <pc:sldMk cId="2251031671" sldId="259"/>
        </pc:sldMkLst>
        <pc:spChg chg="mod">
          <ac:chgData name="Young, Janine" userId="87a147ef-9e3b-40a2-b254-52e870c848c7" providerId="ADAL" clId="{61677065-6500-5558-8122-63E4BAD19E0C}" dt="2026-01-21T18:07:11.712" v="6621" actId="20577"/>
          <ac:spMkLst>
            <pc:docMk/>
            <pc:sldMk cId="2251031671" sldId="259"/>
            <ac:spMk id="3" creationId="{C7511B80-D19A-7F5C-66EC-8CFE393C767B}"/>
          </ac:spMkLst>
        </pc:spChg>
      </pc:sldChg>
      <pc:sldChg chg="modSp mod modNotesTx">
        <pc:chgData name="Young, Janine" userId="87a147ef-9e3b-40a2-b254-52e870c848c7" providerId="ADAL" clId="{61677065-6500-5558-8122-63E4BAD19E0C}" dt="2026-01-21T18:23:59.413" v="8832" actId="20577"/>
        <pc:sldMkLst>
          <pc:docMk/>
          <pc:sldMk cId="1792305323" sldId="260"/>
        </pc:sldMkLst>
        <pc:spChg chg="mod">
          <ac:chgData name="Young, Janine" userId="87a147ef-9e3b-40a2-b254-52e870c848c7" providerId="ADAL" clId="{61677065-6500-5558-8122-63E4BAD19E0C}" dt="2026-01-21T18:23:59.413" v="8832" actId="20577"/>
          <ac:spMkLst>
            <pc:docMk/>
            <pc:sldMk cId="1792305323" sldId="260"/>
            <ac:spMk id="3" creationId="{446A3B39-28DC-75CF-44C1-EC047A457EAC}"/>
          </ac:spMkLst>
        </pc:spChg>
      </pc:sldChg>
      <pc:sldChg chg="modSp mod ord modNotesTx">
        <pc:chgData name="Young, Janine" userId="87a147ef-9e3b-40a2-b254-52e870c848c7" providerId="ADAL" clId="{61677065-6500-5558-8122-63E4BAD19E0C}" dt="2026-01-21T18:26:02.452" v="9107" actId="20577"/>
        <pc:sldMkLst>
          <pc:docMk/>
          <pc:sldMk cId="172643074" sldId="261"/>
        </pc:sldMkLst>
        <pc:spChg chg="mod">
          <ac:chgData name="Young, Janine" userId="87a147ef-9e3b-40a2-b254-52e870c848c7" providerId="ADAL" clId="{61677065-6500-5558-8122-63E4BAD19E0C}" dt="2026-01-21T18:26:02.452" v="9107" actId="20577"/>
          <ac:spMkLst>
            <pc:docMk/>
            <pc:sldMk cId="172643074" sldId="261"/>
            <ac:spMk id="3" creationId="{D538C14B-A2CA-218F-F279-933614ABAD8E}"/>
          </ac:spMkLst>
        </pc:spChg>
      </pc:sldChg>
      <pc:sldChg chg="modSp mod ord modNotesTx">
        <pc:chgData name="Young, Janine" userId="87a147ef-9e3b-40a2-b254-52e870c848c7" providerId="ADAL" clId="{61677065-6500-5558-8122-63E4BAD19E0C}" dt="2026-01-21T18:27:14.772" v="9211" actId="20577"/>
        <pc:sldMkLst>
          <pc:docMk/>
          <pc:sldMk cId="3547944587" sldId="262"/>
        </pc:sldMkLst>
        <pc:spChg chg="mod">
          <ac:chgData name="Young, Janine" userId="87a147ef-9e3b-40a2-b254-52e870c848c7" providerId="ADAL" clId="{61677065-6500-5558-8122-63E4BAD19E0C}" dt="2026-01-21T18:20:19.540" v="8363" actId="20577"/>
          <ac:spMkLst>
            <pc:docMk/>
            <pc:sldMk cId="3547944587" sldId="262"/>
            <ac:spMk id="2" creationId="{44DBB84F-7B3F-936B-5347-EEA2C466A1A3}"/>
          </ac:spMkLst>
        </pc:spChg>
        <pc:spChg chg="mod">
          <ac:chgData name="Young, Janine" userId="87a147ef-9e3b-40a2-b254-52e870c848c7" providerId="ADAL" clId="{61677065-6500-5558-8122-63E4BAD19E0C}" dt="2026-01-21T18:26:41.864" v="9167" actId="20577"/>
          <ac:spMkLst>
            <pc:docMk/>
            <pc:sldMk cId="3547944587" sldId="262"/>
            <ac:spMk id="3" creationId="{662B0819-EAAB-D81E-1345-B86B39563F70}"/>
          </ac:spMkLst>
        </pc:spChg>
      </pc:sldChg>
      <pc:sldChg chg="modSp mod ord">
        <pc:chgData name="Young, Janine" userId="87a147ef-9e3b-40a2-b254-52e870c848c7" providerId="ADAL" clId="{61677065-6500-5558-8122-63E4BAD19E0C}" dt="2026-01-21T18:15:21.894" v="7491" actId="20577"/>
        <pc:sldMkLst>
          <pc:docMk/>
          <pc:sldMk cId="39296796" sldId="263"/>
        </pc:sldMkLst>
        <pc:spChg chg="mod">
          <ac:chgData name="Young, Janine" userId="87a147ef-9e3b-40a2-b254-52e870c848c7" providerId="ADAL" clId="{61677065-6500-5558-8122-63E4BAD19E0C}" dt="2026-01-21T18:15:21.894" v="7491" actId="20577"/>
          <ac:spMkLst>
            <pc:docMk/>
            <pc:sldMk cId="39296796" sldId="263"/>
            <ac:spMk id="3" creationId="{B4BBB2E1-A338-98EB-E3B5-F4123DF2CAE8}"/>
          </ac:spMkLst>
        </pc:spChg>
      </pc:sldChg>
      <pc:sldChg chg="modSp mod">
        <pc:chgData name="Young, Janine" userId="87a147ef-9e3b-40a2-b254-52e870c848c7" providerId="ADAL" clId="{61677065-6500-5558-8122-63E4BAD19E0C}" dt="2026-01-20T04:31:45.760" v="3378" actId="207"/>
        <pc:sldMkLst>
          <pc:docMk/>
          <pc:sldMk cId="3241043707" sldId="266"/>
        </pc:sldMkLst>
        <pc:spChg chg="mod">
          <ac:chgData name="Young, Janine" userId="87a147ef-9e3b-40a2-b254-52e870c848c7" providerId="ADAL" clId="{61677065-6500-5558-8122-63E4BAD19E0C}" dt="2026-01-20T04:31:45.760" v="3378" actId="207"/>
          <ac:spMkLst>
            <pc:docMk/>
            <pc:sldMk cId="3241043707" sldId="266"/>
            <ac:spMk id="3" creationId="{1B8AF7A2-A287-AFD4-720E-D5CE4A7B63C8}"/>
          </ac:spMkLst>
        </pc:spChg>
      </pc:sldChg>
      <pc:sldChg chg="addSp delSp modSp new mod modNotesTx">
        <pc:chgData name="Young, Janine" userId="87a147ef-9e3b-40a2-b254-52e870c848c7" providerId="ADAL" clId="{61677065-6500-5558-8122-63E4BAD19E0C}" dt="2026-01-21T18:08:22.075" v="6771" actId="20577"/>
        <pc:sldMkLst>
          <pc:docMk/>
          <pc:sldMk cId="2380128116" sldId="268"/>
        </pc:sldMkLst>
        <pc:spChg chg="del">
          <ac:chgData name="Young, Janine" userId="87a147ef-9e3b-40a2-b254-52e870c848c7" providerId="ADAL" clId="{61677065-6500-5558-8122-63E4BAD19E0C}" dt="2026-01-20T04:36:40.950" v="3452" actId="478"/>
          <ac:spMkLst>
            <pc:docMk/>
            <pc:sldMk cId="2380128116" sldId="268"/>
            <ac:spMk id="2" creationId="{4ED1FF89-D521-F47B-EE5C-64BC65C1341D}"/>
          </ac:spMkLst>
        </pc:spChg>
        <pc:spChg chg="del">
          <ac:chgData name="Young, Janine" userId="87a147ef-9e3b-40a2-b254-52e870c848c7" providerId="ADAL" clId="{61677065-6500-5558-8122-63E4BAD19E0C}" dt="2026-01-20T03:32:24.219" v="98"/>
          <ac:spMkLst>
            <pc:docMk/>
            <pc:sldMk cId="2380128116" sldId="268"/>
            <ac:spMk id="3" creationId="{8BA1487F-4F09-029F-7E5C-922873F8D197}"/>
          </ac:spMkLst>
        </pc:spChg>
        <pc:spChg chg="add mod">
          <ac:chgData name="Young, Janine" userId="87a147ef-9e3b-40a2-b254-52e870c848c7" providerId="ADAL" clId="{61677065-6500-5558-8122-63E4BAD19E0C}" dt="2026-01-21T18:03:41.882" v="6350" actId="1076"/>
          <ac:spMkLst>
            <pc:docMk/>
            <pc:sldMk cId="2380128116" sldId="268"/>
            <ac:spMk id="4" creationId="{8EA5ED40-DFCE-63D2-0A9E-4060E8AC3820}"/>
          </ac:spMkLst>
        </pc:spChg>
        <pc:spChg chg="add mod">
          <ac:chgData name="Young, Janine" userId="87a147ef-9e3b-40a2-b254-52e870c848c7" providerId="ADAL" clId="{61677065-6500-5558-8122-63E4BAD19E0C}" dt="2026-01-20T04:36:34.918" v="3450" actId="14100"/>
          <ac:spMkLst>
            <pc:docMk/>
            <pc:sldMk cId="2380128116" sldId="268"/>
            <ac:spMk id="6" creationId="{58B40427-30E7-C81C-5FF1-F338B0D3F663}"/>
          </ac:spMkLst>
        </pc:spChg>
        <pc:picChg chg="add mod">
          <ac:chgData name="Young, Janine" userId="87a147ef-9e3b-40a2-b254-52e870c848c7" providerId="ADAL" clId="{61677065-6500-5558-8122-63E4BAD19E0C}" dt="2026-01-20T04:36:45.748" v="3453" actId="1076"/>
          <ac:picMkLst>
            <pc:docMk/>
            <pc:sldMk cId="2380128116" sldId="268"/>
            <ac:picMk id="5" creationId="{C1AB22B5-7DC9-3B16-39E1-C4D20B63766D}"/>
          </ac:picMkLst>
        </pc:picChg>
      </pc:sldChg>
      <pc:sldChg chg="addSp delSp modSp new mod modNotesTx">
        <pc:chgData name="Young, Janine" userId="87a147ef-9e3b-40a2-b254-52e870c848c7" providerId="ADAL" clId="{61677065-6500-5558-8122-63E4BAD19E0C}" dt="2026-01-21T18:35:29.405" v="10030" actId="20577"/>
        <pc:sldMkLst>
          <pc:docMk/>
          <pc:sldMk cId="1728685216" sldId="269"/>
        </pc:sldMkLst>
        <pc:spChg chg="add mod">
          <ac:chgData name="Young, Janine" userId="87a147ef-9e3b-40a2-b254-52e870c848c7" providerId="ADAL" clId="{61677065-6500-5558-8122-63E4BAD19E0C}" dt="2026-01-21T18:32:49.959" v="9789" actId="255"/>
          <ac:spMkLst>
            <pc:docMk/>
            <pc:sldMk cId="1728685216" sldId="269"/>
            <ac:spMk id="3" creationId="{63ADA7E7-3C13-BCA4-1636-9683C62184AC}"/>
          </ac:spMkLst>
        </pc:spChg>
        <pc:spChg chg="del">
          <ac:chgData name="Young, Janine" userId="87a147ef-9e3b-40a2-b254-52e870c848c7" providerId="ADAL" clId="{61677065-6500-5558-8122-63E4BAD19E0C}" dt="2026-01-20T03:36:33.233" v="236"/>
          <ac:spMkLst>
            <pc:docMk/>
            <pc:sldMk cId="1728685216" sldId="269"/>
            <ac:spMk id="3" creationId="{66011976-A7E1-664E-1931-39DE3262AFA1}"/>
          </ac:spMkLst>
        </pc:spChg>
        <pc:spChg chg="add del mod">
          <ac:chgData name="Young, Janine" userId="87a147ef-9e3b-40a2-b254-52e870c848c7" providerId="ADAL" clId="{61677065-6500-5558-8122-63E4BAD19E0C}" dt="2026-01-20T03:43:15.018" v="264" actId="478"/>
          <ac:spMkLst>
            <pc:docMk/>
            <pc:sldMk cId="1728685216" sldId="269"/>
            <ac:spMk id="5" creationId="{F123C850-7CBD-816B-A50F-96BB476AC8F4}"/>
          </ac:spMkLst>
        </pc:spChg>
        <pc:spChg chg="add del mod">
          <ac:chgData name="Young, Janine" userId="87a147ef-9e3b-40a2-b254-52e870c848c7" providerId="ADAL" clId="{61677065-6500-5558-8122-63E4BAD19E0C}" dt="2026-01-20T03:43:46.457" v="266"/>
          <ac:spMkLst>
            <pc:docMk/>
            <pc:sldMk cId="1728685216" sldId="269"/>
            <ac:spMk id="7" creationId="{D52B5CB2-128F-8514-BF80-D7D4E9F66191}"/>
          </ac:spMkLst>
        </pc:spChg>
        <pc:spChg chg="add mod">
          <ac:chgData name="Young, Janine" userId="87a147ef-9e3b-40a2-b254-52e870c848c7" providerId="ADAL" clId="{61677065-6500-5558-8122-63E4BAD19E0C}" dt="2026-01-20T03:44:20.100" v="302" actId="20577"/>
          <ac:spMkLst>
            <pc:docMk/>
            <pc:sldMk cId="1728685216" sldId="269"/>
            <ac:spMk id="9" creationId="{E330B63D-7B78-6698-870C-533735DA6C00}"/>
          </ac:spMkLst>
        </pc:spChg>
        <pc:picChg chg="add del mod">
          <ac:chgData name="Young, Janine" userId="87a147ef-9e3b-40a2-b254-52e870c848c7" providerId="ADAL" clId="{61677065-6500-5558-8122-63E4BAD19E0C}" dt="2026-01-20T03:43:16.172" v="265" actId="478"/>
          <ac:picMkLst>
            <pc:docMk/>
            <pc:sldMk cId="1728685216" sldId="269"/>
            <ac:picMk id="4" creationId="{BC363B72-80D9-3957-86DE-3D4E02635ACB}"/>
          </ac:picMkLst>
        </pc:picChg>
        <pc:picChg chg="add mod">
          <ac:chgData name="Young, Janine" userId="87a147ef-9e3b-40a2-b254-52e870c848c7" providerId="ADAL" clId="{61677065-6500-5558-8122-63E4BAD19E0C}" dt="2026-01-21T18:33:10.849" v="9792" actId="14100"/>
          <ac:picMkLst>
            <pc:docMk/>
            <pc:sldMk cId="1728685216" sldId="269"/>
            <ac:picMk id="8" creationId="{726F6952-6BAB-1F65-C020-D0CA30C8F9F6}"/>
          </ac:picMkLst>
        </pc:picChg>
      </pc:sldChg>
      <pc:sldChg chg="addSp delSp modSp new mod ord modNotesTx">
        <pc:chgData name="Young, Janine" userId="87a147ef-9e3b-40a2-b254-52e870c848c7" providerId="ADAL" clId="{61677065-6500-5558-8122-63E4BAD19E0C}" dt="2026-01-21T18:37:17.029" v="10550" actId="20577"/>
        <pc:sldMkLst>
          <pc:docMk/>
          <pc:sldMk cId="213295853" sldId="270"/>
        </pc:sldMkLst>
        <pc:spChg chg="del">
          <ac:chgData name="Young, Janine" userId="87a147ef-9e3b-40a2-b254-52e870c848c7" providerId="ADAL" clId="{61677065-6500-5558-8122-63E4BAD19E0C}" dt="2026-01-20T03:56:49.956" v="1300" actId="478"/>
          <ac:spMkLst>
            <pc:docMk/>
            <pc:sldMk cId="213295853" sldId="270"/>
            <ac:spMk id="2" creationId="{9791BF39-817F-3636-914F-510CA6078020}"/>
          </ac:spMkLst>
        </pc:spChg>
        <pc:spChg chg="del">
          <ac:chgData name="Young, Janine" userId="87a147ef-9e3b-40a2-b254-52e870c848c7" providerId="ADAL" clId="{61677065-6500-5558-8122-63E4BAD19E0C}" dt="2026-01-20T03:56:10.700" v="1274"/>
          <ac:spMkLst>
            <pc:docMk/>
            <pc:sldMk cId="213295853" sldId="270"/>
            <ac:spMk id="3" creationId="{D191BF71-B77F-DDDB-3226-8E420F323BE6}"/>
          </ac:spMkLst>
        </pc:spChg>
        <pc:spChg chg="add mod">
          <ac:chgData name="Young, Janine" userId="87a147ef-9e3b-40a2-b254-52e870c848c7" providerId="ADAL" clId="{61677065-6500-5558-8122-63E4BAD19E0C}" dt="2026-01-20T03:56:42.848" v="1299" actId="14100"/>
          <ac:spMkLst>
            <pc:docMk/>
            <pc:sldMk cId="213295853" sldId="270"/>
            <ac:spMk id="5" creationId="{6AA8C046-1DA8-89AC-DE86-E8B5A5F63C6F}"/>
          </ac:spMkLst>
        </pc:spChg>
        <pc:spChg chg="add mod">
          <ac:chgData name="Young, Janine" userId="87a147ef-9e3b-40a2-b254-52e870c848c7" providerId="ADAL" clId="{61677065-6500-5558-8122-63E4BAD19E0C}" dt="2026-01-20T03:58:12.832" v="1406" actId="20577"/>
          <ac:spMkLst>
            <pc:docMk/>
            <pc:sldMk cId="213295853" sldId="270"/>
            <ac:spMk id="6" creationId="{A81D2BEC-5C68-A1C3-E91D-A55C57540920}"/>
          </ac:spMkLst>
        </pc:spChg>
        <pc:picChg chg="add mod">
          <ac:chgData name="Young, Janine" userId="87a147ef-9e3b-40a2-b254-52e870c848c7" providerId="ADAL" clId="{61677065-6500-5558-8122-63E4BAD19E0C}" dt="2026-01-20T03:56:21.998" v="1276" actId="14100"/>
          <ac:picMkLst>
            <pc:docMk/>
            <pc:sldMk cId="213295853" sldId="270"/>
            <ac:picMk id="4" creationId="{1769FDB4-26E0-641E-FFB2-303DA9A672B0}"/>
          </ac:picMkLst>
        </pc:picChg>
      </pc:sldChg>
      <pc:sldChg chg="addSp delSp modSp new mod">
        <pc:chgData name="Young, Janine" userId="87a147ef-9e3b-40a2-b254-52e870c848c7" providerId="ADAL" clId="{61677065-6500-5558-8122-63E4BAD19E0C}" dt="2026-01-21T18:43:40.600" v="11209" actId="20577"/>
        <pc:sldMkLst>
          <pc:docMk/>
          <pc:sldMk cId="493044849" sldId="271"/>
        </pc:sldMkLst>
        <pc:spChg chg="mod">
          <ac:chgData name="Young, Janine" userId="87a147ef-9e3b-40a2-b254-52e870c848c7" providerId="ADAL" clId="{61677065-6500-5558-8122-63E4BAD19E0C}" dt="2026-01-20T05:02:31.267" v="4493" actId="1076"/>
          <ac:spMkLst>
            <pc:docMk/>
            <pc:sldMk cId="493044849" sldId="271"/>
            <ac:spMk id="2" creationId="{CECD00F8-D5BF-F191-552D-7D41C47CD8CB}"/>
          </ac:spMkLst>
        </pc:spChg>
        <pc:spChg chg="mod">
          <ac:chgData name="Young, Janine" userId="87a147ef-9e3b-40a2-b254-52e870c848c7" providerId="ADAL" clId="{61677065-6500-5558-8122-63E4BAD19E0C}" dt="2026-01-21T18:43:40.600" v="11209" actId="20577"/>
          <ac:spMkLst>
            <pc:docMk/>
            <pc:sldMk cId="493044849" sldId="271"/>
            <ac:spMk id="3" creationId="{76EC3324-C971-F54A-77B5-33BF2A2048F5}"/>
          </ac:spMkLst>
        </pc:spChg>
        <pc:spChg chg="add del mod">
          <ac:chgData name="Young, Janine" userId="87a147ef-9e3b-40a2-b254-52e870c848c7" providerId="ADAL" clId="{61677065-6500-5558-8122-63E4BAD19E0C}" dt="2026-01-21T18:42:32.539" v="11170" actId="478"/>
          <ac:spMkLst>
            <pc:docMk/>
            <pc:sldMk cId="493044849" sldId="271"/>
            <ac:spMk id="4" creationId="{8BC3A334-36B0-9334-2FEF-6D008341324A}"/>
          </ac:spMkLst>
        </pc:spChg>
        <pc:spChg chg="add del mod">
          <ac:chgData name="Young, Janine" userId="87a147ef-9e3b-40a2-b254-52e870c848c7" providerId="ADAL" clId="{61677065-6500-5558-8122-63E4BAD19E0C}" dt="2026-01-21T18:42:07.052" v="11166" actId="478"/>
          <ac:spMkLst>
            <pc:docMk/>
            <pc:sldMk cId="493044849" sldId="271"/>
            <ac:spMk id="13" creationId="{12A68174-DB57-9946-B9AA-68148E979C9D}"/>
          </ac:spMkLst>
        </pc:spChg>
        <pc:spChg chg="add del mod">
          <ac:chgData name="Young, Janine" userId="87a147ef-9e3b-40a2-b254-52e870c848c7" providerId="ADAL" clId="{61677065-6500-5558-8122-63E4BAD19E0C}" dt="2026-01-20T05:02:26.175" v="4491" actId="478"/>
          <ac:spMkLst>
            <pc:docMk/>
            <pc:sldMk cId="493044849" sldId="271"/>
            <ac:spMk id="14" creationId="{3FC38891-A872-8074-8254-0B8E8EFE36B2}"/>
          </ac:spMkLst>
        </pc:spChg>
        <pc:spChg chg="add mod">
          <ac:chgData name="Young, Janine" userId="87a147ef-9e3b-40a2-b254-52e870c848c7" providerId="ADAL" clId="{61677065-6500-5558-8122-63E4BAD19E0C}" dt="2026-01-20T05:24:43.202" v="5562" actId="255"/>
          <ac:spMkLst>
            <pc:docMk/>
            <pc:sldMk cId="493044849" sldId="271"/>
            <ac:spMk id="15" creationId="{040C8C0B-F273-25D5-819C-2E40FB1DD9AC}"/>
          </ac:spMkLst>
        </pc:spChg>
        <pc:picChg chg="add mod">
          <ac:chgData name="Young, Janine" userId="87a147ef-9e3b-40a2-b254-52e870c848c7" providerId="ADAL" clId="{61677065-6500-5558-8122-63E4BAD19E0C}" dt="2026-01-21T18:42:00.938" v="11165" actId="1076"/>
          <ac:picMkLst>
            <pc:docMk/>
            <pc:sldMk cId="493044849" sldId="271"/>
            <ac:picMk id="12" creationId="{236E9642-3434-BD06-9E1C-6179747C3C0E}"/>
          </ac:picMkLst>
        </pc:picChg>
        <pc:cxnChg chg="add del">
          <ac:chgData name="Young, Janine" userId="87a147ef-9e3b-40a2-b254-52e870c848c7" providerId="ADAL" clId="{61677065-6500-5558-8122-63E4BAD19E0C}" dt="2026-01-20T04:04:56.807" v="1997" actId="478"/>
          <ac:cxnSpMkLst>
            <pc:docMk/>
            <pc:sldMk cId="493044849" sldId="271"/>
            <ac:cxnSpMk id="5" creationId="{F04C69B6-32EA-9108-69FB-EE55E3D0913F}"/>
          </ac:cxnSpMkLst>
        </pc:cxnChg>
        <pc:cxnChg chg="add mod">
          <ac:chgData name="Young, Janine" userId="87a147ef-9e3b-40a2-b254-52e870c848c7" providerId="ADAL" clId="{61677065-6500-5558-8122-63E4BAD19E0C}" dt="2026-01-21T18:43:16.637" v="11179" actId="13822"/>
          <ac:cxnSpMkLst>
            <pc:docMk/>
            <pc:sldMk cId="493044849" sldId="271"/>
            <ac:cxnSpMk id="6" creationId="{E5898359-E6DA-2A22-7669-E08859F2B37B}"/>
          </ac:cxnSpMkLst>
        </pc:cxnChg>
        <pc:cxnChg chg="add del mod">
          <ac:chgData name="Young, Janine" userId="87a147ef-9e3b-40a2-b254-52e870c848c7" providerId="ADAL" clId="{61677065-6500-5558-8122-63E4BAD19E0C}" dt="2026-01-20T04:06:09.399" v="2061" actId="478"/>
          <ac:cxnSpMkLst>
            <pc:docMk/>
            <pc:sldMk cId="493044849" sldId="271"/>
            <ac:cxnSpMk id="7" creationId="{310B43EA-2DDC-7527-80B9-91F168B0DD14}"/>
          </ac:cxnSpMkLst>
        </pc:cxnChg>
        <pc:cxnChg chg="add del">
          <ac:chgData name="Young, Janine" userId="87a147ef-9e3b-40a2-b254-52e870c848c7" providerId="ADAL" clId="{61677065-6500-5558-8122-63E4BAD19E0C}" dt="2026-01-20T04:12:32.242" v="2564" actId="478"/>
          <ac:cxnSpMkLst>
            <pc:docMk/>
            <pc:sldMk cId="493044849" sldId="271"/>
            <ac:cxnSpMk id="11" creationId="{36F84C95-7C0F-E984-51B8-417131B6C3D7}"/>
          </ac:cxnSpMkLst>
        </pc:cxnChg>
      </pc:sldChg>
      <pc:sldChg chg="addSp delSp modSp new mod">
        <pc:chgData name="Young, Janine" userId="87a147ef-9e3b-40a2-b254-52e870c848c7" providerId="ADAL" clId="{61677065-6500-5558-8122-63E4BAD19E0C}" dt="2026-01-21T18:44:31.294" v="11212" actId="20577"/>
        <pc:sldMkLst>
          <pc:docMk/>
          <pc:sldMk cId="2940202030" sldId="272"/>
        </pc:sldMkLst>
        <pc:spChg chg="mod">
          <ac:chgData name="Young, Janine" userId="87a147ef-9e3b-40a2-b254-52e870c848c7" providerId="ADAL" clId="{61677065-6500-5558-8122-63E4BAD19E0C}" dt="2026-01-20T05:03:03.134" v="4514" actId="1076"/>
          <ac:spMkLst>
            <pc:docMk/>
            <pc:sldMk cId="2940202030" sldId="272"/>
            <ac:spMk id="2" creationId="{4A2955A2-1037-829D-3A0F-499841BB1EB0}"/>
          </ac:spMkLst>
        </pc:spChg>
        <pc:spChg chg="mod">
          <ac:chgData name="Young, Janine" userId="87a147ef-9e3b-40a2-b254-52e870c848c7" providerId="ADAL" clId="{61677065-6500-5558-8122-63E4BAD19E0C}" dt="2026-01-21T18:44:31.294" v="11212" actId="20577"/>
          <ac:spMkLst>
            <pc:docMk/>
            <pc:sldMk cId="2940202030" sldId="272"/>
            <ac:spMk id="3" creationId="{713DCF55-E894-4149-F82F-192974AEA227}"/>
          </ac:spMkLst>
        </pc:spChg>
        <pc:spChg chg="add mod">
          <ac:chgData name="Young, Janine" userId="87a147ef-9e3b-40a2-b254-52e870c848c7" providerId="ADAL" clId="{61677065-6500-5558-8122-63E4BAD19E0C}" dt="2026-01-20T04:19:52.089" v="3046" actId="20577"/>
          <ac:spMkLst>
            <pc:docMk/>
            <pc:sldMk cId="2940202030" sldId="272"/>
            <ac:spMk id="6" creationId="{FB42A340-1728-5493-49B4-AA0F9A54DBD4}"/>
          </ac:spMkLst>
        </pc:spChg>
        <pc:picChg chg="add mod">
          <ac:chgData name="Young, Janine" userId="87a147ef-9e3b-40a2-b254-52e870c848c7" providerId="ADAL" clId="{61677065-6500-5558-8122-63E4BAD19E0C}" dt="2026-01-21T18:43:59.337" v="11211" actId="14100"/>
          <ac:picMkLst>
            <pc:docMk/>
            <pc:sldMk cId="2940202030" sldId="272"/>
            <ac:picMk id="7" creationId="{AF006EBE-9936-975E-F799-44A8E26D8D05}"/>
          </ac:picMkLst>
        </pc:picChg>
        <pc:cxnChg chg="add del">
          <ac:chgData name="Young, Janine" userId="87a147ef-9e3b-40a2-b254-52e870c848c7" providerId="ADAL" clId="{61677065-6500-5558-8122-63E4BAD19E0C}" dt="2026-01-20T05:02:57.367" v="4512" actId="478"/>
          <ac:cxnSpMkLst>
            <pc:docMk/>
            <pc:sldMk cId="2940202030" sldId="272"/>
            <ac:cxnSpMk id="5" creationId="{1C01C73A-D166-F4E6-3B5D-72BC0DDA4C54}"/>
          </ac:cxnSpMkLst>
        </pc:cxnChg>
      </pc:sldChg>
      <pc:sldChg chg="addSp delSp modSp new mod">
        <pc:chgData name="Young, Janine" userId="87a147ef-9e3b-40a2-b254-52e870c848c7" providerId="ADAL" clId="{61677065-6500-5558-8122-63E4BAD19E0C}" dt="2026-01-21T18:51:08.118" v="11735" actId="113"/>
        <pc:sldMkLst>
          <pc:docMk/>
          <pc:sldMk cId="2154440187" sldId="273"/>
        </pc:sldMkLst>
        <pc:spChg chg="del">
          <ac:chgData name="Young, Janine" userId="87a147ef-9e3b-40a2-b254-52e870c848c7" providerId="ADAL" clId="{61677065-6500-5558-8122-63E4BAD19E0C}" dt="2026-01-21T18:51:03.529" v="11734" actId="478"/>
          <ac:spMkLst>
            <pc:docMk/>
            <pc:sldMk cId="2154440187" sldId="273"/>
            <ac:spMk id="2" creationId="{7257979B-CEFC-3688-670C-508762AAFB4C}"/>
          </ac:spMkLst>
        </pc:spChg>
        <pc:spChg chg="add mod">
          <ac:chgData name="Young, Janine" userId="87a147ef-9e3b-40a2-b254-52e870c848c7" providerId="ADAL" clId="{61677065-6500-5558-8122-63E4BAD19E0C}" dt="2026-01-20T04:28:03.059" v="3217"/>
          <ac:spMkLst>
            <pc:docMk/>
            <pc:sldMk cId="2154440187" sldId="273"/>
            <ac:spMk id="5" creationId="{2E8E7C7A-5B21-38E1-80D9-8792DE92E6FB}"/>
          </ac:spMkLst>
        </pc:spChg>
        <pc:spChg chg="add mod">
          <ac:chgData name="Young, Janine" userId="87a147ef-9e3b-40a2-b254-52e870c848c7" providerId="ADAL" clId="{61677065-6500-5558-8122-63E4BAD19E0C}" dt="2026-01-21T18:51:08.118" v="11735" actId="113"/>
          <ac:spMkLst>
            <pc:docMk/>
            <pc:sldMk cId="2154440187" sldId="273"/>
            <ac:spMk id="6" creationId="{3B9EFEB3-6DD9-DD06-F6E8-9CD121440EAD}"/>
          </ac:spMkLst>
        </pc:spChg>
        <pc:picChg chg="add mod">
          <ac:chgData name="Young, Janine" userId="87a147ef-9e3b-40a2-b254-52e870c848c7" providerId="ADAL" clId="{61677065-6500-5558-8122-63E4BAD19E0C}" dt="2026-01-20T04:27:50.229" v="3215"/>
          <ac:picMkLst>
            <pc:docMk/>
            <pc:sldMk cId="2154440187" sldId="273"/>
            <ac:picMk id="4" creationId="{2604A63D-6C8F-9B85-48AA-D4E7E9FADBBB}"/>
          </ac:picMkLst>
        </pc:picChg>
      </pc:sldChg>
      <pc:sldChg chg="addSp modSp new mod">
        <pc:chgData name="Young, Janine" userId="87a147ef-9e3b-40a2-b254-52e870c848c7" providerId="ADAL" clId="{61677065-6500-5558-8122-63E4BAD19E0C}" dt="2026-01-20T04:29:52.475" v="3222"/>
        <pc:sldMkLst>
          <pc:docMk/>
          <pc:sldMk cId="1656786464" sldId="274"/>
        </pc:sldMkLst>
        <pc:spChg chg="add mod">
          <ac:chgData name="Young, Janine" userId="87a147ef-9e3b-40a2-b254-52e870c848c7" providerId="ADAL" clId="{61677065-6500-5558-8122-63E4BAD19E0C}" dt="2026-01-20T04:29:52.475" v="3222"/>
          <ac:spMkLst>
            <pc:docMk/>
            <pc:sldMk cId="1656786464" sldId="274"/>
            <ac:spMk id="5" creationId="{53029BD6-28C1-DCBF-F465-220A4BDCAF15}"/>
          </ac:spMkLst>
        </pc:spChg>
        <pc:picChg chg="add mod">
          <ac:chgData name="Young, Janine" userId="87a147ef-9e3b-40a2-b254-52e870c848c7" providerId="ADAL" clId="{61677065-6500-5558-8122-63E4BAD19E0C}" dt="2026-01-20T04:29:38.746" v="3220" actId="14100"/>
          <ac:picMkLst>
            <pc:docMk/>
            <pc:sldMk cId="1656786464" sldId="274"/>
            <ac:picMk id="4" creationId="{E08FA502-ACBA-1333-B74D-E3E64E481C46}"/>
          </ac:picMkLst>
        </pc:picChg>
      </pc:sldChg>
      <pc:sldChg chg="addSp delSp modSp new mod">
        <pc:chgData name="Young, Janine" userId="87a147ef-9e3b-40a2-b254-52e870c848c7" providerId="ADAL" clId="{61677065-6500-5558-8122-63E4BAD19E0C}" dt="2026-01-20T04:32:47.814" v="3384" actId="1076"/>
        <pc:sldMkLst>
          <pc:docMk/>
          <pc:sldMk cId="1292614105" sldId="275"/>
        </pc:sldMkLst>
        <pc:spChg chg="del">
          <ac:chgData name="Young, Janine" userId="87a147ef-9e3b-40a2-b254-52e870c848c7" providerId="ADAL" clId="{61677065-6500-5558-8122-63E4BAD19E0C}" dt="2026-01-20T04:32:33.537" v="3380"/>
          <ac:spMkLst>
            <pc:docMk/>
            <pc:sldMk cId="1292614105" sldId="275"/>
            <ac:spMk id="3" creationId="{E7EC3749-E4CE-C879-AA9C-6BA744CB475C}"/>
          </ac:spMkLst>
        </pc:spChg>
        <pc:picChg chg="add mod">
          <ac:chgData name="Young, Janine" userId="87a147ef-9e3b-40a2-b254-52e870c848c7" providerId="ADAL" clId="{61677065-6500-5558-8122-63E4BAD19E0C}" dt="2026-01-20T04:32:47.814" v="3384" actId="1076"/>
          <ac:picMkLst>
            <pc:docMk/>
            <pc:sldMk cId="1292614105" sldId="275"/>
            <ac:picMk id="4" creationId="{E32A0065-AF4A-FD4A-20BB-EECCDCEE31FF}"/>
          </ac:picMkLst>
        </pc:picChg>
      </pc:sldChg>
      <pc:sldChg chg="addSp delSp modSp new mod modNotesTx">
        <pc:chgData name="Young, Janine" userId="87a147ef-9e3b-40a2-b254-52e870c848c7" providerId="ADAL" clId="{61677065-6500-5558-8122-63E4BAD19E0C}" dt="2026-01-21T18:41:18.068" v="11159" actId="20577"/>
        <pc:sldMkLst>
          <pc:docMk/>
          <pc:sldMk cId="998409970" sldId="276"/>
        </pc:sldMkLst>
        <pc:spChg chg="del mod">
          <ac:chgData name="Young, Janine" userId="87a147ef-9e3b-40a2-b254-52e870c848c7" providerId="ADAL" clId="{61677065-6500-5558-8122-63E4BAD19E0C}" dt="2026-01-20T04:39:16.985" v="3461"/>
          <ac:spMkLst>
            <pc:docMk/>
            <pc:sldMk cId="998409970" sldId="276"/>
            <ac:spMk id="3" creationId="{948C4ED9-25FC-AC21-63FA-19D3BB8D6DC5}"/>
          </ac:spMkLst>
        </pc:spChg>
        <pc:spChg chg="add mod">
          <ac:chgData name="Young, Janine" userId="87a147ef-9e3b-40a2-b254-52e870c848c7" providerId="ADAL" clId="{61677065-6500-5558-8122-63E4BAD19E0C}" dt="2026-01-20T04:40:27.670" v="3540" actId="14100"/>
          <ac:spMkLst>
            <pc:docMk/>
            <pc:sldMk cId="998409970" sldId="276"/>
            <ac:spMk id="5" creationId="{5281CC7B-836C-4EF1-0231-9E90425F3665}"/>
          </ac:spMkLst>
        </pc:spChg>
        <pc:picChg chg="add mod">
          <ac:chgData name="Young, Janine" userId="87a147ef-9e3b-40a2-b254-52e870c848c7" providerId="ADAL" clId="{61677065-6500-5558-8122-63E4BAD19E0C}" dt="2026-01-20T04:39:26.983" v="3464" actId="1076"/>
          <ac:picMkLst>
            <pc:docMk/>
            <pc:sldMk cId="998409970" sldId="276"/>
            <ac:picMk id="4" creationId="{A8D67A99-6E3D-4B58-351F-CACAEFF87CE0}"/>
          </ac:picMkLst>
        </pc:picChg>
      </pc:sldChg>
      <pc:sldChg chg="addSp delSp modSp new mod modNotesTx">
        <pc:chgData name="Young, Janine" userId="87a147ef-9e3b-40a2-b254-52e870c848c7" providerId="ADAL" clId="{61677065-6500-5558-8122-63E4BAD19E0C}" dt="2026-01-21T18:40:14.770" v="11002" actId="20577"/>
        <pc:sldMkLst>
          <pc:docMk/>
          <pc:sldMk cId="2108987369" sldId="277"/>
        </pc:sldMkLst>
        <pc:spChg chg="del">
          <ac:chgData name="Young, Janine" userId="87a147ef-9e3b-40a2-b254-52e870c848c7" providerId="ADAL" clId="{61677065-6500-5558-8122-63E4BAD19E0C}" dt="2026-01-20T04:42:15.819" v="3600"/>
          <ac:spMkLst>
            <pc:docMk/>
            <pc:sldMk cId="2108987369" sldId="277"/>
            <ac:spMk id="3" creationId="{9A26D4C1-F708-1AF9-8CD9-297E7346C45D}"/>
          </ac:spMkLst>
        </pc:spChg>
        <pc:spChg chg="add mod">
          <ac:chgData name="Young, Janine" userId="87a147ef-9e3b-40a2-b254-52e870c848c7" providerId="ADAL" clId="{61677065-6500-5558-8122-63E4BAD19E0C}" dt="2026-01-20T04:41:52.686" v="3599"/>
          <ac:spMkLst>
            <pc:docMk/>
            <pc:sldMk cId="2108987369" sldId="277"/>
            <ac:spMk id="4" creationId="{E6179F58-B210-053E-0AA7-93B278B403B0}"/>
          </ac:spMkLst>
        </pc:spChg>
        <pc:spChg chg="add mod">
          <ac:chgData name="Young, Janine" userId="87a147ef-9e3b-40a2-b254-52e870c848c7" providerId="ADAL" clId="{61677065-6500-5558-8122-63E4BAD19E0C}" dt="2026-01-20T04:44:12.351" v="3711" actId="1076"/>
          <ac:spMkLst>
            <pc:docMk/>
            <pc:sldMk cId="2108987369" sldId="277"/>
            <ac:spMk id="6" creationId="{2599ABB4-DF79-298F-123E-083C0516FDDD}"/>
          </ac:spMkLst>
        </pc:spChg>
        <pc:picChg chg="add mod">
          <ac:chgData name="Young, Janine" userId="87a147ef-9e3b-40a2-b254-52e870c848c7" providerId="ADAL" clId="{61677065-6500-5558-8122-63E4BAD19E0C}" dt="2026-01-20T04:42:18.921" v="3601" actId="14100"/>
          <ac:picMkLst>
            <pc:docMk/>
            <pc:sldMk cId="2108987369" sldId="277"/>
            <ac:picMk id="5" creationId="{AFBC568C-2E49-E807-3611-B0F94080EF4C}"/>
          </ac:picMkLst>
        </pc:picChg>
      </pc:sldChg>
      <pc:sldChg chg="addSp delSp modSp new mod ord modNotesTx">
        <pc:chgData name="Young, Janine" userId="87a147ef-9e3b-40a2-b254-52e870c848c7" providerId="ADAL" clId="{61677065-6500-5558-8122-63E4BAD19E0C}" dt="2026-01-21T18:39:10.467" v="10790" actId="20577"/>
        <pc:sldMkLst>
          <pc:docMk/>
          <pc:sldMk cId="3314319817" sldId="278"/>
        </pc:sldMkLst>
        <pc:spChg chg="del mod">
          <ac:chgData name="Young, Janine" userId="87a147ef-9e3b-40a2-b254-52e870c848c7" providerId="ADAL" clId="{61677065-6500-5558-8122-63E4BAD19E0C}" dt="2026-01-20T04:45:09.286" v="3717"/>
          <ac:spMkLst>
            <pc:docMk/>
            <pc:sldMk cId="3314319817" sldId="278"/>
            <ac:spMk id="3" creationId="{DCE66DA4-7C08-6BE4-E409-5775516C11AD}"/>
          </ac:spMkLst>
        </pc:spChg>
        <pc:spChg chg="add mod">
          <ac:chgData name="Young, Janine" userId="87a147ef-9e3b-40a2-b254-52e870c848c7" providerId="ADAL" clId="{61677065-6500-5558-8122-63E4BAD19E0C}" dt="2026-01-20T04:46:23.942" v="3759" actId="255"/>
          <ac:spMkLst>
            <pc:docMk/>
            <pc:sldMk cId="3314319817" sldId="278"/>
            <ac:spMk id="5" creationId="{7F212A25-41FB-82DF-C739-E234C654C0CF}"/>
          </ac:spMkLst>
        </pc:spChg>
        <pc:picChg chg="add mod">
          <ac:chgData name="Young, Janine" userId="87a147ef-9e3b-40a2-b254-52e870c848c7" providerId="ADAL" clId="{61677065-6500-5558-8122-63E4BAD19E0C}" dt="2026-01-20T04:46:29.718" v="3760" actId="1076"/>
          <ac:picMkLst>
            <pc:docMk/>
            <pc:sldMk cId="3314319817" sldId="278"/>
            <ac:picMk id="4" creationId="{71F5E27B-806D-D7CD-DF1E-D9F9D885DB9F}"/>
          </ac:picMkLst>
        </pc:picChg>
      </pc:sldChg>
      <pc:sldChg chg="addSp delSp modSp new mod modNotesTx">
        <pc:chgData name="Young, Janine" userId="87a147ef-9e3b-40a2-b254-52e870c848c7" providerId="ADAL" clId="{61677065-6500-5558-8122-63E4BAD19E0C}" dt="2026-01-21T18:30:49.794" v="9711" actId="20577"/>
        <pc:sldMkLst>
          <pc:docMk/>
          <pc:sldMk cId="3049709724" sldId="279"/>
        </pc:sldMkLst>
        <pc:spChg chg="mod">
          <ac:chgData name="Young, Janine" userId="87a147ef-9e3b-40a2-b254-52e870c848c7" providerId="ADAL" clId="{61677065-6500-5558-8122-63E4BAD19E0C}" dt="2026-01-20T05:00:54.425" v="4488" actId="20577"/>
          <ac:spMkLst>
            <pc:docMk/>
            <pc:sldMk cId="3049709724" sldId="279"/>
            <ac:spMk id="2" creationId="{8B68AD91-863E-1EF1-7617-CF372E7F4CAC}"/>
          </ac:spMkLst>
        </pc:spChg>
        <pc:spChg chg="del mod">
          <ac:chgData name="Young, Janine" userId="87a147ef-9e3b-40a2-b254-52e870c848c7" providerId="ADAL" clId="{61677065-6500-5558-8122-63E4BAD19E0C}" dt="2026-01-20T04:49:59.796" v="3898" actId="3680"/>
          <ac:spMkLst>
            <pc:docMk/>
            <pc:sldMk cId="3049709724" sldId="279"/>
            <ac:spMk id="3" creationId="{702284FE-D5F5-E694-620B-08467CD58804}"/>
          </ac:spMkLst>
        </pc:spChg>
        <pc:spChg chg="add mod">
          <ac:chgData name="Young, Janine" userId="87a147ef-9e3b-40a2-b254-52e870c848c7" providerId="ADAL" clId="{61677065-6500-5558-8122-63E4BAD19E0C}" dt="2026-01-21T18:27:21.184" v="9212" actId="20577"/>
          <ac:spMkLst>
            <pc:docMk/>
            <pc:sldMk cId="3049709724" sldId="279"/>
            <ac:spMk id="4" creationId="{359E86A0-C18F-CB4F-3AB7-7CA530FB7464}"/>
          </ac:spMkLst>
        </pc:spChg>
        <pc:graphicFrameChg chg="add mod ord modGraphic">
          <ac:chgData name="Young, Janine" userId="87a147ef-9e3b-40a2-b254-52e870c848c7" providerId="ADAL" clId="{61677065-6500-5558-8122-63E4BAD19E0C}" dt="2026-01-20T05:01:07.684" v="4490" actId="14734"/>
          <ac:graphicFrameMkLst>
            <pc:docMk/>
            <pc:sldMk cId="3049709724" sldId="279"/>
            <ac:graphicFrameMk id="5" creationId="{96E6BB82-CE49-5EF7-1808-03467A66F86E}"/>
          </ac:graphicFrameMkLst>
        </pc:graphicFrameChg>
      </pc:sldChg>
      <pc:sldChg chg="modSp new mod">
        <pc:chgData name="Young, Janine" userId="87a147ef-9e3b-40a2-b254-52e870c848c7" providerId="ADAL" clId="{61677065-6500-5558-8122-63E4BAD19E0C}" dt="2026-01-21T18:45:01.178" v="11213" actId="20577"/>
        <pc:sldMkLst>
          <pc:docMk/>
          <pc:sldMk cId="3573322264" sldId="280"/>
        </pc:sldMkLst>
        <pc:spChg chg="mod">
          <ac:chgData name="Young, Janine" userId="87a147ef-9e3b-40a2-b254-52e870c848c7" providerId="ADAL" clId="{61677065-6500-5558-8122-63E4BAD19E0C}" dt="2026-01-21T18:45:01.178" v="11213" actId="20577"/>
          <ac:spMkLst>
            <pc:docMk/>
            <pc:sldMk cId="3573322264" sldId="280"/>
            <ac:spMk id="3" creationId="{A9ED22B8-13F2-F5F8-8256-C87C033261A9}"/>
          </ac:spMkLst>
        </pc:spChg>
      </pc:sldChg>
      <pc:sldChg chg="modSp new mod">
        <pc:chgData name="Young, Janine" userId="87a147ef-9e3b-40a2-b254-52e870c848c7" providerId="ADAL" clId="{61677065-6500-5558-8122-63E4BAD19E0C}" dt="2026-01-21T18:46:16.772" v="11232" actId="20577"/>
        <pc:sldMkLst>
          <pc:docMk/>
          <pc:sldMk cId="3568507718" sldId="281"/>
        </pc:sldMkLst>
        <pc:spChg chg="mod">
          <ac:chgData name="Young, Janine" userId="87a147ef-9e3b-40a2-b254-52e870c848c7" providerId="ADAL" clId="{61677065-6500-5558-8122-63E4BAD19E0C}" dt="2026-01-21T18:46:16.772" v="11232" actId="20577"/>
          <ac:spMkLst>
            <pc:docMk/>
            <pc:sldMk cId="3568507718" sldId="281"/>
            <ac:spMk id="3" creationId="{EBA61B91-44F8-495E-7B76-FE260D32686F}"/>
          </ac:spMkLst>
        </pc:spChg>
      </pc:sldChg>
      <pc:sldChg chg="addSp modSp new mod modNotesTx">
        <pc:chgData name="Young, Janine" userId="87a147ef-9e3b-40a2-b254-52e870c848c7" providerId="ADAL" clId="{61677065-6500-5558-8122-63E4BAD19E0C}" dt="2026-01-20T05:17:43.337" v="5530" actId="20577"/>
        <pc:sldMkLst>
          <pc:docMk/>
          <pc:sldMk cId="762106506" sldId="282"/>
        </pc:sldMkLst>
        <pc:spChg chg="mod">
          <ac:chgData name="Young, Janine" userId="87a147ef-9e3b-40a2-b254-52e870c848c7" providerId="ADAL" clId="{61677065-6500-5558-8122-63E4BAD19E0C}" dt="2026-01-20T05:16:52.605" v="5451" actId="20577"/>
          <ac:spMkLst>
            <pc:docMk/>
            <pc:sldMk cId="762106506" sldId="282"/>
            <ac:spMk id="2" creationId="{2F33686E-C874-DFDA-15FF-E634F5AAD94E}"/>
          </ac:spMkLst>
        </pc:spChg>
        <pc:spChg chg="mod">
          <ac:chgData name="Young, Janine" userId="87a147ef-9e3b-40a2-b254-52e870c848c7" providerId="ADAL" clId="{61677065-6500-5558-8122-63E4BAD19E0C}" dt="2026-01-20T05:16:29.015" v="5450" actId="20577"/>
          <ac:spMkLst>
            <pc:docMk/>
            <pc:sldMk cId="762106506" sldId="282"/>
            <ac:spMk id="3" creationId="{0000EA8B-2C36-7533-C7A4-1B617AA28B86}"/>
          </ac:spMkLst>
        </pc:spChg>
        <pc:spChg chg="add mod">
          <ac:chgData name="Young, Janine" userId="87a147ef-9e3b-40a2-b254-52e870c848c7" providerId="ADAL" clId="{61677065-6500-5558-8122-63E4BAD19E0C}" dt="2026-01-20T05:17:19.647" v="5455" actId="14100"/>
          <ac:spMkLst>
            <pc:docMk/>
            <pc:sldMk cId="762106506" sldId="282"/>
            <ac:spMk id="4" creationId="{A9CC8C58-A6B0-67D7-D6BE-D60F978D2665}"/>
          </ac:spMkLst>
        </pc:spChg>
      </pc:sldChg>
      <pc:sldChg chg="modSp new mod">
        <pc:chgData name="Young, Janine" userId="87a147ef-9e3b-40a2-b254-52e870c848c7" providerId="ADAL" clId="{61677065-6500-5558-8122-63E4BAD19E0C}" dt="2026-01-21T18:50:06.048" v="11650" actId="20577"/>
        <pc:sldMkLst>
          <pc:docMk/>
          <pc:sldMk cId="1259803329" sldId="283"/>
        </pc:sldMkLst>
        <pc:spChg chg="mod">
          <ac:chgData name="Young, Janine" userId="87a147ef-9e3b-40a2-b254-52e870c848c7" providerId="ADAL" clId="{61677065-6500-5558-8122-63E4BAD19E0C}" dt="2026-01-21T18:48:04.176" v="11259" actId="20577"/>
          <ac:spMkLst>
            <pc:docMk/>
            <pc:sldMk cId="1259803329" sldId="283"/>
            <ac:spMk id="2" creationId="{433C9F7B-901E-4185-344A-1F0677B56A06}"/>
          </ac:spMkLst>
        </pc:spChg>
        <pc:spChg chg="mod">
          <ac:chgData name="Young, Janine" userId="87a147ef-9e3b-40a2-b254-52e870c848c7" providerId="ADAL" clId="{61677065-6500-5558-8122-63E4BAD19E0C}" dt="2026-01-21T18:50:06.048" v="11650" actId="20577"/>
          <ac:spMkLst>
            <pc:docMk/>
            <pc:sldMk cId="1259803329" sldId="283"/>
            <ac:spMk id="3" creationId="{0BA76906-8993-98C4-FF64-18A20BE993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E35F0-58FC-D445-9AC0-34141ECB91B2}" type="datetimeFigureOut">
              <a:rPr lang="en-US" smtClean="0"/>
              <a:t>1/21/26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44580-7119-A046-BD8C-755A5C865256}" type="slidenum">
              <a:rPr lang="en-US" smtClean="0"/>
              <a:t>‹#›</a:t>
            </a:fld>
            <a:endParaRPr lang="en-US"/>
          </a:p>
        </p:txBody>
      </p:sp>
    </p:spTree>
    <p:extLst>
      <p:ext uri="{BB962C8B-B14F-4D97-AF65-F5344CB8AC3E}">
        <p14:creationId xmlns:p14="http://schemas.microsoft.com/office/powerpoint/2010/main" val="2897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asked a lot why I do what I do.  Why did I choose to focus my work on immigrant populations?</a:t>
            </a:r>
          </a:p>
        </p:txBody>
      </p:sp>
      <p:sp>
        <p:nvSpPr>
          <p:cNvPr id="4" name="Slide Number Placeholder 3"/>
          <p:cNvSpPr>
            <a:spLocks noGrp="1"/>
          </p:cNvSpPr>
          <p:nvPr>
            <p:ph type="sldNum" sz="quarter" idx="5"/>
          </p:nvPr>
        </p:nvSpPr>
        <p:spPr/>
        <p:txBody>
          <a:bodyPr/>
          <a:lstStyle/>
          <a:p>
            <a:fld id="{57B44580-7119-A046-BD8C-755A5C865256}" type="slidenum">
              <a:rPr lang="en-US" smtClean="0"/>
              <a:t>2</a:t>
            </a:fld>
            <a:endParaRPr lang="en-US"/>
          </a:p>
        </p:txBody>
      </p:sp>
    </p:spTree>
    <p:extLst>
      <p:ext uri="{BB962C8B-B14F-4D97-AF65-F5344CB8AC3E}">
        <p14:creationId xmlns:p14="http://schemas.microsoft.com/office/powerpoint/2010/main" val="214974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 we are talking about is an unaccompanied immigrant child—these children have experienced excessive and chronic toxic stress.   These children live through the US and and hidden in plain site—only identified if you ask them if they were separated from family and in a US Shelter alone. These numbers are staggering and these children are getting no systematic mental health care or other care.</a:t>
            </a:r>
          </a:p>
        </p:txBody>
      </p:sp>
      <p:sp>
        <p:nvSpPr>
          <p:cNvPr id="4" name="Slide Number Placeholder 3"/>
          <p:cNvSpPr>
            <a:spLocks noGrp="1"/>
          </p:cNvSpPr>
          <p:nvPr>
            <p:ph type="sldNum" sz="quarter" idx="5"/>
          </p:nvPr>
        </p:nvSpPr>
        <p:spPr/>
        <p:txBody>
          <a:bodyPr/>
          <a:lstStyle/>
          <a:p>
            <a:fld id="{57B44580-7119-A046-BD8C-755A5C865256}" type="slidenum">
              <a:rPr lang="en-US" smtClean="0"/>
              <a:t>12</a:t>
            </a:fld>
            <a:endParaRPr lang="en-US"/>
          </a:p>
        </p:txBody>
      </p:sp>
    </p:spTree>
    <p:extLst>
      <p:ext uri="{BB962C8B-B14F-4D97-AF65-F5344CB8AC3E}">
        <p14:creationId xmlns:p14="http://schemas.microsoft.com/office/powerpoint/2010/main" val="156740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some photos of children at the US Mexico border, similar to children I saw when I volunteered at At Whiskey 8 in San Ysidro/Mexico border and  East in </a:t>
            </a:r>
            <a:r>
              <a:rPr lang="en-US" dirty="0" err="1"/>
              <a:t>Jacumba</a:t>
            </a:r>
            <a:endParaRPr lang="en-US" dirty="0"/>
          </a:p>
        </p:txBody>
      </p:sp>
      <p:sp>
        <p:nvSpPr>
          <p:cNvPr id="4" name="Slide Number Placeholder 3"/>
          <p:cNvSpPr>
            <a:spLocks noGrp="1"/>
          </p:cNvSpPr>
          <p:nvPr>
            <p:ph type="sldNum" sz="quarter" idx="5"/>
          </p:nvPr>
        </p:nvSpPr>
        <p:spPr/>
        <p:txBody>
          <a:bodyPr/>
          <a:lstStyle/>
          <a:p>
            <a:fld id="{57B44580-7119-A046-BD8C-755A5C865256}" type="slidenum">
              <a:rPr lang="en-US" smtClean="0"/>
              <a:t>13</a:t>
            </a:fld>
            <a:endParaRPr lang="en-US"/>
          </a:p>
        </p:txBody>
      </p:sp>
    </p:spTree>
    <p:extLst>
      <p:ext uri="{BB962C8B-B14F-4D97-AF65-F5344CB8AC3E}">
        <p14:creationId xmlns:p14="http://schemas.microsoft.com/office/powerpoint/2010/main" val="306774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unaccompanied children in DHS CBP custody before being sent to ORR Shelters, Donna TX 2021. Toxic stress.  This is similar to what I observed when I toured the San Ysidro detention center</a:t>
            </a:r>
          </a:p>
        </p:txBody>
      </p:sp>
      <p:sp>
        <p:nvSpPr>
          <p:cNvPr id="4" name="Slide Number Placeholder 3"/>
          <p:cNvSpPr>
            <a:spLocks noGrp="1"/>
          </p:cNvSpPr>
          <p:nvPr>
            <p:ph type="sldNum" sz="quarter" idx="5"/>
          </p:nvPr>
        </p:nvSpPr>
        <p:spPr/>
        <p:txBody>
          <a:bodyPr/>
          <a:lstStyle/>
          <a:p>
            <a:fld id="{57B44580-7119-A046-BD8C-755A5C865256}" type="slidenum">
              <a:rPr lang="en-US" smtClean="0"/>
              <a:t>14</a:t>
            </a:fld>
            <a:endParaRPr lang="en-US"/>
          </a:p>
        </p:txBody>
      </p:sp>
    </p:spTree>
    <p:extLst>
      <p:ext uri="{BB962C8B-B14F-4D97-AF65-F5344CB8AC3E}">
        <p14:creationId xmlns:p14="http://schemas.microsoft.com/office/powerpoint/2010/main" val="230210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a:t>
            </a:r>
            <a:r>
              <a:rPr lang="en-US" dirty="0" err="1"/>
              <a:t>yo</a:t>
            </a:r>
            <a:r>
              <a:rPr lang="en-US" dirty="0"/>
              <a:t> children either unaccompanied, separated from non legal guardian grandparents, or separated from opposite gendered parents in CBP custody Rio Grand Valley, Donna TX</a:t>
            </a:r>
          </a:p>
        </p:txBody>
      </p:sp>
      <p:sp>
        <p:nvSpPr>
          <p:cNvPr id="4" name="Slide Number Placeholder 3"/>
          <p:cNvSpPr>
            <a:spLocks noGrp="1"/>
          </p:cNvSpPr>
          <p:nvPr>
            <p:ph type="sldNum" sz="quarter" idx="5"/>
          </p:nvPr>
        </p:nvSpPr>
        <p:spPr/>
        <p:txBody>
          <a:bodyPr/>
          <a:lstStyle/>
          <a:p>
            <a:fld id="{57B44580-7119-A046-BD8C-755A5C865256}" type="slidenum">
              <a:rPr lang="en-US" smtClean="0"/>
              <a:t>15</a:t>
            </a:fld>
            <a:endParaRPr lang="en-US"/>
          </a:p>
        </p:txBody>
      </p:sp>
    </p:spTree>
    <p:extLst>
      <p:ext uri="{BB962C8B-B14F-4D97-AF65-F5344CB8AC3E}">
        <p14:creationId xmlns:p14="http://schemas.microsoft.com/office/powerpoint/2010/main" val="184148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Culturally vetted by 10 different cultural experts and 4 medical experts</a:t>
            </a:r>
          </a:p>
        </p:txBody>
      </p:sp>
      <p:sp>
        <p:nvSpPr>
          <p:cNvPr id="4" name="Slide Number Placeholder 3"/>
          <p:cNvSpPr>
            <a:spLocks noGrp="1"/>
          </p:cNvSpPr>
          <p:nvPr>
            <p:ph type="sldNum" sz="quarter" idx="5"/>
          </p:nvPr>
        </p:nvSpPr>
        <p:spPr/>
        <p:txBody>
          <a:bodyPr/>
          <a:lstStyle/>
          <a:p>
            <a:fld id="{57B44580-7119-A046-BD8C-755A5C865256}" type="slidenum">
              <a:rPr lang="en-US" smtClean="0"/>
              <a:t>23</a:t>
            </a:fld>
            <a:endParaRPr lang="en-US"/>
          </a:p>
        </p:txBody>
      </p:sp>
    </p:spTree>
    <p:extLst>
      <p:ext uri="{BB962C8B-B14F-4D97-AF65-F5344CB8AC3E}">
        <p14:creationId xmlns:p14="http://schemas.microsoft.com/office/powerpoint/2010/main" val="16614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more than ever, it is important to remember this quote from Archbishop Desmond Tutu of South Africa who lived through South Africa’s dismantling of Apartheid and governmentally enshrined racism.  Our current government should follow Desmond Tutu’s wisdom as well as Nelson Mandela’s, also pictured here.</a:t>
            </a:r>
          </a:p>
        </p:txBody>
      </p:sp>
      <p:sp>
        <p:nvSpPr>
          <p:cNvPr id="4" name="Slide Number Placeholder 3"/>
          <p:cNvSpPr>
            <a:spLocks noGrp="1"/>
          </p:cNvSpPr>
          <p:nvPr>
            <p:ph type="sldNum" sz="quarter" idx="5"/>
          </p:nvPr>
        </p:nvSpPr>
        <p:spPr/>
        <p:txBody>
          <a:bodyPr/>
          <a:lstStyle/>
          <a:p>
            <a:fld id="{57B44580-7119-A046-BD8C-755A5C865256}" type="slidenum">
              <a:rPr lang="en-US" smtClean="0"/>
              <a:t>3</a:t>
            </a:fld>
            <a:endParaRPr lang="en-US"/>
          </a:p>
        </p:txBody>
      </p:sp>
    </p:spTree>
    <p:extLst>
      <p:ext uri="{BB962C8B-B14F-4D97-AF65-F5344CB8AC3E}">
        <p14:creationId xmlns:p14="http://schemas.microsoft.com/office/powerpoint/2010/main" val="250423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that I do, whether in public health work, research, QI, advocacy or policy work is grounded in the patients and families that I see, so let’s start with a case example and I challenge you all, in whatever work that you do, to think about this case and how you approach addressing the mental health, safety and well being of the patients and families that you see.</a:t>
            </a:r>
          </a:p>
        </p:txBody>
      </p:sp>
      <p:sp>
        <p:nvSpPr>
          <p:cNvPr id="4" name="Slide Number Placeholder 3"/>
          <p:cNvSpPr>
            <a:spLocks noGrp="1"/>
          </p:cNvSpPr>
          <p:nvPr>
            <p:ph type="sldNum" sz="quarter" idx="5"/>
          </p:nvPr>
        </p:nvSpPr>
        <p:spPr/>
        <p:txBody>
          <a:bodyPr/>
          <a:lstStyle/>
          <a:p>
            <a:fld id="{57B44580-7119-A046-BD8C-755A5C865256}" type="slidenum">
              <a:rPr lang="en-US" smtClean="0"/>
              <a:t>4</a:t>
            </a:fld>
            <a:endParaRPr lang="en-US"/>
          </a:p>
        </p:txBody>
      </p:sp>
    </p:spTree>
    <p:extLst>
      <p:ext uri="{BB962C8B-B14F-4D97-AF65-F5344CB8AC3E}">
        <p14:creationId xmlns:p14="http://schemas.microsoft.com/office/powerpoint/2010/main" val="9614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point—Rapport building—how do you build rapport and trust with any immigrant patient and family that you see?  I do it through language and food </a:t>
            </a:r>
            <a:r>
              <a:rPr lang="en-US" dirty="0">
                <a:sym typeface="Wingdings" pitchFamily="2" charset="2"/>
              </a:rPr>
              <a:t></a:t>
            </a:r>
            <a:endParaRPr lang="en-US" dirty="0"/>
          </a:p>
          <a:p>
            <a:r>
              <a:rPr lang="en-US" dirty="0"/>
              <a:t>2</a:t>
            </a:r>
            <a:r>
              <a:rPr lang="en-US" baseline="30000" dirty="0"/>
              <a:t>nd</a:t>
            </a:r>
            <a:r>
              <a:rPr lang="en-US" dirty="0"/>
              <a:t> point--how to assess mental health of children—are they playing, eating sleeping, going to school and thriving or are there challenges?  Toxic stress</a:t>
            </a:r>
          </a:p>
        </p:txBody>
      </p:sp>
      <p:sp>
        <p:nvSpPr>
          <p:cNvPr id="4" name="Slide Number Placeholder 3"/>
          <p:cNvSpPr>
            <a:spLocks noGrp="1"/>
          </p:cNvSpPr>
          <p:nvPr>
            <p:ph type="sldNum" sz="quarter" idx="5"/>
          </p:nvPr>
        </p:nvSpPr>
        <p:spPr/>
        <p:txBody>
          <a:bodyPr/>
          <a:lstStyle/>
          <a:p>
            <a:fld id="{57B44580-7119-A046-BD8C-755A5C865256}" type="slidenum">
              <a:rPr lang="en-US" smtClean="0"/>
              <a:t>5</a:t>
            </a:fld>
            <a:endParaRPr lang="en-US"/>
          </a:p>
        </p:txBody>
      </p:sp>
    </p:spTree>
    <p:extLst>
      <p:ext uri="{BB962C8B-B14F-4D97-AF65-F5344CB8AC3E}">
        <p14:creationId xmlns:p14="http://schemas.microsoft.com/office/powerpoint/2010/main" val="13228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“blunted affect” mean?—you feel it yourself—it resonates with you in the room. Minimal animation, moving through molasses, slow, weighted, heavy</a:t>
            </a:r>
          </a:p>
        </p:txBody>
      </p:sp>
      <p:sp>
        <p:nvSpPr>
          <p:cNvPr id="4" name="Slide Number Placeholder 3"/>
          <p:cNvSpPr>
            <a:spLocks noGrp="1"/>
          </p:cNvSpPr>
          <p:nvPr>
            <p:ph type="sldNum" sz="quarter" idx="5"/>
          </p:nvPr>
        </p:nvSpPr>
        <p:spPr/>
        <p:txBody>
          <a:bodyPr/>
          <a:lstStyle/>
          <a:p>
            <a:fld id="{57B44580-7119-A046-BD8C-755A5C865256}" type="slidenum">
              <a:rPr lang="en-US" smtClean="0"/>
              <a:t>6</a:t>
            </a:fld>
            <a:endParaRPr lang="en-US"/>
          </a:p>
        </p:txBody>
      </p:sp>
    </p:spTree>
    <p:extLst>
      <p:ext uri="{BB962C8B-B14F-4D97-AF65-F5344CB8AC3E}">
        <p14:creationId xmlns:p14="http://schemas.microsoft.com/office/powerpoint/2010/main" val="24104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have you heard of cases like this?  Sadly, this story is quite common in the US for many children living here; there are many similar stories like this.  The degree of stress here—chronic, long-standing, is apparent from fear in Haiti due to abject poverty, violence, family separation, migration to Mexico, no school access, family separation again, and then reuniting with a mother the child has not seen since he was 2 years old except by video calls.  He meets a step father and 2 half siblings and has been out of school for 3 years.  This is TOXIC STRESS and his reactions to it including new bed wetting at night, </a:t>
            </a:r>
            <a:r>
              <a:rPr lang="en-US" dirty="0" err="1"/>
              <a:t>decrased</a:t>
            </a:r>
            <a:r>
              <a:rPr lang="en-US" dirty="0"/>
              <a:t> sleep, decreased eating and withdrawal/blunting.</a:t>
            </a:r>
          </a:p>
        </p:txBody>
      </p:sp>
      <p:sp>
        <p:nvSpPr>
          <p:cNvPr id="4" name="Slide Number Placeholder 3"/>
          <p:cNvSpPr>
            <a:spLocks noGrp="1"/>
          </p:cNvSpPr>
          <p:nvPr>
            <p:ph type="sldNum" sz="quarter" idx="5"/>
          </p:nvPr>
        </p:nvSpPr>
        <p:spPr/>
        <p:txBody>
          <a:bodyPr/>
          <a:lstStyle/>
          <a:p>
            <a:fld id="{57B44580-7119-A046-BD8C-755A5C865256}" type="slidenum">
              <a:rPr lang="en-US" smtClean="0"/>
              <a:t>7</a:t>
            </a:fld>
            <a:endParaRPr lang="en-US"/>
          </a:p>
        </p:txBody>
      </p:sp>
    </p:spTree>
    <p:extLst>
      <p:ext uri="{BB962C8B-B14F-4D97-AF65-F5344CB8AC3E}">
        <p14:creationId xmlns:p14="http://schemas.microsoft.com/office/powerpoint/2010/main" val="260662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separation—out of necessity—mom sending money home and pressures to do so; separation of </a:t>
            </a:r>
            <a:r>
              <a:rPr lang="en-US" dirty="0" err="1"/>
              <a:t>gma</a:t>
            </a:r>
            <a:r>
              <a:rPr lang="en-US" dirty="0"/>
              <a:t>/child but US gov’t policies</a:t>
            </a:r>
          </a:p>
          <a:p>
            <a:r>
              <a:rPr lang="en-US" dirty="0"/>
              <a:t>Social history taking is important to understand a child’s exposure risks to all types of trauma—environmental (lead, arsenic, smoke), assault/abuse/sexually abuse, trafficking; resilience factors; legal status and linkage to legal services</a:t>
            </a:r>
          </a:p>
        </p:txBody>
      </p:sp>
      <p:sp>
        <p:nvSpPr>
          <p:cNvPr id="4" name="Slide Number Placeholder 3"/>
          <p:cNvSpPr>
            <a:spLocks noGrp="1"/>
          </p:cNvSpPr>
          <p:nvPr>
            <p:ph type="sldNum" sz="quarter" idx="5"/>
          </p:nvPr>
        </p:nvSpPr>
        <p:spPr/>
        <p:txBody>
          <a:bodyPr/>
          <a:lstStyle/>
          <a:p>
            <a:fld id="{57B44580-7119-A046-BD8C-755A5C865256}" type="slidenum">
              <a:rPr lang="en-US" smtClean="0"/>
              <a:t>9</a:t>
            </a:fld>
            <a:endParaRPr lang="en-US"/>
          </a:p>
        </p:txBody>
      </p:sp>
    </p:spTree>
    <p:extLst>
      <p:ext uri="{BB962C8B-B14F-4D97-AF65-F5344CB8AC3E}">
        <p14:creationId xmlns:p14="http://schemas.microsoft.com/office/powerpoint/2010/main" val="385770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Haiti like currently compared to the US—what is the environment this child and family left and what would they face if deported—a real risk to families currently given the fed administration systematic targeting of immigrants in general and revocation of Humanitarian Parolee status. US spends 6 times GDP on health and US GDP is X times larger than Haiti</a:t>
            </a:r>
          </a:p>
        </p:txBody>
      </p:sp>
      <p:sp>
        <p:nvSpPr>
          <p:cNvPr id="4" name="Slide Number Placeholder 3"/>
          <p:cNvSpPr>
            <a:spLocks noGrp="1"/>
          </p:cNvSpPr>
          <p:nvPr>
            <p:ph type="sldNum" sz="quarter" idx="5"/>
          </p:nvPr>
        </p:nvSpPr>
        <p:spPr/>
        <p:txBody>
          <a:bodyPr/>
          <a:lstStyle/>
          <a:p>
            <a:fld id="{57B44580-7119-A046-BD8C-755A5C865256}" type="slidenum">
              <a:rPr lang="en-US" smtClean="0"/>
              <a:t>10</a:t>
            </a:fld>
            <a:endParaRPr lang="en-US"/>
          </a:p>
        </p:txBody>
      </p:sp>
    </p:spTree>
    <p:extLst>
      <p:ext uri="{BB962C8B-B14F-4D97-AF65-F5344CB8AC3E}">
        <p14:creationId xmlns:p14="http://schemas.microsoft.com/office/powerpoint/2010/main" val="229197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is the toxic stress of human migration? For Haitians this interactive map gives you an idea.</a:t>
            </a:r>
          </a:p>
          <a:p>
            <a:r>
              <a:rPr lang="en-US" dirty="0"/>
              <a:t>Cowboys in Texas roping human beings.  “All of our humanity is depending on recognizing the humanity in others.”</a:t>
            </a:r>
          </a:p>
        </p:txBody>
      </p:sp>
      <p:sp>
        <p:nvSpPr>
          <p:cNvPr id="4" name="Slide Number Placeholder 3"/>
          <p:cNvSpPr>
            <a:spLocks noGrp="1"/>
          </p:cNvSpPr>
          <p:nvPr>
            <p:ph type="sldNum" sz="quarter" idx="5"/>
          </p:nvPr>
        </p:nvSpPr>
        <p:spPr/>
        <p:txBody>
          <a:bodyPr/>
          <a:lstStyle/>
          <a:p>
            <a:fld id="{57B44580-7119-A046-BD8C-755A5C865256}" type="slidenum">
              <a:rPr lang="en-US" smtClean="0"/>
              <a:t>11</a:t>
            </a:fld>
            <a:endParaRPr lang="en-US"/>
          </a:p>
        </p:txBody>
      </p:sp>
    </p:spTree>
    <p:extLst>
      <p:ext uri="{BB962C8B-B14F-4D97-AF65-F5344CB8AC3E}">
        <p14:creationId xmlns:p14="http://schemas.microsoft.com/office/powerpoint/2010/main" val="187739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2A59-A7F7-1AE2-AEFD-922D9FE040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0F902C-B689-F770-321E-92B590C5E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66463-4477-7833-3F1D-BA28E90C5CCD}"/>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4E4AF549-9905-F1C8-E85C-11F04555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47091-7F0E-B258-E891-2840FA7ED307}"/>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105659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A6FB-ACCD-8417-EC9E-3AD7F92F9F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08644-ED4E-C3DF-24AE-18D03DAC7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E32FC-9D5E-2CF6-D019-9C83C6FD66DB}"/>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EE4F34BB-A530-BD07-A82F-F5BEBA881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F4F93-C7A0-A001-328C-9511721650E8}"/>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318800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FF830-2B32-9FC2-C6AE-1CE9E34063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F47CA-BA01-65CF-119B-436CDC4C5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9E7B1-7B54-CC48-A77B-C8C04AD9A253}"/>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E53F5A4B-6612-F687-91A5-234F77CBB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D051A-BAAB-6CED-EA29-0E1BD5BAC0F3}"/>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261709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6E6F-AC17-52E4-B1AC-709BF0196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3D463-8F99-851A-54B7-0A3412807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5E03A-0284-542F-5F45-586C5933CC07}"/>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F30C779F-E242-9422-6830-410D47C00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2EF8B-10AC-8690-D81D-A162C34DF911}"/>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191637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EA41-2F71-3C42-4B93-78E7751FA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FB1652-F30F-77E7-724B-104F226D96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BA81B-5053-432F-0498-7B6499A85AE2}"/>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19A42B4F-7440-7574-21EE-9CB51C2B6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915D7-D0FD-63C5-6BE7-8718AAC2C907}"/>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56787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E464-8819-C927-80E4-9DC53B08E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F2EEA-20EC-DE74-16D8-2826F46889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F532E-98D3-3D71-F378-F42149775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8217A-F833-A219-CE5C-4BC9ADBD1AF1}"/>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6" name="Footer Placeholder 5">
            <a:extLst>
              <a:ext uri="{FF2B5EF4-FFF2-40B4-BE49-F238E27FC236}">
                <a16:creationId xmlns:a16="http://schemas.microsoft.com/office/drawing/2014/main" id="{8A8FFAAC-FF06-8EFF-500E-8889866FF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82551-D119-275C-393E-3E08AC97D014}"/>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426997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87C6-3DFA-791D-BBE5-C97B42188D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DEDFD-487E-07AF-DF73-E09CB030B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98936-7DB0-ED3E-16D8-B0088CC71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E8711-4DE2-A523-7B83-67F28C492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C153A-DE5A-D6A8-DD31-E78FC6F5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BC80C-BC86-54B2-13B1-32AA6DB1B2AF}"/>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8" name="Footer Placeholder 7">
            <a:extLst>
              <a:ext uri="{FF2B5EF4-FFF2-40B4-BE49-F238E27FC236}">
                <a16:creationId xmlns:a16="http://schemas.microsoft.com/office/drawing/2014/main" id="{23ECEAC3-FC7D-2D54-BB21-86F0FF9428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63043D-D494-8769-FF3F-FF64FDC616D0}"/>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283650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ED53-616A-420A-D982-642EF5F1F3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A0D18-578E-E2F3-87BE-B3692FAEFD8F}"/>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4" name="Footer Placeholder 3">
            <a:extLst>
              <a:ext uri="{FF2B5EF4-FFF2-40B4-BE49-F238E27FC236}">
                <a16:creationId xmlns:a16="http://schemas.microsoft.com/office/drawing/2014/main" id="{3524A0B0-EFE1-A0B8-23B5-95018BAD9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9A0C0-D75E-2399-3BFF-CED20E8F5211}"/>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417692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293C7-40B0-8438-BAAE-6AA75088C22D}"/>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3" name="Footer Placeholder 2">
            <a:extLst>
              <a:ext uri="{FF2B5EF4-FFF2-40B4-BE49-F238E27FC236}">
                <a16:creationId xmlns:a16="http://schemas.microsoft.com/office/drawing/2014/main" id="{C07A438B-8C16-A94F-0FF0-BDBEFEB7FC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0EF932-0F72-2D61-4559-2136AF36625A}"/>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161341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9BDE-8468-12E8-80B9-05050B12E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061DB-41FD-08F2-F822-1207FE4DD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1CC8C-6944-584B-F756-910B451A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51496-EA02-7FAB-11E0-18A5F0AC16ED}"/>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6" name="Footer Placeholder 5">
            <a:extLst>
              <a:ext uri="{FF2B5EF4-FFF2-40B4-BE49-F238E27FC236}">
                <a16:creationId xmlns:a16="http://schemas.microsoft.com/office/drawing/2014/main" id="{43721C36-EBED-BA66-1293-D765CAA7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E5889-E806-B32F-6D79-F7C8A5190105}"/>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228765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1D56-92C9-56DA-2A29-A1D89B834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052A4-7DB7-214A-3BF3-1121DE75F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05A6C-C05F-7E34-8D6F-AE204E25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CD9E6-F2CD-2117-FFC1-C63B1FB05855}"/>
              </a:ext>
            </a:extLst>
          </p:cNvPr>
          <p:cNvSpPr>
            <a:spLocks noGrp="1"/>
          </p:cNvSpPr>
          <p:nvPr>
            <p:ph type="dt" sz="half" idx="10"/>
          </p:nvPr>
        </p:nvSpPr>
        <p:spPr/>
        <p:txBody>
          <a:bodyPr/>
          <a:lstStyle/>
          <a:p>
            <a:fld id="{1587D865-4811-A44E-961A-F2DAC22D4B9F}" type="datetimeFigureOut">
              <a:rPr lang="en-US" smtClean="0"/>
              <a:t>1/21/26</a:t>
            </a:fld>
            <a:endParaRPr lang="en-US"/>
          </a:p>
        </p:txBody>
      </p:sp>
      <p:sp>
        <p:nvSpPr>
          <p:cNvPr id="6" name="Footer Placeholder 5">
            <a:extLst>
              <a:ext uri="{FF2B5EF4-FFF2-40B4-BE49-F238E27FC236}">
                <a16:creationId xmlns:a16="http://schemas.microsoft.com/office/drawing/2014/main" id="{235DBAB0-364E-7944-08BB-D627EDC49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BCB2C-39D0-9ABE-B729-DA480F3158D7}"/>
              </a:ext>
            </a:extLst>
          </p:cNvPr>
          <p:cNvSpPr>
            <a:spLocks noGrp="1"/>
          </p:cNvSpPr>
          <p:nvPr>
            <p:ph type="sldNum" sz="quarter" idx="12"/>
          </p:nvPr>
        </p:nvSpPr>
        <p:spPr/>
        <p:txBody>
          <a:bodyPr/>
          <a:lstStyle/>
          <a:p>
            <a:fld id="{64BC019A-CE8E-9C4A-BDD4-6632AA9F9898}" type="slidenum">
              <a:rPr lang="en-US" smtClean="0"/>
              <a:t>‹#›</a:t>
            </a:fld>
            <a:endParaRPr lang="en-US"/>
          </a:p>
        </p:txBody>
      </p:sp>
    </p:spTree>
    <p:extLst>
      <p:ext uri="{BB962C8B-B14F-4D97-AF65-F5344CB8AC3E}">
        <p14:creationId xmlns:p14="http://schemas.microsoft.com/office/powerpoint/2010/main" val="131696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5D553-408C-CEA0-93A6-9199AB976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72DE3-CF4B-85D9-99ED-522D73479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C20DC-584F-0DCA-CE27-32A5F847E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87D865-4811-A44E-961A-F2DAC22D4B9F}" type="datetimeFigureOut">
              <a:rPr lang="en-US" smtClean="0"/>
              <a:t>1/21/26</a:t>
            </a:fld>
            <a:endParaRPr lang="en-US"/>
          </a:p>
        </p:txBody>
      </p:sp>
      <p:sp>
        <p:nvSpPr>
          <p:cNvPr id="5" name="Footer Placeholder 4">
            <a:extLst>
              <a:ext uri="{FF2B5EF4-FFF2-40B4-BE49-F238E27FC236}">
                <a16:creationId xmlns:a16="http://schemas.microsoft.com/office/drawing/2014/main" id="{08DC6349-6A59-58EA-B575-4B7E18547F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CE90C0-014B-3B13-E883-3D06680DE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BC019A-CE8E-9C4A-BDD4-6632AA9F9898}" type="slidenum">
              <a:rPr lang="en-US" smtClean="0"/>
              <a:t>‹#›</a:t>
            </a:fld>
            <a:endParaRPr lang="en-US"/>
          </a:p>
        </p:txBody>
      </p:sp>
    </p:spTree>
    <p:extLst>
      <p:ext uri="{BB962C8B-B14F-4D97-AF65-F5344CB8AC3E}">
        <p14:creationId xmlns:p14="http://schemas.microsoft.com/office/powerpoint/2010/main" val="350326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torymaps.arcgis.com/stories/c308e7961ae149e78cb8e2b3c31b3b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ytimes.com/interactive/2023/12/28/us/migrants-children-data.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bcnews.com/news/investigations/bipartisan-bill-provide-special-courtrooms-migrant-children-rcna11917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bcnews.com/politics/immigration/watchdog-finds-gaps-federal-government-vetted-sponsors-migrant-kids-se-rcna1390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hehill.com/opinion/immigration/3821581-detained-immigrant-minors-deserve-more-than-two-calls-per-wee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ingchild.harvard.edu/key-concept/toxic-stre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evelopingchild.harvard.edu/key-concept/toxic-stres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mc.ncbi.nlm.nih.gov/articles/PMC4312265/#:~:text=In%20Haiti%2C%20ethnographic%20methods%20have,%2C%20&amp;%20Kohrt%2C%2020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immigrant-refugee-health/hcp/domestic-guidance/mental-health.html" TargetMode="External"/><Relationship Id="rId2" Type="http://schemas.openxmlformats.org/officeDocument/2006/relationships/hyperlink" Target="https://www.health.state.mn.us/communities/rih/coe/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olitico.com/news/2021/12/26/desmond-tutu-nobel-dies-52614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0574-5D97-E0AF-4D2C-CD72B30F9610}"/>
              </a:ext>
            </a:extLst>
          </p:cNvPr>
          <p:cNvSpPr>
            <a:spLocks noGrp="1"/>
          </p:cNvSpPr>
          <p:nvPr>
            <p:ph type="ctrTitle"/>
          </p:nvPr>
        </p:nvSpPr>
        <p:spPr/>
        <p:txBody>
          <a:bodyPr/>
          <a:lstStyle/>
          <a:p>
            <a:r>
              <a:rPr lang="en-US" dirty="0"/>
              <a:t>Immigrant Mental Health</a:t>
            </a:r>
            <a:br>
              <a:rPr lang="en-US" dirty="0"/>
            </a:br>
            <a:r>
              <a:rPr lang="en-US" dirty="0"/>
              <a:t>A Pediatrician’s Perspective</a:t>
            </a:r>
          </a:p>
        </p:txBody>
      </p:sp>
      <p:sp>
        <p:nvSpPr>
          <p:cNvPr id="3" name="Subtitle 2">
            <a:extLst>
              <a:ext uri="{FF2B5EF4-FFF2-40B4-BE49-F238E27FC236}">
                <a16:creationId xmlns:a16="http://schemas.microsoft.com/office/drawing/2014/main" id="{9EEBA34C-3EC9-C3A6-08FF-F85A80F43D4D}"/>
              </a:ext>
            </a:extLst>
          </p:cNvPr>
          <p:cNvSpPr>
            <a:spLocks noGrp="1"/>
          </p:cNvSpPr>
          <p:nvPr>
            <p:ph type="subTitle" idx="1"/>
          </p:nvPr>
        </p:nvSpPr>
        <p:spPr/>
        <p:txBody>
          <a:bodyPr/>
          <a:lstStyle/>
          <a:p>
            <a:r>
              <a:rPr lang="en-US" sz="3200" b="1" dirty="0"/>
              <a:t>Janine Young, MD</a:t>
            </a:r>
          </a:p>
          <a:p>
            <a:r>
              <a:rPr lang="en-US" dirty="0"/>
              <a:t>January 27, 2026</a:t>
            </a:r>
          </a:p>
        </p:txBody>
      </p:sp>
      <p:pic>
        <p:nvPicPr>
          <p:cNvPr id="4" name="Picture 3">
            <a:extLst>
              <a:ext uri="{FF2B5EF4-FFF2-40B4-BE49-F238E27FC236}">
                <a16:creationId xmlns:a16="http://schemas.microsoft.com/office/drawing/2014/main" id="{C541ABC9-AD61-21E9-41CA-2A0D16974911}"/>
              </a:ext>
            </a:extLst>
          </p:cNvPr>
          <p:cNvPicPr>
            <a:picLocks noChangeAspect="1"/>
          </p:cNvPicPr>
          <p:nvPr/>
        </p:nvPicPr>
        <p:blipFill>
          <a:blip r:embed="rId2"/>
          <a:stretch>
            <a:fillRect/>
          </a:stretch>
        </p:blipFill>
        <p:spPr>
          <a:xfrm>
            <a:off x="341433" y="5115560"/>
            <a:ext cx="2942301" cy="1538458"/>
          </a:xfrm>
          <a:prstGeom prst="rect">
            <a:avLst/>
          </a:prstGeom>
        </p:spPr>
      </p:pic>
    </p:spTree>
    <p:extLst>
      <p:ext uri="{BB962C8B-B14F-4D97-AF65-F5344CB8AC3E}">
        <p14:creationId xmlns:p14="http://schemas.microsoft.com/office/powerpoint/2010/main" val="424000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AD91-863E-1EF1-7617-CF372E7F4CAC}"/>
              </a:ext>
            </a:extLst>
          </p:cNvPr>
          <p:cNvSpPr>
            <a:spLocks noGrp="1"/>
          </p:cNvSpPr>
          <p:nvPr>
            <p:ph type="title"/>
          </p:nvPr>
        </p:nvSpPr>
        <p:spPr>
          <a:xfrm>
            <a:off x="838200" y="-334963"/>
            <a:ext cx="10515600" cy="1325563"/>
          </a:xfrm>
        </p:spPr>
        <p:txBody>
          <a:bodyPr>
            <a:normAutofit/>
          </a:bodyPr>
          <a:lstStyle/>
          <a:p>
            <a:r>
              <a:rPr lang="en-US" sz="3600" dirty="0"/>
              <a:t>Pediatric Health data, Haiti vs U.S.</a:t>
            </a:r>
          </a:p>
        </p:txBody>
      </p:sp>
      <p:graphicFrame>
        <p:nvGraphicFramePr>
          <p:cNvPr id="5" name="Content Placeholder 4">
            <a:extLst>
              <a:ext uri="{FF2B5EF4-FFF2-40B4-BE49-F238E27FC236}">
                <a16:creationId xmlns:a16="http://schemas.microsoft.com/office/drawing/2014/main" id="{96E6BB82-CE49-5EF7-1808-03467A66F86E}"/>
              </a:ext>
            </a:extLst>
          </p:cNvPr>
          <p:cNvGraphicFramePr>
            <a:graphicFrameLocks noGrp="1"/>
          </p:cNvGraphicFramePr>
          <p:nvPr>
            <p:ph idx="1"/>
            <p:extLst>
              <p:ext uri="{D42A27DB-BD31-4B8C-83A1-F6EECF244321}">
                <p14:modId xmlns:p14="http://schemas.microsoft.com/office/powerpoint/2010/main" val="1139471320"/>
              </p:ext>
            </p:extLst>
          </p:nvPr>
        </p:nvGraphicFramePr>
        <p:xfrm>
          <a:off x="0" y="881743"/>
          <a:ext cx="12192002" cy="4418113"/>
        </p:xfrm>
        <a:graphic>
          <a:graphicData uri="http://schemas.openxmlformats.org/drawingml/2006/table">
            <a:tbl>
              <a:tblPr firstRow="1" bandRow="1">
                <a:tableStyleId>{5C22544A-7EE6-4342-B048-85BDC9FD1C3A}</a:tableStyleId>
              </a:tblPr>
              <a:tblGrid>
                <a:gridCol w="1121229">
                  <a:extLst>
                    <a:ext uri="{9D8B030D-6E8A-4147-A177-3AD203B41FA5}">
                      <a16:colId xmlns:a16="http://schemas.microsoft.com/office/drawing/2014/main" val="426063007"/>
                    </a:ext>
                  </a:extLst>
                </a:gridCol>
                <a:gridCol w="1524000">
                  <a:extLst>
                    <a:ext uri="{9D8B030D-6E8A-4147-A177-3AD203B41FA5}">
                      <a16:colId xmlns:a16="http://schemas.microsoft.com/office/drawing/2014/main" val="1757164787"/>
                    </a:ext>
                  </a:extLst>
                </a:gridCol>
                <a:gridCol w="1480457">
                  <a:extLst>
                    <a:ext uri="{9D8B030D-6E8A-4147-A177-3AD203B41FA5}">
                      <a16:colId xmlns:a16="http://schemas.microsoft.com/office/drawing/2014/main" val="440900271"/>
                    </a:ext>
                  </a:extLst>
                </a:gridCol>
                <a:gridCol w="1292981">
                  <a:extLst>
                    <a:ext uri="{9D8B030D-6E8A-4147-A177-3AD203B41FA5}">
                      <a16:colId xmlns:a16="http://schemas.microsoft.com/office/drawing/2014/main" val="1659707745"/>
                    </a:ext>
                  </a:extLst>
                </a:gridCol>
                <a:gridCol w="1354667">
                  <a:extLst>
                    <a:ext uri="{9D8B030D-6E8A-4147-A177-3AD203B41FA5}">
                      <a16:colId xmlns:a16="http://schemas.microsoft.com/office/drawing/2014/main" val="1985755678"/>
                    </a:ext>
                  </a:extLst>
                </a:gridCol>
                <a:gridCol w="1354667">
                  <a:extLst>
                    <a:ext uri="{9D8B030D-6E8A-4147-A177-3AD203B41FA5}">
                      <a16:colId xmlns:a16="http://schemas.microsoft.com/office/drawing/2014/main" val="972850403"/>
                    </a:ext>
                  </a:extLst>
                </a:gridCol>
                <a:gridCol w="1354667">
                  <a:extLst>
                    <a:ext uri="{9D8B030D-6E8A-4147-A177-3AD203B41FA5}">
                      <a16:colId xmlns:a16="http://schemas.microsoft.com/office/drawing/2014/main" val="55281320"/>
                    </a:ext>
                  </a:extLst>
                </a:gridCol>
                <a:gridCol w="1354667">
                  <a:extLst>
                    <a:ext uri="{9D8B030D-6E8A-4147-A177-3AD203B41FA5}">
                      <a16:colId xmlns:a16="http://schemas.microsoft.com/office/drawing/2014/main" val="2813987096"/>
                    </a:ext>
                  </a:extLst>
                </a:gridCol>
                <a:gridCol w="1354667">
                  <a:extLst>
                    <a:ext uri="{9D8B030D-6E8A-4147-A177-3AD203B41FA5}">
                      <a16:colId xmlns:a16="http://schemas.microsoft.com/office/drawing/2014/main" val="2334305133"/>
                    </a:ext>
                  </a:extLst>
                </a:gridCol>
              </a:tblGrid>
              <a:tr h="2928257">
                <a:tc>
                  <a:txBody>
                    <a:bodyPr/>
                    <a:lstStyle/>
                    <a:p>
                      <a:r>
                        <a:rPr lang="en-US" dirty="0"/>
                        <a:t>Country</a:t>
                      </a:r>
                    </a:p>
                  </a:txBody>
                  <a:tcPr/>
                </a:tc>
                <a:tc>
                  <a:txBody>
                    <a:bodyPr/>
                    <a:lstStyle/>
                    <a:p>
                      <a:r>
                        <a:rPr lang="en-US" dirty="0"/>
                        <a:t>Health expenditure, % of GDP, 2021</a:t>
                      </a:r>
                    </a:p>
                  </a:txBody>
                  <a:tcPr/>
                </a:tc>
                <a:tc>
                  <a:txBody>
                    <a:bodyPr/>
                    <a:lstStyle/>
                    <a:p>
                      <a:r>
                        <a:rPr lang="en-US" dirty="0"/>
                        <a:t>Proportion of females with satisfied needs for birth control, %, 2022</a:t>
                      </a:r>
                    </a:p>
                  </a:txBody>
                  <a:tcPr/>
                </a:tc>
                <a:tc>
                  <a:txBody>
                    <a:bodyPr/>
                    <a:lstStyle/>
                    <a:p>
                      <a:r>
                        <a:rPr lang="en-US" dirty="0"/>
                        <a:t>Lifetime physical and/or sexual intimate partner violence, ages 15-49 years, 2018</a:t>
                      </a:r>
                    </a:p>
                  </a:txBody>
                  <a:tcPr/>
                </a:tc>
                <a:tc>
                  <a:txBody>
                    <a:bodyPr/>
                    <a:lstStyle/>
                    <a:p>
                      <a:r>
                        <a:rPr lang="en-US" dirty="0"/>
                        <a:t>Under 5 mortality per 1000 live births, 2022</a:t>
                      </a:r>
                    </a:p>
                  </a:txBody>
                  <a:tcPr/>
                </a:tc>
                <a:tc>
                  <a:txBody>
                    <a:bodyPr/>
                    <a:lstStyle/>
                    <a:p>
                      <a:r>
                        <a:rPr lang="en-US" dirty="0"/>
                        <a:t>Births attended by skilled health workers, %, 2022</a:t>
                      </a:r>
                    </a:p>
                  </a:txBody>
                  <a:tcPr/>
                </a:tc>
                <a:tc>
                  <a:txBody>
                    <a:bodyPr/>
                    <a:lstStyle/>
                    <a:p>
                      <a:r>
                        <a:rPr lang="en-US" dirty="0"/>
                        <a:t>Neonatal mortality per 1000 live births, 2022</a:t>
                      </a:r>
                    </a:p>
                  </a:txBody>
                  <a:tcPr/>
                </a:tc>
                <a:tc>
                  <a:txBody>
                    <a:bodyPr/>
                    <a:lstStyle/>
                    <a:p>
                      <a:r>
                        <a:rPr lang="en-US" dirty="0"/>
                        <a:t>Maternal mortality per 100,000 live births 2023</a:t>
                      </a:r>
                    </a:p>
                  </a:txBody>
                  <a:tcPr/>
                </a:tc>
                <a:tc>
                  <a:txBody>
                    <a:bodyPr/>
                    <a:lstStyle/>
                    <a:p>
                      <a:r>
                        <a:rPr lang="en-US" dirty="0"/>
                        <a:t>Homicide rate per 100,000 population, 2019</a:t>
                      </a:r>
                    </a:p>
                  </a:txBody>
                  <a:tcPr/>
                </a:tc>
                <a:extLst>
                  <a:ext uri="{0D108BD9-81ED-4DB2-BD59-A6C34878D82A}">
                    <a16:rowId xmlns:a16="http://schemas.microsoft.com/office/drawing/2014/main" val="1624284709"/>
                  </a:ext>
                </a:extLst>
              </a:tr>
              <a:tr h="492330">
                <a:tc>
                  <a:txBody>
                    <a:bodyPr/>
                    <a:lstStyle/>
                    <a:p>
                      <a:r>
                        <a:rPr lang="en-US" dirty="0"/>
                        <a:t>Haiti</a:t>
                      </a:r>
                    </a:p>
                  </a:txBody>
                  <a:tcPr/>
                </a:tc>
                <a:tc>
                  <a:txBody>
                    <a:bodyPr/>
                    <a:lstStyle/>
                    <a:p>
                      <a:r>
                        <a:rPr lang="en-US" dirty="0"/>
                        <a:t>3.48</a:t>
                      </a:r>
                    </a:p>
                  </a:txBody>
                  <a:tcPr/>
                </a:tc>
                <a:tc>
                  <a:txBody>
                    <a:bodyPr/>
                    <a:lstStyle/>
                    <a:p>
                      <a:r>
                        <a:rPr lang="en-US" dirty="0"/>
                        <a:t>45.4</a:t>
                      </a:r>
                    </a:p>
                  </a:txBody>
                  <a:tcPr/>
                </a:tc>
                <a:tc>
                  <a:txBody>
                    <a:bodyPr/>
                    <a:lstStyle/>
                    <a:p>
                      <a:r>
                        <a:rPr lang="en-US" dirty="0"/>
                        <a:t>23</a:t>
                      </a:r>
                    </a:p>
                  </a:txBody>
                  <a:tcPr/>
                </a:tc>
                <a:tc>
                  <a:txBody>
                    <a:bodyPr/>
                    <a:lstStyle/>
                    <a:p>
                      <a:r>
                        <a:rPr lang="en-US" dirty="0"/>
                        <a:t>56.87</a:t>
                      </a:r>
                    </a:p>
                  </a:txBody>
                  <a:tcPr/>
                </a:tc>
                <a:tc>
                  <a:txBody>
                    <a:bodyPr/>
                    <a:lstStyle/>
                    <a:p>
                      <a:r>
                        <a:rPr lang="en-US" dirty="0"/>
                        <a:t>42 (2016-2017)</a:t>
                      </a:r>
                    </a:p>
                  </a:txBody>
                  <a:tcPr/>
                </a:tc>
                <a:tc>
                  <a:txBody>
                    <a:bodyPr/>
                    <a:lstStyle/>
                    <a:p>
                      <a:r>
                        <a:rPr lang="en-US" dirty="0"/>
                        <a:t>23.72</a:t>
                      </a:r>
                    </a:p>
                  </a:txBody>
                  <a:tcPr/>
                </a:tc>
                <a:tc>
                  <a:txBody>
                    <a:bodyPr/>
                    <a:lstStyle/>
                    <a:p>
                      <a:r>
                        <a:rPr lang="en-US" dirty="0"/>
                        <a:t>327.6</a:t>
                      </a:r>
                    </a:p>
                  </a:txBody>
                  <a:tcPr/>
                </a:tc>
                <a:tc>
                  <a:txBody>
                    <a:bodyPr/>
                    <a:lstStyle/>
                    <a:p>
                      <a:r>
                        <a:rPr lang="en-US" dirty="0"/>
                        <a:t>20.88</a:t>
                      </a:r>
                    </a:p>
                  </a:txBody>
                  <a:tcPr/>
                </a:tc>
                <a:extLst>
                  <a:ext uri="{0D108BD9-81ED-4DB2-BD59-A6C34878D82A}">
                    <a16:rowId xmlns:a16="http://schemas.microsoft.com/office/drawing/2014/main" val="3831527020"/>
                  </a:ext>
                </a:extLst>
              </a:tr>
              <a:tr h="849776">
                <a:tc>
                  <a:txBody>
                    <a:bodyPr/>
                    <a:lstStyle/>
                    <a:p>
                      <a:r>
                        <a:rPr lang="en-US" dirty="0"/>
                        <a:t>United States</a:t>
                      </a:r>
                    </a:p>
                  </a:txBody>
                  <a:tcPr/>
                </a:tc>
                <a:tc>
                  <a:txBody>
                    <a:bodyPr/>
                    <a:lstStyle/>
                    <a:p>
                      <a:r>
                        <a:rPr lang="en-US" dirty="0"/>
                        <a:t>17.36</a:t>
                      </a:r>
                    </a:p>
                  </a:txBody>
                  <a:tcPr/>
                </a:tc>
                <a:tc>
                  <a:txBody>
                    <a:bodyPr/>
                    <a:lstStyle/>
                    <a:p>
                      <a:r>
                        <a:rPr lang="en-US" dirty="0"/>
                        <a:t>78.4</a:t>
                      </a:r>
                    </a:p>
                  </a:txBody>
                  <a:tcPr/>
                </a:tc>
                <a:tc>
                  <a:txBody>
                    <a:bodyPr/>
                    <a:lstStyle/>
                    <a:p>
                      <a:r>
                        <a:rPr lang="en-US" dirty="0"/>
                        <a:t>26</a:t>
                      </a:r>
                    </a:p>
                  </a:txBody>
                  <a:tcPr/>
                </a:tc>
                <a:tc>
                  <a:txBody>
                    <a:bodyPr/>
                    <a:lstStyle/>
                    <a:p>
                      <a:r>
                        <a:rPr lang="en-US" dirty="0"/>
                        <a:t>6.47</a:t>
                      </a:r>
                    </a:p>
                  </a:txBody>
                  <a:tcPr/>
                </a:tc>
                <a:tc>
                  <a:txBody>
                    <a:bodyPr/>
                    <a:lstStyle/>
                    <a:p>
                      <a:r>
                        <a:rPr lang="en-US" dirty="0"/>
                        <a:t>99 (2021)</a:t>
                      </a:r>
                    </a:p>
                  </a:txBody>
                  <a:tcPr/>
                </a:tc>
                <a:tc>
                  <a:txBody>
                    <a:bodyPr/>
                    <a:lstStyle/>
                    <a:p>
                      <a:r>
                        <a:rPr lang="en-US" dirty="0"/>
                        <a:t>3.44</a:t>
                      </a:r>
                    </a:p>
                  </a:txBody>
                  <a:tcPr/>
                </a:tc>
                <a:tc>
                  <a:txBody>
                    <a:bodyPr/>
                    <a:lstStyle/>
                    <a:p>
                      <a:r>
                        <a:rPr lang="en-US" dirty="0"/>
                        <a:t>16.63</a:t>
                      </a:r>
                    </a:p>
                  </a:txBody>
                  <a:tcPr/>
                </a:tc>
                <a:tc>
                  <a:txBody>
                    <a:bodyPr/>
                    <a:lstStyle/>
                    <a:p>
                      <a:r>
                        <a:rPr lang="en-US" dirty="0"/>
                        <a:t>5.78</a:t>
                      </a:r>
                    </a:p>
                  </a:txBody>
                  <a:tcPr/>
                </a:tc>
                <a:extLst>
                  <a:ext uri="{0D108BD9-81ED-4DB2-BD59-A6C34878D82A}">
                    <a16:rowId xmlns:a16="http://schemas.microsoft.com/office/drawing/2014/main" val="337124532"/>
                  </a:ext>
                </a:extLst>
              </a:tr>
            </a:tbl>
          </a:graphicData>
        </a:graphic>
      </p:graphicFrame>
      <p:sp>
        <p:nvSpPr>
          <p:cNvPr id="4" name="TextBox 3">
            <a:extLst>
              <a:ext uri="{FF2B5EF4-FFF2-40B4-BE49-F238E27FC236}">
                <a16:creationId xmlns:a16="http://schemas.microsoft.com/office/drawing/2014/main" id="{359E86A0-C18F-CB4F-3AB7-7CA530FB7464}"/>
              </a:ext>
            </a:extLst>
          </p:cNvPr>
          <p:cNvSpPr txBox="1"/>
          <p:nvPr/>
        </p:nvSpPr>
        <p:spPr>
          <a:xfrm>
            <a:off x="2296885" y="6335486"/>
            <a:ext cx="8708571" cy="369332"/>
          </a:xfrm>
          <a:prstGeom prst="rect">
            <a:avLst/>
          </a:prstGeom>
          <a:noFill/>
        </p:spPr>
        <p:txBody>
          <a:bodyPr wrap="square" rtlCol="0">
            <a:spAutoFit/>
          </a:bodyPr>
          <a:lstStyle/>
          <a:p>
            <a:r>
              <a:rPr lang="en-US" dirty="0"/>
              <a:t>In press, Adapted from  Young J, et al,  Pediatric Clinicians of North America, 2026</a:t>
            </a:r>
          </a:p>
        </p:txBody>
      </p:sp>
    </p:spTree>
    <p:extLst>
      <p:ext uri="{BB962C8B-B14F-4D97-AF65-F5344CB8AC3E}">
        <p14:creationId xmlns:p14="http://schemas.microsoft.com/office/powerpoint/2010/main" val="304970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5BC2-FC39-A5F7-BE46-6B1831A7A4BC}"/>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726F6952-6BAB-1F65-C020-D0CA30C8F9F6}"/>
              </a:ext>
            </a:extLst>
          </p:cNvPr>
          <p:cNvPicPr>
            <a:picLocks noGrp="1" noChangeAspect="1"/>
          </p:cNvPicPr>
          <p:nvPr>
            <p:ph idx="1"/>
          </p:nvPr>
        </p:nvPicPr>
        <p:blipFill>
          <a:blip r:embed="rId3"/>
          <a:stretch>
            <a:fillRect/>
          </a:stretch>
        </p:blipFill>
        <p:spPr>
          <a:xfrm>
            <a:off x="-5640" y="0"/>
            <a:ext cx="8552564" cy="6858000"/>
          </a:xfrm>
          <a:prstGeom prst="rect">
            <a:avLst/>
          </a:prstGeom>
        </p:spPr>
      </p:pic>
      <p:sp>
        <p:nvSpPr>
          <p:cNvPr id="9" name="TextBox 8">
            <a:extLst>
              <a:ext uri="{FF2B5EF4-FFF2-40B4-BE49-F238E27FC236}">
                <a16:creationId xmlns:a16="http://schemas.microsoft.com/office/drawing/2014/main" id="{E330B63D-7B78-6698-870C-533735DA6C00}"/>
              </a:ext>
            </a:extLst>
          </p:cNvPr>
          <p:cNvSpPr txBox="1"/>
          <p:nvPr/>
        </p:nvSpPr>
        <p:spPr>
          <a:xfrm>
            <a:off x="8484433" y="4931764"/>
            <a:ext cx="3707567" cy="923330"/>
          </a:xfrm>
          <a:prstGeom prst="rect">
            <a:avLst/>
          </a:prstGeom>
          <a:noFill/>
        </p:spPr>
        <p:txBody>
          <a:bodyPr wrap="square" rtlCol="0">
            <a:spAutoFit/>
          </a:bodyPr>
          <a:lstStyle/>
          <a:p>
            <a:r>
              <a:rPr lang="en-US" dirty="0">
                <a:hlinkClick r:id="rId4"/>
              </a:rPr>
              <a:t>https://storymaps.arcgis.com/stories/c308e7961ae149e78cb8e2b3c31b3b53</a:t>
            </a:r>
            <a:r>
              <a:rPr lang="en-US" dirty="0"/>
              <a:t>, </a:t>
            </a:r>
            <a:r>
              <a:rPr lang="en-US" dirty="0" err="1"/>
              <a:t>Accesssed</a:t>
            </a:r>
            <a:r>
              <a:rPr lang="en-US" dirty="0"/>
              <a:t> 1/19/2026</a:t>
            </a:r>
          </a:p>
        </p:txBody>
      </p:sp>
      <p:sp>
        <p:nvSpPr>
          <p:cNvPr id="3" name="TextBox 2">
            <a:extLst>
              <a:ext uri="{FF2B5EF4-FFF2-40B4-BE49-F238E27FC236}">
                <a16:creationId xmlns:a16="http://schemas.microsoft.com/office/drawing/2014/main" id="{63ADA7E7-3C13-BCA4-1636-9683C62184AC}"/>
              </a:ext>
            </a:extLst>
          </p:cNvPr>
          <p:cNvSpPr txBox="1"/>
          <p:nvPr/>
        </p:nvSpPr>
        <p:spPr>
          <a:xfrm>
            <a:off x="8484432" y="457200"/>
            <a:ext cx="3380465" cy="1200329"/>
          </a:xfrm>
          <a:prstGeom prst="rect">
            <a:avLst/>
          </a:prstGeom>
          <a:noFill/>
        </p:spPr>
        <p:txBody>
          <a:bodyPr wrap="square" rtlCol="0">
            <a:spAutoFit/>
          </a:bodyPr>
          <a:lstStyle/>
          <a:p>
            <a:r>
              <a:rPr lang="en-US" sz="2400" b="1" dirty="0"/>
              <a:t>Migration pathways for Haitian people to and from the US</a:t>
            </a:r>
          </a:p>
        </p:txBody>
      </p:sp>
    </p:spTree>
    <p:extLst>
      <p:ext uri="{BB962C8B-B14F-4D97-AF65-F5344CB8AC3E}">
        <p14:creationId xmlns:p14="http://schemas.microsoft.com/office/powerpoint/2010/main" val="172868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769FDB4-26E0-641E-FFB2-303DA9A672B0}"/>
              </a:ext>
            </a:extLst>
          </p:cNvPr>
          <p:cNvPicPr>
            <a:picLocks noGrp="1" noChangeAspect="1"/>
          </p:cNvPicPr>
          <p:nvPr>
            <p:ph idx="1"/>
          </p:nvPr>
        </p:nvPicPr>
        <p:blipFill>
          <a:blip r:embed="rId3"/>
          <a:stretch>
            <a:fillRect/>
          </a:stretch>
        </p:blipFill>
        <p:spPr>
          <a:xfrm>
            <a:off x="1364105" y="1156606"/>
            <a:ext cx="8008495" cy="4814492"/>
          </a:xfrm>
          <a:prstGeom prst="rect">
            <a:avLst/>
          </a:prstGeom>
        </p:spPr>
      </p:pic>
      <p:sp>
        <p:nvSpPr>
          <p:cNvPr id="5" name="TextBox 4">
            <a:extLst>
              <a:ext uri="{FF2B5EF4-FFF2-40B4-BE49-F238E27FC236}">
                <a16:creationId xmlns:a16="http://schemas.microsoft.com/office/drawing/2014/main" id="{6AA8C046-1DA8-89AC-DE86-E8B5A5F63C6F}"/>
              </a:ext>
            </a:extLst>
          </p:cNvPr>
          <p:cNvSpPr txBox="1"/>
          <p:nvPr/>
        </p:nvSpPr>
        <p:spPr>
          <a:xfrm>
            <a:off x="5105400" y="6248400"/>
            <a:ext cx="6531429" cy="646331"/>
          </a:xfrm>
          <a:prstGeom prst="rect">
            <a:avLst/>
          </a:prstGeom>
          <a:noFill/>
        </p:spPr>
        <p:txBody>
          <a:bodyPr wrap="square" rtlCol="0">
            <a:spAutoFit/>
          </a:bodyPr>
          <a:lstStyle/>
          <a:p>
            <a:r>
              <a:rPr lang="en-US" dirty="0">
                <a:hlinkClick r:id="rId4"/>
              </a:rPr>
              <a:t>https://www.nytimes.com/interactive/2023/12/28/us/migrants-children-data.html</a:t>
            </a:r>
            <a:r>
              <a:rPr lang="en-US" dirty="0"/>
              <a:t>, Accessed 1/19/2026</a:t>
            </a:r>
          </a:p>
        </p:txBody>
      </p:sp>
      <p:sp>
        <p:nvSpPr>
          <p:cNvPr id="6" name="TextBox 5">
            <a:extLst>
              <a:ext uri="{FF2B5EF4-FFF2-40B4-BE49-F238E27FC236}">
                <a16:creationId xmlns:a16="http://schemas.microsoft.com/office/drawing/2014/main" id="{A81D2BEC-5C68-A1C3-E91D-A55C57540920}"/>
              </a:ext>
            </a:extLst>
          </p:cNvPr>
          <p:cNvSpPr txBox="1"/>
          <p:nvPr/>
        </p:nvSpPr>
        <p:spPr>
          <a:xfrm>
            <a:off x="1208314" y="217714"/>
            <a:ext cx="6760029" cy="646331"/>
          </a:xfrm>
          <a:prstGeom prst="rect">
            <a:avLst/>
          </a:prstGeom>
          <a:noFill/>
        </p:spPr>
        <p:txBody>
          <a:bodyPr wrap="square" rtlCol="0">
            <a:spAutoFit/>
          </a:bodyPr>
          <a:lstStyle/>
          <a:p>
            <a:r>
              <a:rPr lang="en-US" b="1" dirty="0"/>
              <a:t>Unaccompanied Immigrant Children Placed by DHHS/ORR with Sponsors in the US, 2012-2023, N=~750,000</a:t>
            </a:r>
          </a:p>
        </p:txBody>
      </p:sp>
    </p:spTree>
    <p:extLst>
      <p:ext uri="{BB962C8B-B14F-4D97-AF65-F5344CB8AC3E}">
        <p14:creationId xmlns:p14="http://schemas.microsoft.com/office/powerpoint/2010/main" val="21329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45D7-AA82-2557-42B0-4D540168B4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1F5E27B-806D-D7CD-DF1E-D9F9D885DB9F}"/>
              </a:ext>
            </a:extLst>
          </p:cNvPr>
          <p:cNvPicPr>
            <a:picLocks noGrp="1" noChangeAspect="1"/>
          </p:cNvPicPr>
          <p:nvPr>
            <p:ph idx="1"/>
          </p:nvPr>
        </p:nvPicPr>
        <p:blipFill>
          <a:blip r:embed="rId3"/>
          <a:stretch>
            <a:fillRect/>
          </a:stretch>
        </p:blipFill>
        <p:spPr>
          <a:xfrm>
            <a:off x="1240971" y="806414"/>
            <a:ext cx="7526722" cy="4462271"/>
          </a:xfrm>
          <a:prstGeom prst="rect">
            <a:avLst/>
          </a:prstGeom>
        </p:spPr>
      </p:pic>
      <p:sp>
        <p:nvSpPr>
          <p:cNvPr id="5" name="TextBox 4">
            <a:extLst>
              <a:ext uri="{FF2B5EF4-FFF2-40B4-BE49-F238E27FC236}">
                <a16:creationId xmlns:a16="http://schemas.microsoft.com/office/drawing/2014/main" id="{7F212A25-41FB-82DF-C739-E234C654C0CF}"/>
              </a:ext>
            </a:extLst>
          </p:cNvPr>
          <p:cNvSpPr txBox="1"/>
          <p:nvPr/>
        </p:nvSpPr>
        <p:spPr>
          <a:xfrm>
            <a:off x="2895599" y="6291943"/>
            <a:ext cx="8882743" cy="584775"/>
          </a:xfrm>
          <a:prstGeom prst="rect">
            <a:avLst/>
          </a:prstGeom>
          <a:noFill/>
        </p:spPr>
        <p:txBody>
          <a:bodyPr wrap="square" rtlCol="0">
            <a:spAutoFit/>
          </a:bodyPr>
          <a:lstStyle/>
          <a:p>
            <a:r>
              <a:rPr lang="en-US" sz="1600" dirty="0">
                <a:hlinkClick r:id="rId4"/>
              </a:rPr>
              <a:t>NBC news, 2023 https://www.nbcnews.com/news/investigations/bipartisan-bill-provide-special-courtrooms-migrant-children-rcna119175</a:t>
            </a:r>
            <a:r>
              <a:rPr lang="en-US" sz="1600" dirty="0"/>
              <a:t>, Accessed 1/19/2026</a:t>
            </a:r>
          </a:p>
        </p:txBody>
      </p:sp>
    </p:spTree>
    <p:extLst>
      <p:ext uri="{BB962C8B-B14F-4D97-AF65-F5344CB8AC3E}">
        <p14:creationId xmlns:p14="http://schemas.microsoft.com/office/powerpoint/2010/main" val="331431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75F7-9125-0A31-12D2-271BBB5BF7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BC568C-2E49-E807-3611-B0F94080EF4C}"/>
              </a:ext>
            </a:extLst>
          </p:cNvPr>
          <p:cNvPicPr>
            <a:picLocks noGrp="1" noChangeAspect="1"/>
          </p:cNvPicPr>
          <p:nvPr>
            <p:ph idx="1"/>
          </p:nvPr>
        </p:nvPicPr>
        <p:blipFill>
          <a:blip r:embed="rId3"/>
          <a:stretch>
            <a:fillRect/>
          </a:stretch>
        </p:blipFill>
        <p:spPr>
          <a:xfrm>
            <a:off x="418996" y="587829"/>
            <a:ext cx="8655154" cy="5204165"/>
          </a:xfrm>
          <a:prstGeom prst="rect">
            <a:avLst/>
          </a:prstGeom>
        </p:spPr>
      </p:pic>
      <p:sp>
        <p:nvSpPr>
          <p:cNvPr id="4" name="TextBox 3">
            <a:extLst>
              <a:ext uri="{FF2B5EF4-FFF2-40B4-BE49-F238E27FC236}">
                <a16:creationId xmlns:a16="http://schemas.microsoft.com/office/drawing/2014/main" id="{E6179F58-B210-053E-0AA7-93B278B403B0}"/>
              </a:ext>
            </a:extLst>
          </p:cNvPr>
          <p:cNvSpPr txBox="1"/>
          <p:nvPr/>
        </p:nvSpPr>
        <p:spPr>
          <a:xfrm>
            <a:off x="2296886" y="249282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2599ABB4-DF79-298F-123E-083C0516FDDD}"/>
              </a:ext>
            </a:extLst>
          </p:cNvPr>
          <p:cNvSpPr txBox="1"/>
          <p:nvPr/>
        </p:nvSpPr>
        <p:spPr>
          <a:xfrm>
            <a:off x="533401" y="6119336"/>
            <a:ext cx="11408228" cy="738664"/>
          </a:xfrm>
          <a:prstGeom prst="rect">
            <a:avLst/>
          </a:prstGeom>
          <a:noFill/>
        </p:spPr>
        <p:txBody>
          <a:bodyPr wrap="square" rtlCol="0">
            <a:spAutoFit/>
          </a:bodyPr>
          <a:lstStyle/>
          <a:p>
            <a:r>
              <a:rPr lang="en-US" sz="1400" u="sng" dirty="0">
                <a:hlinkClick r:id="rId4">
                  <a:extLst>
                    <a:ext uri="{A12FA001-AC4F-418D-AE19-62706E023703}">
                      <ahyp:hlinkClr xmlns:ahyp="http://schemas.microsoft.com/office/drawing/2018/hyperlinkcolor" val="tx"/>
                    </a:ext>
                  </a:extLst>
                </a:hlinkClick>
              </a:rPr>
              <a:t>Photo</a:t>
            </a:r>
            <a:r>
              <a:rPr lang="en-US" sz="1400" u="sng" dirty="0">
                <a:solidFill>
                  <a:srgbClr val="467886"/>
                </a:solidFill>
                <a:hlinkClick r:id="rId4">
                  <a:extLst>
                    <a:ext uri="{A12FA001-AC4F-418D-AE19-62706E023703}">
                      <ahyp:hlinkClr xmlns:ahyp="http://schemas.microsoft.com/office/drawing/2018/hyperlinkcolor" val="tx"/>
                    </a:ext>
                  </a:extLst>
                </a:hlinkClick>
              </a:rPr>
              <a:t> </a:t>
            </a:r>
            <a:r>
              <a:rPr lang="en-US" sz="1400" u="sng" dirty="0">
                <a:hlinkClick r:id="rId4">
                  <a:extLst>
                    <a:ext uri="{A12FA001-AC4F-418D-AE19-62706E023703}">
                      <ahyp:hlinkClr xmlns:ahyp="http://schemas.microsoft.com/office/drawing/2018/hyperlinkcolor" val="tx"/>
                    </a:ext>
                  </a:extLst>
                </a:hlinkClick>
              </a:rPr>
              <a:t>credit, NBC news, 2024</a:t>
            </a:r>
          </a:p>
          <a:p>
            <a:r>
              <a:rPr lang="en-US" sz="1400" dirty="0">
                <a:solidFill>
                  <a:srgbClr val="467886"/>
                </a:solidFill>
                <a:hlinkClick r:id="rId4">
                  <a:extLst>
                    <a:ext uri="{A12FA001-AC4F-418D-AE19-62706E023703}">
                      <ahyp:hlinkClr xmlns:ahyp="http://schemas.microsoft.com/office/drawing/2018/hyperlinkcolor" val="tx"/>
                    </a:ext>
                  </a:extLst>
                </a:hlinkClick>
              </a:rPr>
              <a:t>https://www.nbcnews.com/politics/immigration/watchdog-finds-gaps-federal-government-vetted-sponsors-migrant-kids-se-rcna139022</a:t>
            </a:r>
            <a:r>
              <a:rPr lang="en-US" sz="1400" dirty="0"/>
              <a:t>, Accessed 1/19/2026</a:t>
            </a:r>
          </a:p>
        </p:txBody>
      </p:sp>
    </p:spTree>
    <p:extLst>
      <p:ext uri="{BB962C8B-B14F-4D97-AF65-F5344CB8AC3E}">
        <p14:creationId xmlns:p14="http://schemas.microsoft.com/office/powerpoint/2010/main" val="210898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094F-99ED-5510-FD2B-CA02AF1085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8D67A99-6E3D-4B58-351F-CACAEFF87CE0}"/>
              </a:ext>
            </a:extLst>
          </p:cNvPr>
          <p:cNvPicPr>
            <a:picLocks noGrp="1" noChangeAspect="1"/>
          </p:cNvPicPr>
          <p:nvPr>
            <p:ph idx="1"/>
          </p:nvPr>
        </p:nvPicPr>
        <p:blipFill>
          <a:blip r:embed="rId3"/>
          <a:stretch>
            <a:fillRect/>
          </a:stretch>
        </p:blipFill>
        <p:spPr>
          <a:xfrm>
            <a:off x="1215771" y="217714"/>
            <a:ext cx="9049457" cy="4950400"/>
          </a:xfrm>
          <a:prstGeom prst="rect">
            <a:avLst/>
          </a:prstGeom>
        </p:spPr>
      </p:pic>
      <p:sp>
        <p:nvSpPr>
          <p:cNvPr id="5" name="TextBox 4">
            <a:extLst>
              <a:ext uri="{FF2B5EF4-FFF2-40B4-BE49-F238E27FC236}">
                <a16:creationId xmlns:a16="http://schemas.microsoft.com/office/drawing/2014/main" id="{5281CC7B-836C-4EF1-0231-9E90425F3665}"/>
              </a:ext>
            </a:extLst>
          </p:cNvPr>
          <p:cNvSpPr txBox="1"/>
          <p:nvPr/>
        </p:nvSpPr>
        <p:spPr>
          <a:xfrm>
            <a:off x="2057400" y="5769429"/>
            <a:ext cx="8088086" cy="923330"/>
          </a:xfrm>
          <a:prstGeom prst="rect">
            <a:avLst/>
          </a:prstGeom>
          <a:noFill/>
        </p:spPr>
        <p:txBody>
          <a:bodyPr wrap="square" rtlCol="0">
            <a:spAutoFit/>
          </a:bodyPr>
          <a:lstStyle/>
          <a:p>
            <a:r>
              <a:rPr lang="en-US" dirty="0"/>
              <a:t>Photo credit: The Hill, 1/21/2023, </a:t>
            </a:r>
            <a:r>
              <a:rPr lang="en-US" dirty="0">
                <a:hlinkClick r:id="rId4"/>
              </a:rPr>
              <a:t>https://thehill.com/opinion/immigration/3821581-detained-immigrant-minors-deserve-more-than-two-calls-per-week/</a:t>
            </a:r>
            <a:r>
              <a:rPr lang="en-US" dirty="0"/>
              <a:t>, Accessed 1/19/2026</a:t>
            </a:r>
          </a:p>
        </p:txBody>
      </p:sp>
    </p:spTree>
    <p:extLst>
      <p:ext uri="{BB962C8B-B14F-4D97-AF65-F5344CB8AC3E}">
        <p14:creationId xmlns:p14="http://schemas.microsoft.com/office/powerpoint/2010/main" val="99840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00F8-D5BF-F191-552D-7D41C47CD8CB}"/>
              </a:ext>
            </a:extLst>
          </p:cNvPr>
          <p:cNvSpPr>
            <a:spLocks noGrp="1"/>
          </p:cNvSpPr>
          <p:nvPr>
            <p:ph type="title"/>
          </p:nvPr>
        </p:nvSpPr>
        <p:spPr>
          <a:xfrm>
            <a:off x="838200" y="18255"/>
            <a:ext cx="10515600" cy="1325563"/>
          </a:xfrm>
        </p:spPr>
        <p:txBody>
          <a:bodyPr>
            <a:normAutofit/>
          </a:bodyPr>
          <a:lstStyle/>
          <a:p>
            <a:r>
              <a:rPr lang="en-US" sz="3200" dirty="0"/>
              <a:t>Toxic Stress in Children</a:t>
            </a:r>
          </a:p>
        </p:txBody>
      </p:sp>
      <p:sp>
        <p:nvSpPr>
          <p:cNvPr id="3" name="Content Placeholder 2">
            <a:extLst>
              <a:ext uri="{FF2B5EF4-FFF2-40B4-BE49-F238E27FC236}">
                <a16:creationId xmlns:a16="http://schemas.microsoft.com/office/drawing/2014/main" id="{76EC3324-C971-F54A-77B5-33BF2A2048F5}"/>
              </a:ext>
            </a:extLst>
          </p:cNvPr>
          <p:cNvSpPr>
            <a:spLocks noGrp="1"/>
          </p:cNvSpPr>
          <p:nvPr>
            <p:ph idx="1"/>
          </p:nvPr>
        </p:nvSpPr>
        <p:spPr>
          <a:xfrm>
            <a:off x="838200" y="1219200"/>
            <a:ext cx="10515600" cy="4957763"/>
          </a:xfrm>
        </p:spPr>
        <p:txBody>
          <a:bodyPr/>
          <a:lstStyle/>
          <a:p>
            <a:r>
              <a:rPr lang="en-US" dirty="0"/>
              <a:t>Exposure to chronic adverse events (e.g., child-caregiver separation, poverty, neglect, abuse, environmental instability [natural disasters, gang violence, war, drug trafficking, gun exposure])</a:t>
            </a:r>
          </a:p>
          <a:p>
            <a:endParaRPr lang="en-US" dirty="0"/>
          </a:p>
          <a:p>
            <a:r>
              <a:rPr lang="en-US" dirty="0"/>
              <a:t>Excessive, prolonged, and/or repeated stress </a:t>
            </a:r>
            <a:r>
              <a:rPr lang="en-US" dirty="0" err="1"/>
              <a:t>exposure</a:t>
            </a:r>
            <a:r>
              <a:rPr lang="en-US" dirty="0" err="1">
                <a:sym typeface="Wingdings" pitchFamily="2" charset="2"/>
              </a:rPr>
              <a:t>stress</a:t>
            </a:r>
            <a:r>
              <a:rPr lang="en-US" dirty="0">
                <a:sym typeface="Wingdings" pitchFamily="2" charset="2"/>
              </a:rPr>
              <a:t> response activation</a:t>
            </a:r>
          </a:p>
          <a:p>
            <a:pPr lvl="1"/>
            <a:r>
              <a:rPr lang="en-US" dirty="0">
                <a:sym typeface="Wingdings" pitchFamily="2" charset="2"/>
              </a:rPr>
              <a:t>Chronic stress response activation Cortisol and other stress hormone production</a:t>
            </a:r>
          </a:p>
          <a:p>
            <a:pPr lvl="2"/>
            <a:r>
              <a:rPr lang="en-US" dirty="0">
                <a:sym typeface="Wingdings" pitchFamily="2" charset="2"/>
              </a:rPr>
              <a:t>Chronic </a:t>
            </a:r>
            <a:r>
              <a:rPr lang="en-US" dirty="0" err="1">
                <a:sym typeface="Wingdings" pitchFamily="2" charset="2"/>
              </a:rPr>
              <a:t>egative</a:t>
            </a:r>
            <a:r>
              <a:rPr lang="en-US" dirty="0">
                <a:sym typeface="Wingdings" pitchFamily="2" charset="2"/>
              </a:rPr>
              <a:t> effects on developing brain/other organ development</a:t>
            </a:r>
          </a:p>
          <a:p>
            <a:pPr lvl="2"/>
            <a:r>
              <a:rPr lang="en-US" dirty="0">
                <a:sym typeface="Wingdings" pitchFamily="2" charset="2"/>
              </a:rPr>
              <a:t>Increase HR, BP, and higher risk for developmental delays</a:t>
            </a:r>
          </a:p>
          <a:p>
            <a:pPr lvl="2"/>
            <a:r>
              <a:rPr lang="en-US" dirty="0">
                <a:sym typeface="Wingdings" pitchFamily="2" charset="2"/>
              </a:rPr>
              <a:t>Increases risk of  development of heart disease, diabetes, depression </a:t>
            </a:r>
            <a:endParaRPr lang="en-US" dirty="0"/>
          </a:p>
          <a:p>
            <a:pPr marL="0" indent="0">
              <a:buNone/>
            </a:pPr>
            <a:endParaRPr lang="en-US" dirty="0"/>
          </a:p>
        </p:txBody>
      </p:sp>
      <p:pic>
        <p:nvPicPr>
          <p:cNvPr id="12" name="Picture 11">
            <a:extLst>
              <a:ext uri="{FF2B5EF4-FFF2-40B4-BE49-F238E27FC236}">
                <a16:creationId xmlns:a16="http://schemas.microsoft.com/office/drawing/2014/main" id="{236E9642-3434-BD06-9E1C-6179747C3C0E}"/>
              </a:ext>
            </a:extLst>
          </p:cNvPr>
          <p:cNvPicPr>
            <a:picLocks noChangeAspect="1"/>
          </p:cNvPicPr>
          <p:nvPr/>
        </p:nvPicPr>
        <p:blipFill>
          <a:blip r:embed="rId2"/>
          <a:stretch>
            <a:fillRect/>
          </a:stretch>
        </p:blipFill>
        <p:spPr>
          <a:xfrm>
            <a:off x="9664700" y="4663942"/>
            <a:ext cx="2527300" cy="2324100"/>
          </a:xfrm>
          <a:prstGeom prst="rect">
            <a:avLst/>
          </a:prstGeom>
        </p:spPr>
      </p:pic>
      <p:sp>
        <p:nvSpPr>
          <p:cNvPr id="15" name="TextBox 14">
            <a:extLst>
              <a:ext uri="{FF2B5EF4-FFF2-40B4-BE49-F238E27FC236}">
                <a16:creationId xmlns:a16="http://schemas.microsoft.com/office/drawing/2014/main" id="{040C8C0B-F273-25D5-819C-2E40FB1DD9AC}"/>
              </a:ext>
            </a:extLst>
          </p:cNvPr>
          <p:cNvSpPr txBox="1"/>
          <p:nvPr/>
        </p:nvSpPr>
        <p:spPr>
          <a:xfrm>
            <a:off x="838200" y="6096000"/>
            <a:ext cx="4865914" cy="584775"/>
          </a:xfrm>
          <a:prstGeom prst="rect">
            <a:avLst/>
          </a:prstGeom>
          <a:noFill/>
        </p:spPr>
        <p:txBody>
          <a:bodyPr wrap="square" rtlCol="0">
            <a:spAutoFit/>
          </a:bodyPr>
          <a:lstStyle/>
          <a:p>
            <a:r>
              <a:rPr lang="en-US" sz="1600" dirty="0">
                <a:hlinkClick r:id="rId3"/>
              </a:rPr>
              <a:t>https://developingchild.harvard.edu/key-concept/toxic-stress/</a:t>
            </a:r>
            <a:r>
              <a:rPr lang="en-US" sz="1600" dirty="0"/>
              <a:t>, Accessed 1/19/2026</a:t>
            </a:r>
          </a:p>
        </p:txBody>
      </p:sp>
      <p:cxnSp>
        <p:nvCxnSpPr>
          <p:cNvPr id="6" name="Straight Arrow Connector 5">
            <a:extLst>
              <a:ext uri="{FF2B5EF4-FFF2-40B4-BE49-F238E27FC236}">
                <a16:creationId xmlns:a16="http://schemas.microsoft.com/office/drawing/2014/main" id="{E5898359-E6DA-2A22-7669-E08859F2B37B}"/>
              </a:ext>
            </a:extLst>
          </p:cNvPr>
          <p:cNvCxnSpPr>
            <a:cxnSpLocks/>
          </p:cNvCxnSpPr>
          <p:nvPr/>
        </p:nvCxnSpPr>
        <p:spPr>
          <a:xfrm flipV="1">
            <a:off x="6478859" y="4137102"/>
            <a:ext cx="0" cy="44604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9304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55A2-1037-829D-3A0F-499841BB1EB0}"/>
              </a:ext>
            </a:extLst>
          </p:cNvPr>
          <p:cNvSpPr>
            <a:spLocks noGrp="1"/>
          </p:cNvSpPr>
          <p:nvPr>
            <p:ph type="title"/>
          </p:nvPr>
        </p:nvSpPr>
        <p:spPr>
          <a:xfrm>
            <a:off x="838200" y="18255"/>
            <a:ext cx="10515600" cy="1325563"/>
          </a:xfrm>
        </p:spPr>
        <p:txBody>
          <a:bodyPr>
            <a:normAutofit/>
          </a:bodyPr>
          <a:lstStyle/>
          <a:p>
            <a:r>
              <a:rPr lang="en-US" sz="3200" dirty="0"/>
              <a:t>Toxic Stress in Children</a:t>
            </a:r>
          </a:p>
        </p:txBody>
      </p:sp>
      <p:sp>
        <p:nvSpPr>
          <p:cNvPr id="3" name="Content Placeholder 2">
            <a:extLst>
              <a:ext uri="{FF2B5EF4-FFF2-40B4-BE49-F238E27FC236}">
                <a16:creationId xmlns:a16="http://schemas.microsoft.com/office/drawing/2014/main" id="{713DCF55-E894-4149-F82F-192974AEA227}"/>
              </a:ext>
            </a:extLst>
          </p:cNvPr>
          <p:cNvSpPr>
            <a:spLocks noGrp="1"/>
          </p:cNvSpPr>
          <p:nvPr>
            <p:ph idx="1"/>
          </p:nvPr>
        </p:nvSpPr>
        <p:spPr>
          <a:xfrm>
            <a:off x="838200" y="1343818"/>
            <a:ext cx="10515600" cy="4979534"/>
          </a:xfrm>
        </p:spPr>
        <p:txBody>
          <a:bodyPr/>
          <a:lstStyle/>
          <a:p>
            <a:r>
              <a:rPr lang="en-US" dirty="0"/>
              <a:t>Symptoms</a:t>
            </a:r>
          </a:p>
          <a:p>
            <a:pPr lvl="1"/>
            <a:r>
              <a:rPr lang="en-US" dirty="0"/>
              <a:t>Behavioral—anxiety, aggression, withdrawal, irritability</a:t>
            </a:r>
          </a:p>
          <a:p>
            <a:pPr lvl="1"/>
            <a:r>
              <a:rPr lang="en-US" dirty="0"/>
              <a:t>Cognitive—poor concentration, decreased memory, problems learning</a:t>
            </a:r>
          </a:p>
          <a:p>
            <a:pPr lvl="1"/>
            <a:r>
              <a:rPr lang="en-US" dirty="0"/>
              <a:t>Physical—somatic complaints, difficulty eating/sleeping</a:t>
            </a:r>
          </a:p>
          <a:p>
            <a:pPr lvl="1"/>
            <a:r>
              <a:rPr lang="en-US" dirty="0"/>
              <a:t>Developmental—emotional dysregulation, regression</a:t>
            </a:r>
          </a:p>
          <a:p>
            <a:pPr lvl="1"/>
            <a:endParaRPr lang="en-US" dirty="0"/>
          </a:p>
          <a:p>
            <a:r>
              <a:rPr lang="en-US" dirty="0"/>
              <a:t>Treatment—</a:t>
            </a:r>
          </a:p>
          <a:p>
            <a:pPr lvl="1"/>
            <a:r>
              <a:rPr lang="en-US" dirty="0"/>
              <a:t>Providing support to families—addressing </a:t>
            </a:r>
            <a:r>
              <a:rPr lang="en-US" dirty="0" err="1"/>
              <a:t>SDoH</a:t>
            </a:r>
            <a:r>
              <a:rPr lang="en-US" dirty="0"/>
              <a:t>, providing stable, responsive, supportive relationships to children in home and school environments as early as possible can decrease and even reverse damage from toxic stress</a:t>
            </a:r>
          </a:p>
        </p:txBody>
      </p:sp>
      <p:sp>
        <p:nvSpPr>
          <p:cNvPr id="6" name="TextBox 5">
            <a:extLst>
              <a:ext uri="{FF2B5EF4-FFF2-40B4-BE49-F238E27FC236}">
                <a16:creationId xmlns:a16="http://schemas.microsoft.com/office/drawing/2014/main" id="{FB42A340-1728-5493-49B4-AA0F9A54DBD4}"/>
              </a:ext>
            </a:extLst>
          </p:cNvPr>
          <p:cNvSpPr txBox="1"/>
          <p:nvPr/>
        </p:nvSpPr>
        <p:spPr>
          <a:xfrm>
            <a:off x="5138058" y="6128657"/>
            <a:ext cx="6629400" cy="646331"/>
          </a:xfrm>
          <a:prstGeom prst="rect">
            <a:avLst/>
          </a:prstGeom>
          <a:noFill/>
        </p:spPr>
        <p:txBody>
          <a:bodyPr wrap="square" rtlCol="0">
            <a:spAutoFit/>
          </a:bodyPr>
          <a:lstStyle/>
          <a:p>
            <a:r>
              <a:rPr lang="en-US" dirty="0">
                <a:hlinkClick r:id="rId2"/>
              </a:rPr>
              <a:t>https://developingchild.harvard.edu/key-concept/toxic-stress/</a:t>
            </a:r>
            <a:r>
              <a:rPr lang="en-US" dirty="0"/>
              <a:t>, Accessed 1/19/2026</a:t>
            </a:r>
          </a:p>
        </p:txBody>
      </p:sp>
      <p:pic>
        <p:nvPicPr>
          <p:cNvPr id="7" name="Picture 6">
            <a:extLst>
              <a:ext uri="{FF2B5EF4-FFF2-40B4-BE49-F238E27FC236}">
                <a16:creationId xmlns:a16="http://schemas.microsoft.com/office/drawing/2014/main" id="{AF006EBE-9936-975E-F799-44A8E26D8D05}"/>
              </a:ext>
            </a:extLst>
          </p:cNvPr>
          <p:cNvPicPr>
            <a:picLocks noChangeAspect="1"/>
          </p:cNvPicPr>
          <p:nvPr/>
        </p:nvPicPr>
        <p:blipFill>
          <a:blip r:embed="rId3"/>
          <a:stretch>
            <a:fillRect/>
          </a:stretch>
        </p:blipFill>
        <p:spPr>
          <a:xfrm>
            <a:off x="9730920" y="83011"/>
            <a:ext cx="2309212" cy="2123547"/>
          </a:xfrm>
          <a:prstGeom prst="rect">
            <a:avLst/>
          </a:prstGeom>
        </p:spPr>
      </p:pic>
    </p:spTree>
    <p:extLst>
      <p:ext uri="{BB962C8B-B14F-4D97-AF65-F5344CB8AC3E}">
        <p14:creationId xmlns:p14="http://schemas.microsoft.com/office/powerpoint/2010/main" val="294020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742-3040-CF51-FBA3-E85AEAEC40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ED22B8-13F2-F5F8-8256-C87C033261A9}"/>
              </a:ext>
            </a:extLst>
          </p:cNvPr>
          <p:cNvSpPr>
            <a:spLocks noGrp="1"/>
          </p:cNvSpPr>
          <p:nvPr>
            <p:ph idx="1"/>
          </p:nvPr>
        </p:nvSpPr>
        <p:spPr/>
        <p:txBody>
          <a:bodyPr/>
          <a:lstStyle/>
          <a:p>
            <a:pPr marL="0" indent="0">
              <a:buNone/>
            </a:pPr>
            <a:r>
              <a:rPr lang="en-US" dirty="0"/>
              <a:t>How do you explain your concerns about depression to the mother and that you recommend treatment for both child and mother?</a:t>
            </a:r>
          </a:p>
          <a:p>
            <a:pPr marL="0" indent="0">
              <a:buNone/>
            </a:pPr>
            <a:endParaRPr lang="en-US" dirty="0"/>
          </a:p>
          <a:p>
            <a:pPr marL="0" indent="0">
              <a:buNone/>
            </a:pPr>
            <a:r>
              <a:rPr lang="en-US" dirty="0"/>
              <a:t>How do you say </a:t>
            </a:r>
            <a:r>
              <a:rPr lang="en-US" i="1" dirty="0"/>
              <a:t>depression </a:t>
            </a:r>
            <a:r>
              <a:rPr lang="en-US" dirty="0"/>
              <a:t>and </a:t>
            </a:r>
            <a:r>
              <a:rPr lang="en-US" i="1" dirty="0"/>
              <a:t>mental health</a:t>
            </a:r>
            <a:r>
              <a:rPr lang="en-US" dirty="0"/>
              <a:t> in Haitian Creole?</a:t>
            </a:r>
          </a:p>
          <a:p>
            <a:pPr marL="0" indent="0">
              <a:buNone/>
            </a:pPr>
            <a:endParaRPr lang="en-US" i="1" dirty="0"/>
          </a:p>
          <a:p>
            <a:pPr marL="0" indent="0">
              <a:buNone/>
            </a:pPr>
            <a:r>
              <a:rPr lang="en-US" i="1" dirty="0" err="1"/>
              <a:t>Maladi</a:t>
            </a:r>
            <a:r>
              <a:rPr lang="en-US" i="1" dirty="0"/>
              <a:t> </a:t>
            </a:r>
            <a:r>
              <a:rPr lang="en-US" i="1" dirty="0" err="1"/>
              <a:t>moun</a:t>
            </a:r>
            <a:r>
              <a:rPr lang="en-US" i="1" dirty="0"/>
              <a:t> </a:t>
            </a:r>
            <a:r>
              <a:rPr lang="en-US" dirty="0"/>
              <a:t> (human-caused illness, often supernatural)</a:t>
            </a:r>
          </a:p>
          <a:p>
            <a:endParaRPr lang="en-US" dirty="0"/>
          </a:p>
        </p:txBody>
      </p:sp>
    </p:spTree>
    <p:extLst>
      <p:ext uri="{BB962C8B-B14F-4D97-AF65-F5344CB8AC3E}">
        <p14:creationId xmlns:p14="http://schemas.microsoft.com/office/powerpoint/2010/main" val="357332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54926-D5CE-E7C4-3F3E-109168656A6D}"/>
              </a:ext>
            </a:extLst>
          </p:cNvPr>
          <p:cNvSpPr>
            <a:spLocks noGrp="1"/>
          </p:cNvSpPr>
          <p:nvPr>
            <p:ph idx="1"/>
          </p:nvPr>
        </p:nvSpPr>
        <p:spPr>
          <a:xfrm>
            <a:off x="478465" y="223284"/>
            <a:ext cx="10790275" cy="5220586"/>
          </a:xfrm>
        </p:spPr>
        <p:txBody>
          <a:bodyPr>
            <a:normAutofit lnSpcReduction="10000"/>
          </a:bodyPr>
          <a:lstStyle/>
          <a:p>
            <a:r>
              <a:rPr lang="en-US" dirty="0"/>
              <a:t>Culturally-linked idioms of emotional distress:  </a:t>
            </a:r>
          </a:p>
          <a:p>
            <a:pPr lvl="1"/>
            <a:r>
              <a:rPr lang="en-US" dirty="0"/>
              <a:t>Heart—</a:t>
            </a:r>
            <a:r>
              <a:rPr lang="en-US" i="1" dirty="0" err="1"/>
              <a:t>ke</a:t>
            </a:r>
            <a:r>
              <a:rPr lang="en-US" i="1" dirty="0"/>
              <a:t> </a:t>
            </a:r>
            <a:r>
              <a:rPr lang="en-US" dirty="0"/>
              <a:t>(~anxiety and mood disorders)—</a:t>
            </a:r>
          </a:p>
          <a:p>
            <a:pPr lvl="2"/>
            <a:r>
              <a:rPr lang="en-US" i="1" dirty="0"/>
              <a:t>Ke sere </a:t>
            </a:r>
            <a:r>
              <a:rPr lang="en-US" dirty="0"/>
              <a:t>(constricted heart)</a:t>
            </a:r>
          </a:p>
          <a:p>
            <a:pPr lvl="1"/>
            <a:r>
              <a:rPr lang="en-US" dirty="0"/>
              <a:t>Head</a:t>
            </a:r>
            <a:r>
              <a:rPr lang="en-US" i="1" dirty="0"/>
              <a:t>—</a:t>
            </a:r>
            <a:r>
              <a:rPr lang="en-US" i="1" dirty="0" err="1"/>
              <a:t>tet</a:t>
            </a:r>
            <a:r>
              <a:rPr lang="en-US" i="1" dirty="0"/>
              <a:t> </a:t>
            </a:r>
            <a:r>
              <a:rPr lang="en-US" dirty="0"/>
              <a:t>(~disorders with psychoses)</a:t>
            </a:r>
          </a:p>
          <a:p>
            <a:pPr lvl="2"/>
            <a:r>
              <a:rPr lang="en-US" i="1" dirty="0"/>
              <a:t>Tet </a:t>
            </a:r>
            <a:r>
              <a:rPr lang="en-US" i="1" dirty="0" err="1"/>
              <a:t>chaje</a:t>
            </a:r>
            <a:r>
              <a:rPr lang="en-US" i="1" dirty="0"/>
              <a:t> (</a:t>
            </a:r>
            <a:r>
              <a:rPr lang="en-US" dirty="0"/>
              <a:t>loaded head): </a:t>
            </a:r>
            <a:r>
              <a:rPr lang="en-US" i="1" dirty="0" err="1"/>
              <a:t>kalkile</a:t>
            </a:r>
            <a:r>
              <a:rPr lang="en-US" i="1" dirty="0"/>
              <a:t> </a:t>
            </a:r>
            <a:r>
              <a:rPr lang="en-US" i="1" dirty="0" err="1"/>
              <a:t>twop</a:t>
            </a:r>
            <a:r>
              <a:rPr lang="en-US" dirty="0"/>
              <a:t> (thinking too much)</a:t>
            </a:r>
          </a:p>
          <a:p>
            <a:r>
              <a:rPr lang="en-US" i="1" dirty="0"/>
              <a:t>Symptom-focused treatment</a:t>
            </a:r>
          </a:p>
          <a:p>
            <a:pPr marL="914400" lvl="2" indent="0">
              <a:buNone/>
            </a:pPr>
            <a:endParaRPr lang="en-US" i="1" dirty="0"/>
          </a:p>
          <a:p>
            <a:endParaRPr lang="en-US" i="1" dirty="0"/>
          </a:p>
          <a:p>
            <a:r>
              <a:rPr lang="en-US" i="1" dirty="0"/>
              <a:t>“Without accounting for these idioms of distress, clinical assessment in…mental health at best misses a portion of whatever construct is being measured, and at worse results in the de facto imposition of European and North American notions of psychopathology on populations which may have very different values and healing traditions.”</a:t>
            </a:r>
          </a:p>
        </p:txBody>
      </p:sp>
      <p:sp>
        <p:nvSpPr>
          <p:cNvPr id="4" name="TextBox 3">
            <a:extLst>
              <a:ext uri="{FF2B5EF4-FFF2-40B4-BE49-F238E27FC236}">
                <a16:creationId xmlns:a16="http://schemas.microsoft.com/office/drawing/2014/main" id="{049C9A92-B677-BA0F-6AA4-31B21D9B5248}"/>
              </a:ext>
            </a:extLst>
          </p:cNvPr>
          <p:cNvSpPr txBox="1"/>
          <p:nvPr/>
        </p:nvSpPr>
        <p:spPr>
          <a:xfrm>
            <a:off x="3349256" y="5569545"/>
            <a:ext cx="8431619" cy="1200329"/>
          </a:xfrm>
          <a:prstGeom prst="rect">
            <a:avLst/>
          </a:prstGeom>
          <a:noFill/>
        </p:spPr>
        <p:txBody>
          <a:bodyPr wrap="square" rtlCol="0">
            <a:spAutoFit/>
          </a:bodyPr>
          <a:lstStyle/>
          <a:p>
            <a:r>
              <a:rPr lang="en-US" dirty="0"/>
              <a:t>Rasmussen A et al </a:t>
            </a:r>
            <a:r>
              <a:rPr lang="en-US" i="1" dirty="0"/>
              <a:t>Transcult Psychiatry</a:t>
            </a:r>
            <a:r>
              <a:rPr lang="en-US" dirty="0"/>
              <a:t> 2015; Available at: </a:t>
            </a:r>
            <a:r>
              <a:rPr lang="en-US" dirty="0">
                <a:solidFill>
                  <a:srgbClr val="0070C0"/>
                </a:solidFill>
                <a:hlinkClick r:id="rId2"/>
              </a:rPr>
              <a:t>https://pmc.ncbi.nlm.nih.gov/articles/PMC4312265/#:~:text=In%20Haiti%2C%20ethnographic%20methods%20have,%2C%20&amp;%20Kohrt%2C%202012)</a:t>
            </a:r>
            <a:r>
              <a:rPr lang="en-US" dirty="0">
                <a:solidFill>
                  <a:srgbClr val="0070C0"/>
                </a:solidFill>
              </a:rPr>
              <a:t>., </a:t>
            </a:r>
            <a:r>
              <a:rPr lang="en-US" dirty="0"/>
              <a:t>Accessed 1/14/2026</a:t>
            </a:r>
          </a:p>
        </p:txBody>
      </p:sp>
    </p:spTree>
    <p:extLst>
      <p:ext uri="{BB962C8B-B14F-4D97-AF65-F5344CB8AC3E}">
        <p14:creationId xmlns:p14="http://schemas.microsoft.com/office/powerpoint/2010/main" val="87314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38F2-F841-7F12-1203-3ACDB9E33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511B80-D19A-7F5C-66EC-8CFE393C767B}"/>
              </a:ext>
            </a:extLst>
          </p:cNvPr>
          <p:cNvSpPr>
            <a:spLocks noGrp="1"/>
          </p:cNvSpPr>
          <p:nvPr>
            <p:ph idx="1"/>
          </p:nvPr>
        </p:nvSpPr>
        <p:spPr/>
        <p:txBody>
          <a:bodyPr>
            <a:normAutofit fontScale="92500" lnSpcReduction="20000"/>
          </a:bodyPr>
          <a:lstStyle/>
          <a:p>
            <a:r>
              <a:rPr lang="en-US" b="1" dirty="0"/>
              <a:t>Disclosures</a:t>
            </a:r>
            <a:r>
              <a:rPr lang="en-US" dirty="0"/>
              <a:t>:  UCSD Site-PI for the MN DPH Center of Excellence in Newcomer Health/CDC Division of Global Migration</a:t>
            </a:r>
          </a:p>
          <a:p>
            <a:endParaRPr lang="en-US" dirty="0"/>
          </a:p>
          <a:p>
            <a:r>
              <a:rPr lang="en-US" b="1" dirty="0"/>
              <a:t>Background</a:t>
            </a:r>
            <a:r>
              <a:rPr lang="en-US" dirty="0"/>
              <a:t>—</a:t>
            </a:r>
          </a:p>
          <a:p>
            <a:pPr lvl="1"/>
            <a:r>
              <a:rPr lang="en-US" dirty="0"/>
              <a:t>Long ago, in 1990-1991, as a post-college grad, I worked as a nursing assistant in Alex township’s emergency room in South Africa</a:t>
            </a:r>
          </a:p>
          <a:p>
            <a:pPr lvl="1"/>
            <a:r>
              <a:rPr lang="en-US" dirty="0"/>
              <a:t>Medical school and 25 years working with immigrant populations in direct medical care, public health, advocacy, policy work in  CT, CO, CA</a:t>
            </a:r>
          </a:p>
          <a:p>
            <a:pPr lvl="1"/>
            <a:r>
              <a:rPr lang="en-US" dirty="0"/>
              <a:t>3 years in San Diego as Professor and Division Chief of UCSD Academic General Pediatrics| Newborn Nursery| Developmental Behavioral Pediatrics</a:t>
            </a:r>
          </a:p>
          <a:p>
            <a:pPr lvl="1"/>
            <a:r>
              <a:rPr lang="en-US" dirty="0"/>
              <a:t>Established and opened the first UCSD Dept of Pediatrics/FHCSD City Heights Pediatric Resident Teaching Clinic in 9/2025</a:t>
            </a:r>
          </a:p>
          <a:p>
            <a:pPr lvl="1"/>
            <a:r>
              <a:rPr lang="en-US" dirty="0"/>
              <a:t>Spanish- and French-speaking</a:t>
            </a:r>
          </a:p>
        </p:txBody>
      </p:sp>
    </p:spTree>
    <p:extLst>
      <p:ext uri="{BB962C8B-B14F-4D97-AF65-F5344CB8AC3E}">
        <p14:creationId xmlns:p14="http://schemas.microsoft.com/office/powerpoint/2010/main" val="225103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2683-FFC4-7C3C-D295-560E9351CB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A61B91-44F8-495E-7B76-FE260D32686F}"/>
              </a:ext>
            </a:extLst>
          </p:cNvPr>
          <p:cNvSpPr>
            <a:spLocks noGrp="1"/>
          </p:cNvSpPr>
          <p:nvPr>
            <p:ph idx="1"/>
          </p:nvPr>
        </p:nvSpPr>
        <p:spPr/>
        <p:txBody>
          <a:bodyPr>
            <a:normAutofit lnSpcReduction="10000"/>
          </a:bodyPr>
          <a:lstStyle/>
          <a:p>
            <a:r>
              <a:rPr lang="en-US" dirty="0"/>
              <a:t>These discussions will take time and extensive trust-building</a:t>
            </a:r>
          </a:p>
          <a:p>
            <a:r>
              <a:rPr lang="en-US" dirty="0"/>
              <a:t>Use of culturally matched care navigators is key</a:t>
            </a:r>
          </a:p>
          <a:p>
            <a:r>
              <a:rPr lang="en-US" dirty="0"/>
              <a:t>Discussions with key family members and other trusted people may need to happen, including arranging family meetings</a:t>
            </a:r>
          </a:p>
          <a:p>
            <a:r>
              <a:rPr lang="en-US" dirty="0"/>
              <a:t>School supports need to be arranged—requests for an IEP evaluation and/or other accommodations in school due to depression/anxiety, PTSD (504 Plan)—letters to program directors at schools are key</a:t>
            </a:r>
          </a:p>
          <a:p>
            <a:r>
              <a:rPr lang="en-US" dirty="0"/>
              <a:t>Request for Enhanced Care Management/</a:t>
            </a:r>
            <a:r>
              <a:rPr lang="en-US" dirty="0" err="1"/>
              <a:t>CalAIM</a:t>
            </a:r>
            <a:r>
              <a:rPr lang="en-US" dirty="0"/>
              <a:t> </a:t>
            </a:r>
            <a:r>
              <a:rPr lang="en-US" dirty="0">
                <a:solidFill>
                  <a:srgbClr val="0070C0"/>
                </a:solidFill>
              </a:rPr>
              <a:t>https://</a:t>
            </a:r>
            <a:r>
              <a:rPr lang="en-US" dirty="0" err="1">
                <a:solidFill>
                  <a:srgbClr val="0070C0"/>
                </a:solidFill>
              </a:rPr>
              <a:t>calaim.dhcs.ca.gov</a:t>
            </a:r>
            <a:r>
              <a:rPr lang="en-US" dirty="0">
                <a:solidFill>
                  <a:srgbClr val="0070C0"/>
                </a:solidFill>
              </a:rPr>
              <a:t>/pages/enhanced-care-management</a:t>
            </a:r>
          </a:p>
          <a:p>
            <a:pPr marL="0" indent="0">
              <a:buNone/>
            </a:pPr>
            <a:endParaRPr lang="en-US" dirty="0"/>
          </a:p>
        </p:txBody>
      </p:sp>
    </p:spTree>
    <p:extLst>
      <p:ext uri="{BB962C8B-B14F-4D97-AF65-F5344CB8AC3E}">
        <p14:creationId xmlns:p14="http://schemas.microsoft.com/office/powerpoint/2010/main" val="356850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6984-51E1-38AE-7BAE-AF2D89F56C4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C634459-1185-A03E-FDA2-FEF9399D0D8D}"/>
              </a:ext>
            </a:extLst>
          </p:cNvPr>
          <p:cNvPicPr>
            <a:picLocks noGrp="1" noChangeAspect="1"/>
          </p:cNvPicPr>
          <p:nvPr>
            <p:ph idx="1"/>
          </p:nvPr>
        </p:nvPicPr>
        <p:blipFill>
          <a:blip r:embed="rId2"/>
          <a:stretch>
            <a:fillRect/>
          </a:stretch>
        </p:blipFill>
        <p:spPr>
          <a:xfrm>
            <a:off x="2964504" y="191793"/>
            <a:ext cx="7292807" cy="6474413"/>
          </a:xfrm>
          <a:prstGeom prst="rect">
            <a:avLst/>
          </a:prstGeom>
        </p:spPr>
      </p:pic>
      <p:sp>
        <p:nvSpPr>
          <p:cNvPr id="5" name="TextBox 4">
            <a:extLst>
              <a:ext uri="{FF2B5EF4-FFF2-40B4-BE49-F238E27FC236}">
                <a16:creationId xmlns:a16="http://schemas.microsoft.com/office/drawing/2014/main" id="{926844F5-D4E3-DFE4-C575-5281AC98C699}"/>
              </a:ext>
            </a:extLst>
          </p:cNvPr>
          <p:cNvSpPr txBox="1"/>
          <p:nvPr/>
        </p:nvSpPr>
        <p:spPr>
          <a:xfrm>
            <a:off x="10058400" y="5071730"/>
            <a:ext cx="1967023" cy="954107"/>
          </a:xfrm>
          <a:prstGeom prst="rect">
            <a:avLst/>
          </a:prstGeom>
          <a:noFill/>
        </p:spPr>
        <p:txBody>
          <a:bodyPr wrap="square" rtlCol="0">
            <a:spAutoFit/>
          </a:bodyPr>
          <a:lstStyle/>
          <a:p>
            <a:r>
              <a:rPr lang="en-US" sz="1400" dirty="0"/>
              <a:t>https://</a:t>
            </a:r>
            <a:r>
              <a:rPr lang="en-US" sz="1400" dirty="0" err="1"/>
              <a:t>www.health.state.mn.us</a:t>
            </a:r>
            <a:r>
              <a:rPr lang="en-US" sz="1400" dirty="0"/>
              <a:t>/communities/</a:t>
            </a:r>
            <a:r>
              <a:rPr lang="en-US" sz="1400" dirty="0" err="1"/>
              <a:t>rih</a:t>
            </a:r>
            <a:r>
              <a:rPr lang="en-US" sz="1400" dirty="0"/>
              <a:t>/</a:t>
            </a:r>
            <a:r>
              <a:rPr lang="en-US" sz="1400" dirty="0" err="1"/>
              <a:t>coe</a:t>
            </a:r>
            <a:r>
              <a:rPr lang="en-US" sz="1400" dirty="0"/>
              <a:t>/clinical/</a:t>
            </a:r>
            <a:r>
              <a:rPr lang="en-US" sz="1400" dirty="0" err="1"/>
              <a:t>haitian.html</a:t>
            </a:r>
            <a:endParaRPr lang="en-US" sz="1400" dirty="0"/>
          </a:p>
        </p:txBody>
      </p:sp>
      <p:pic>
        <p:nvPicPr>
          <p:cNvPr id="6" name="Picture 5">
            <a:extLst>
              <a:ext uri="{FF2B5EF4-FFF2-40B4-BE49-F238E27FC236}">
                <a16:creationId xmlns:a16="http://schemas.microsoft.com/office/drawing/2014/main" id="{DBE118FC-2BEF-77DC-BE7C-407E37B7F99A}"/>
              </a:ext>
            </a:extLst>
          </p:cNvPr>
          <p:cNvPicPr>
            <a:picLocks noChangeAspect="1"/>
          </p:cNvPicPr>
          <p:nvPr/>
        </p:nvPicPr>
        <p:blipFill>
          <a:blip r:embed="rId3"/>
          <a:stretch>
            <a:fillRect/>
          </a:stretch>
        </p:blipFill>
        <p:spPr>
          <a:xfrm>
            <a:off x="124330" y="365125"/>
            <a:ext cx="3012554" cy="1843503"/>
          </a:xfrm>
          <a:prstGeom prst="rect">
            <a:avLst/>
          </a:prstGeom>
        </p:spPr>
      </p:pic>
    </p:spTree>
    <p:extLst>
      <p:ext uri="{BB962C8B-B14F-4D97-AF65-F5344CB8AC3E}">
        <p14:creationId xmlns:p14="http://schemas.microsoft.com/office/powerpoint/2010/main" val="295388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970A7-1129-725A-7BED-322153067FD4}"/>
              </a:ext>
            </a:extLst>
          </p:cNvPr>
          <p:cNvPicPr>
            <a:picLocks noGrp="1" noChangeAspect="1"/>
          </p:cNvPicPr>
          <p:nvPr>
            <p:ph idx="1"/>
          </p:nvPr>
        </p:nvPicPr>
        <p:blipFill>
          <a:blip r:embed="rId2"/>
          <a:stretch>
            <a:fillRect/>
          </a:stretch>
        </p:blipFill>
        <p:spPr>
          <a:xfrm>
            <a:off x="5067804" y="508703"/>
            <a:ext cx="4926801" cy="6343660"/>
          </a:xfrm>
          <a:prstGeom prst="rect">
            <a:avLst/>
          </a:prstGeom>
        </p:spPr>
      </p:pic>
      <p:sp>
        <p:nvSpPr>
          <p:cNvPr id="5" name="TextBox 4">
            <a:extLst>
              <a:ext uri="{FF2B5EF4-FFF2-40B4-BE49-F238E27FC236}">
                <a16:creationId xmlns:a16="http://schemas.microsoft.com/office/drawing/2014/main" id="{2DB5ACBA-23C0-8D44-524B-1B1AD42FA115}"/>
              </a:ext>
            </a:extLst>
          </p:cNvPr>
          <p:cNvSpPr txBox="1"/>
          <p:nvPr/>
        </p:nvSpPr>
        <p:spPr>
          <a:xfrm>
            <a:off x="382772" y="223284"/>
            <a:ext cx="4508205" cy="1692771"/>
          </a:xfrm>
          <a:prstGeom prst="rect">
            <a:avLst/>
          </a:prstGeom>
          <a:noFill/>
        </p:spPr>
        <p:txBody>
          <a:bodyPr wrap="square" rtlCol="0">
            <a:spAutoFit/>
          </a:bodyPr>
          <a:lstStyle/>
          <a:p>
            <a:r>
              <a:rPr lang="en-US" sz="2400" b="1" dirty="0"/>
              <a:t>MN Center of Excellence in Newcomer Health</a:t>
            </a:r>
          </a:p>
          <a:p>
            <a:r>
              <a:rPr lang="en-US" sz="2000" b="1" dirty="0"/>
              <a:t>Health Videos</a:t>
            </a:r>
          </a:p>
          <a:p>
            <a:r>
              <a:rPr lang="en-US" dirty="0">
                <a:solidFill>
                  <a:srgbClr val="0070C0"/>
                </a:solidFill>
              </a:rPr>
              <a:t>https://</a:t>
            </a:r>
            <a:r>
              <a:rPr lang="en-US" dirty="0" err="1">
                <a:solidFill>
                  <a:srgbClr val="0070C0"/>
                </a:solidFill>
              </a:rPr>
              <a:t>www.health.state.mn.us</a:t>
            </a:r>
            <a:r>
              <a:rPr lang="en-US" dirty="0">
                <a:solidFill>
                  <a:srgbClr val="0070C0"/>
                </a:solidFill>
              </a:rPr>
              <a:t>/communities/</a:t>
            </a:r>
            <a:r>
              <a:rPr lang="en-US" dirty="0" err="1">
                <a:solidFill>
                  <a:srgbClr val="0070C0"/>
                </a:solidFill>
              </a:rPr>
              <a:t>rih</a:t>
            </a:r>
            <a:r>
              <a:rPr lang="en-US" dirty="0">
                <a:solidFill>
                  <a:srgbClr val="0070C0"/>
                </a:solidFill>
              </a:rPr>
              <a:t>/</a:t>
            </a:r>
            <a:r>
              <a:rPr lang="en-US" dirty="0" err="1">
                <a:solidFill>
                  <a:srgbClr val="0070C0"/>
                </a:solidFill>
              </a:rPr>
              <a:t>coe</a:t>
            </a:r>
            <a:r>
              <a:rPr lang="en-US" dirty="0">
                <a:solidFill>
                  <a:srgbClr val="0070C0"/>
                </a:solidFill>
              </a:rPr>
              <a:t>/</a:t>
            </a:r>
            <a:r>
              <a:rPr lang="en-US" dirty="0" err="1">
                <a:solidFill>
                  <a:srgbClr val="0070C0"/>
                </a:solidFill>
              </a:rPr>
              <a:t>newvideo</a:t>
            </a:r>
            <a:r>
              <a:rPr lang="en-US" dirty="0">
                <a:solidFill>
                  <a:srgbClr val="0070C0"/>
                </a:solidFill>
              </a:rPr>
              <a:t>/</a:t>
            </a:r>
            <a:r>
              <a:rPr lang="en-US" dirty="0" err="1">
                <a:solidFill>
                  <a:srgbClr val="0070C0"/>
                </a:solidFill>
              </a:rPr>
              <a:t>index.html</a:t>
            </a:r>
            <a:endParaRPr lang="en-US" dirty="0">
              <a:solidFill>
                <a:srgbClr val="0070C0"/>
              </a:solidFill>
            </a:endParaRPr>
          </a:p>
        </p:txBody>
      </p:sp>
    </p:spTree>
    <p:extLst>
      <p:ext uri="{BB962C8B-B14F-4D97-AF65-F5344CB8AC3E}">
        <p14:creationId xmlns:p14="http://schemas.microsoft.com/office/powerpoint/2010/main" val="404335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686E-C874-DFDA-15FF-E634F5AAD94E}"/>
              </a:ext>
            </a:extLst>
          </p:cNvPr>
          <p:cNvSpPr>
            <a:spLocks noGrp="1"/>
          </p:cNvSpPr>
          <p:nvPr>
            <p:ph type="title"/>
          </p:nvPr>
        </p:nvSpPr>
        <p:spPr/>
        <p:txBody>
          <a:bodyPr/>
          <a:lstStyle/>
          <a:p>
            <a:r>
              <a:rPr lang="en-US" dirty="0"/>
              <a:t>MN COE in Newcomer Health, Script excerpt</a:t>
            </a:r>
          </a:p>
        </p:txBody>
      </p:sp>
      <p:sp>
        <p:nvSpPr>
          <p:cNvPr id="3" name="Content Placeholder 2">
            <a:extLst>
              <a:ext uri="{FF2B5EF4-FFF2-40B4-BE49-F238E27FC236}">
                <a16:creationId xmlns:a16="http://schemas.microsoft.com/office/drawing/2014/main" id="{0000EA8B-2C36-7533-C7A4-1B617AA28B86}"/>
              </a:ext>
            </a:extLst>
          </p:cNvPr>
          <p:cNvSpPr>
            <a:spLocks noGrp="1"/>
          </p:cNvSpPr>
          <p:nvPr>
            <p:ph idx="1"/>
          </p:nvPr>
        </p:nvSpPr>
        <p:spPr/>
        <p:txBody>
          <a:bodyPr>
            <a:normAutofit fontScale="92500" lnSpcReduction="10000"/>
          </a:bodyPr>
          <a:lstStyle/>
          <a:p>
            <a:r>
              <a:rPr lang="en-US" b="1" dirty="0"/>
              <a:t>Stress </a:t>
            </a:r>
            <a:r>
              <a:rPr lang="en-US" b="1" dirty="0" err="1"/>
              <a:t>Managment</a:t>
            </a:r>
            <a:r>
              <a:rPr lang="en-US" b="1" dirty="0"/>
              <a:t> Script </a:t>
            </a:r>
            <a:r>
              <a:rPr lang="en-US" dirty="0"/>
              <a:t> </a:t>
            </a:r>
          </a:p>
          <a:p>
            <a:pPr marL="0" indent="0">
              <a:buNone/>
            </a:pPr>
            <a:r>
              <a:rPr lang="en-US" dirty="0"/>
              <a:t>“Today we are talking about stress and how to manage it so that it does not make your brain or body feel sick.  </a:t>
            </a:r>
          </a:p>
          <a:p>
            <a:pPr marL="0" indent="0">
              <a:buNone/>
            </a:pPr>
            <a:r>
              <a:rPr lang="en-US" dirty="0"/>
              <a:t>Stress is a part of life for all of us. It can be caused by moving to a new place, thinking about the past, or even worrying about how your children are doing in school, about loved ones back home, or feeling pressure about work and money. Too much stress, however, can make it hard to think, sleep, eat and feel well. Stress can cause sadness, anger, or thinking about a past event over and over again. Your brain can worry so much that your body starts to feel sick too.   </a:t>
            </a:r>
          </a:p>
          <a:p>
            <a:pPr marL="0" indent="0">
              <a:buNone/>
            </a:pPr>
            <a:r>
              <a:rPr lang="en-US" dirty="0"/>
              <a:t>Luckily there are ways to manage stress….” </a:t>
            </a:r>
          </a:p>
        </p:txBody>
      </p:sp>
      <p:sp>
        <p:nvSpPr>
          <p:cNvPr id="4" name="TextBox 3">
            <a:extLst>
              <a:ext uri="{FF2B5EF4-FFF2-40B4-BE49-F238E27FC236}">
                <a16:creationId xmlns:a16="http://schemas.microsoft.com/office/drawing/2014/main" id="{A9CC8C58-A6B0-67D7-D6BE-D60F978D2665}"/>
              </a:ext>
            </a:extLst>
          </p:cNvPr>
          <p:cNvSpPr txBox="1"/>
          <p:nvPr/>
        </p:nvSpPr>
        <p:spPr>
          <a:xfrm>
            <a:off x="2471057" y="6422571"/>
            <a:ext cx="8882744" cy="646331"/>
          </a:xfrm>
          <a:prstGeom prst="rect">
            <a:avLst/>
          </a:prstGeom>
          <a:noFill/>
        </p:spPr>
        <p:txBody>
          <a:bodyPr wrap="square" rtlCol="0">
            <a:spAutoFit/>
          </a:bodyPr>
          <a:lstStyle/>
          <a:p>
            <a:r>
              <a:rPr lang="en-US" dirty="0">
                <a:solidFill>
                  <a:srgbClr val="0070C0"/>
                </a:solidFill>
              </a:rPr>
              <a:t>https://</a:t>
            </a:r>
            <a:r>
              <a:rPr lang="en-US" dirty="0" err="1">
                <a:solidFill>
                  <a:srgbClr val="0070C0"/>
                </a:solidFill>
              </a:rPr>
              <a:t>www.health.state.mn.us</a:t>
            </a:r>
            <a:r>
              <a:rPr lang="en-US" dirty="0">
                <a:solidFill>
                  <a:srgbClr val="0070C0"/>
                </a:solidFill>
              </a:rPr>
              <a:t>/communities/</a:t>
            </a:r>
            <a:r>
              <a:rPr lang="en-US" dirty="0" err="1">
                <a:solidFill>
                  <a:srgbClr val="0070C0"/>
                </a:solidFill>
              </a:rPr>
              <a:t>rih</a:t>
            </a:r>
            <a:r>
              <a:rPr lang="en-US" dirty="0">
                <a:solidFill>
                  <a:srgbClr val="0070C0"/>
                </a:solidFill>
              </a:rPr>
              <a:t>/</a:t>
            </a:r>
            <a:r>
              <a:rPr lang="en-US" dirty="0" err="1">
                <a:solidFill>
                  <a:srgbClr val="0070C0"/>
                </a:solidFill>
              </a:rPr>
              <a:t>coe</a:t>
            </a:r>
            <a:r>
              <a:rPr lang="en-US" dirty="0">
                <a:solidFill>
                  <a:srgbClr val="0070C0"/>
                </a:solidFill>
              </a:rPr>
              <a:t>/</a:t>
            </a:r>
            <a:r>
              <a:rPr lang="en-US" dirty="0" err="1">
                <a:solidFill>
                  <a:srgbClr val="0070C0"/>
                </a:solidFill>
              </a:rPr>
              <a:t>newvideo</a:t>
            </a:r>
            <a:r>
              <a:rPr lang="en-US" dirty="0">
                <a:solidFill>
                  <a:srgbClr val="0070C0"/>
                </a:solidFill>
              </a:rPr>
              <a:t>/</a:t>
            </a:r>
            <a:r>
              <a:rPr lang="en-US" dirty="0" err="1">
                <a:solidFill>
                  <a:srgbClr val="0070C0"/>
                </a:solidFill>
              </a:rPr>
              <a:t>index.html</a:t>
            </a:r>
            <a:endParaRPr lang="en-US" dirty="0">
              <a:solidFill>
                <a:srgbClr val="0070C0"/>
              </a:solidFill>
            </a:endParaRPr>
          </a:p>
          <a:p>
            <a:endParaRPr lang="en-US" dirty="0"/>
          </a:p>
        </p:txBody>
      </p:sp>
    </p:spTree>
    <p:extLst>
      <p:ext uri="{BB962C8B-B14F-4D97-AF65-F5344CB8AC3E}">
        <p14:creationId xmlns:p14="http://schemas.microsoft.com/office/powerpoint/2010/main" val="76210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9F7B-901E-4185-344A-1F0677B56A06}"/>
              </a:ext>
            </a:extLst>
          </p:cNvPr>
          <p:cNvSpPr>
            <a:spLocks noGrp="1"/>
          </p:cNvSpPr>
          <p:nvPr>
            <p:ph type="title"/>
          </p:nvPr>
        </p:nvSpPr>
        <p:spPr/>
        <p:txBody>
          <a:bodyPr/>
          <a:lstStyle/>
          <a:p>
            <a:r>
              <a:rPr lang="en-US" dirty="0"/>
              <a:t>Some final thoughts….</a:t>
            </a:r>
          </a:p>
        </p:txBody>
      </p:sp>
      <p:sp>
        <p:nvSpPr>
          <p:cNvPr id="3" name="Content Placeholder 2">
            <a:extLst>
              <a:ext uri="{FF2B5EF4-FFF2-40B4-BE49-F238E27FC236}">
                <a16:creationId xmlns:a16="http://schemas.microsoft.com/office/drawing/2014/main" id="{0BA76906-8993-98C4-FF64-18A20BE9935E}"/>
              </a:ext>
            </a:extLst>
          </p:cNvPr>
          <p:cNvSpPr>
            <a:spLocks noGrp="1"/>
          </p:cNvSpPr>
          <p:nvPr>
            <p:ph idx="1"/>
          </p:nvPr>
        </p:nvSpPr>
        <p:spPr/>
        <p:txBody>
          <a:bodyPr/>
          <a:lstStyle/>
          <a:p>
            <a:r>
              <a:rPr lang="en-US" dirty="0"/>
              <a:t>We live in very difficult times currently</a:t>
            </a:r>
          </a:p>
          <a:p>
            <a:r>
              <a:rPr lang="en-US" dirty="0"/>
              <a:t>It is important that we all come together to care for each other and to demonstrate that we all truly believe what Archbishop Desmond Tutu has said—</a:t>
            </a:r>
          </a:p>
          <a:p>
            <a:pPr marL="0" lvl="0" indent="0" eaLnBrk="0" fontAlgn="base" hangingPunct="0">
              <a:lnSpc>
                <a:spcPct val="100000"/>
              </a:lnSpc>
              <a:spcBef>
                <a:spcPct val="0"/>
              </a:spcBef>
              <a:spcAft>
                <a:spcPct val="0"/>
              </a:spcAft>
              <a:buNone/>
            </a:pPr>
            <a:r>
              <a:rPr lang="en-US" altLang="en-US" i="1" dirty="0">
                <a:solidFill>
                  <a:srgbClr val="0070C0"/>
                </a:solidFill>
                <a:latin typeface="Aptos" panose="020B0004020202020204" pitchFamily="34" charset="0"/>
              </a:rPr>
              <a:t>All of our humanity is dependent upon </a:t>
            </a:r>
          </a:p>
          <a:p>
            <a:pPr marL="0" lvl="0" indent="0" eaLnBrk="0" fontAlgn="base" hangingPunct="0">
              <a:lnSpc>
                <a:spcPct val="100000"/>
              </a:lnSpc>
              <a:spcBef>
                <a:spcPct val="0"/>
              </a:spcBef>
              <a:spcAft>
                <a:spcPct val="0"/>
              </a:spcAft>
              <a:buNone/>
            </a:pPr>
            <a:r>
              <a:rPr lang="en-US" altLang="en-US" i="1" dirty="0">
                <a:solidFill>
                  <a:srgbClr val="0070C0"/>
                </a:solidFill>
                <a:latin typeface="Aptos" panose="020B0004020202020204" pitchFamily="34" charset="0"/>
              </a:rPr>
              <a:t>recognizing the humanity in others.</a:t>
            </a:r>
          </a:p>
          <a:p>
            <a:r>
              <a:rPr lang="en-US" dirty="0"/>
              <a:t>I believe that this is KEY to how we find our way forward and this saying informs all the work that I do every day. I live by this and I suggest we all try to do this.</a:t>
            </a:r>
          </a:p>
        </p:txBody>
      </p:sp>
    </p:spTree>
    <p:extLst>
      <p:ext uri="{BB962C8B-B14F-4D97-AF65-F5344CB8AC3E}">
        <p14:creationId xmlns:p14="http://schemas.microsoft.com/office/powerpoint/2010/main" val="125980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9476F-1B24-92AE-ED52-4CC08E9797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604A63D-6C8F-9B85-48AA-D4E7E9FADBBB}"/>
              </a:ext>
            </a:extLst>
          </p:cNvPr>
          <p:cNvPicPr>
            <a:picLocks noChangeAspect="1"/>
          </p:cNvPicPr>
          <p:nvPr/>
        </p:nvPicPr>
        <p:blipFill>
          <a:blip r:embed="rId2"/>
          <a:stretch>
            <a:fillRect/>
          </a:stretch>
        </p:blipFill>
        <p:spPr>
          <a:xfrm>
            <a:off x="2209800" y="1257785"/>
            <a:ext cx="7772400" cy="4342429"/>
          </a:xfrm>
          <a:prstGeom prst="rect">
            <a:avLst/>
          </a:prstGeom>
        </p:spPr>
      </p:pic>
      <p:sp>
        <p:nvSpPr>
          <p:cNvPr id="5" name="TextBox 4">
            <a:extLst>
              <a:ext uri="{FF2B5EF4-FFF2-40B4-BE49-F238E27FC236}">
                <a16:creationId xmlns:a16="http://schemas.microsoft.com/office/drawing/2014/main" id="{2E8E7C7A-5B21-38E1-80D9-8792DE92E6FB}"/>
              </a:ext>
            </a:extLst>
          </p:cNvPr>
          <p:cNvSpPr txBox="1"/>
          <p:nvPr/>
        </p:nvSpPr>
        <p:spPr>
          <a:xfrm>
            <a:off x="3657600" y="6176963"/>
            <a:ext cx="4419600" cy="646331"/>
          </a:xfrm>
          <a:prstGeom prst="rect">
            <a:avLst/>
          </a:prstGeom>
          <a:noFill/>
        </p:spPr>
        <p:txBody>
          <a:bodyPr wrap="square" rtlCol="0">
            <a:spAutoFit/>
          </a:bodyPr>
          <a:lstStyle/>
          <a:p>
            <a:r>
              <a:rPr lang="en-US" dirty="0"/>
              <a:t>https://</a:t>
            </a:r>
            <a:r>
              <a:rPr lang="en-US" dirty="0" err="1"/>
              <a:t>refugeesociety.org</a:t>
            </a:r>
            <a:r>
              <a:rPr lang="en-US" dirty="0"/>
              <a:t>/refugee-health-conference/</a:t>
            </a:r>
          </a:p>
        </p:txBody>
      </p:sp>
      <p:sp>
        <p:nvSpPr>
          <p:cNvPr id="6" name="TextBox 5">
            <a:extLst>
              <a:ext uri="{FF2B5EF4-FFF2-40B4-BE49-F238E27FC236}">
                <a16:creationId xmlns:a16="http://schemas.microsoft.com/office/drawing/2014/main" id="{3B9EFEB3-6DD9-DD06-F6E8-9CD121440EAD}"/>
              </a:ext>
            </a:extLst>
          </p:cNvPr>
          <p:cNvSpPr txBox="1"/>
          <p:nvPr/>
        </p:nvSpPr>
        <p:spPr>
          <a:xfrm>
            <a:off x="1650380" y="200722"/>
            <a:ext cx="6568069" cy="954107"/>
          </a:xfrm>
          <a:prstGeom prst="rect">
            <a:avLst/>
          </a:prstGeom>
          <a:noFill/>
        </p:spPr>
        <p:txBody>
          <a:bodyPr wrap="square" rtlCol="0">
            <a:spAutoFit/>
          </a:bodyPr>
          <a:lstStyle/>
          <a:p>
            <a:r>
              <a:rPr lang="en-US" sz="2800" b="1" dirty="0"/>
              <a:t>Some ways to get more involved in the care of immigrant communities</a:t>
            </a:r>
          </a:p>
        </p:txBody>
      </p:sp>
    </p:spTree>
    <p:extLst>
      <p:ext uri="{BB962C8B-B14F-4D97-AF65-F5344CB8AC3E}">
        <p14:creationId xmlns:p14="http://schemas.microsoft.com/office/powerpoint/2010/main" val="2154440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1FA1-FD90-EF0D-95B6-33381A53D4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F1CE89-1219-F7C6-8248-775338EF91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08FA502-ACBA-1333-B74D-E3E64E481C46}"/>
              </a:ext>
            </a:extLst>
          </p:cNvPr>
          <p:cNvPicPr>
            <a:picLocks noChangeAspect="1"/>
          </p:cNvPicPr>
          <p:nvPr/>
        </p:nvPicPr>
        <p:blipFill>
          <a:blip r:embed="rId2"/>
          <a:stretch>
            <a:fillRect/>
          </a:stretch>
        </p:blipFill>
        <p:spPr>
          <a:xfrm>
            <a:off x="705185" y="827314"/>
            <a:ext cx="9277015" cy="4477223"/>
          </a:xfrm>
          <a:prstGeom prst="rect">
            <a:avLst/>
          </a:prstGeom>
        </p:spPr>
      </p:pic>
      <p:sp>
        <p:nvSpPr>
          <p:cNvPr id="5" name="TextBox 4">
            <a:extLst>
              <a:ext uri="{FF2B5EF4-FFF2-40B4-BE49-F238E27FC236}">
                <a16:creationId xmlns:a16="http://schemas.microsoft.com/office/drawing/2014/main" id="{53029BD6-28C1-DCBF-F465-220A4BDCAF15}"/>
              </a:ext>
            </a:extLst>
          </p:cNvPr>
          <p:cNvSpPr txBox="1"/>
          <p:nvPr/>
        </p:nvSpPr>
        <p:spPr>
          <a:xfrm>
            <a:off x="5671457" y="5736771"/>
            <a:ext cx="4887686" cy="369332"/>
          </a:xfrm>
          <a:prstGeom prst="rect">
            <a:avLst/>
          </a:prstGeom>
          <a:noFill/>
        </p:spPr>
        <p:txBody>
          <a:bodyPr wrap="square" rtlCol="0">
            <a:spAutoFit/>
          </a:bodyPr>
          <a:lstStyle/>
          <a:p>
            <a:r>
              <a:rPr lang="en-US" dirty="0"/>
              <a:t>https://</a:t>
            </a:r>
            <a:r>
              <a:rPr lang="en-US" dirty="0" err="1"/>
              <a:t>refugeesociety.org</a:t>
            </a:r>
            <a:r>
              <a:rPr lang="en-US" dirty="0"/>
              <a:t>/</a:t>
            </a:r>
          </a:p>
        </p:txBody>
      </p:sp>
    </p:spTree>
    <p:extLst>
      <p:ext uri="{BB962C8B-B14F-4D97-AF65-F5344CB8AC3E}">
        <p14:creationId xmlns:p14="http://schemas.microsoft.com/office/powerpoint/2010/main" val="165678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3690-D457-B44A-1821-9E0307FBDAA8}"/>
              </a:ext>
            </a:extLst>
          </p:cNvPr>
          <p:cNvSpPr>
            <a:spLocks noGrp="1"/>
          </p:cNvSpPr>
          <p:nvPr>
            <p:ph type="title"/>
          </p:nvPr>
        </p:nvSpPr>
        <p:spPr>
          <a:xfrm>
            <a:off x="838200" y="-350875"/>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1B8AF7A2-A287-AFD4-720E-D5CE4A7B63C8}"/>
              </a:ext>
            </a:extLst>
          </p:cNvPr>
          <p:cNvSpPr>
            <a:spLocks noGrp="1"/>
          </p:cNvSpPr>
          <p:nvPr>
            <p:ph idx="1"/>
          </p:nvPr>
        </p:nvSpPr>
        <p:spPr>
          <a:xfrm>
            <a:off x="563526" y="641682"/>
            <a:ext cx="10790274" cy="5574636"/>
          </a:xfrm>
        </p:spPr>
        <p:txBody>
          <a:bodyPr>
            <a:normAutofit fontScale="92500" lnSpcReduction="20000"/>
          </a:bodyPr>
          <a:lstStyle/>
          <a:p>
            <a:pPr marL="0" indent="0">
              <a:buNone/>
            </a:pPr>
            <a:r>
              <a:rPr lang="en-US" b="1" dirty="0"/>
              <a:t>San Diego-specific:</a:t>
            </a:r>
          </a:p>
          <a:p>
            <a:r>
              <a:rPr lang="en-US" dirty="0"/>
              <a:t>UCSD Refugee and Immigrant Health Unit: </a:t>
            </a:r>
            <a:r>
              <a:rPr lang="en-US" dirty="0">
                <a:solidFill>
                  <a:srgbClr val="0070C0"/>
                </a:solidFill>
              </a:rPr>
              <a:t>https://</a:t>
            </a:r>
            <a:r>
              <a:rPr lang="en-US" dirty="0" err="1">
                <a:solidFill>
                  <a:srgbClr val="0070C0"/>
                </a:solidFill>
              </a:rPr>
              <a:t>communityhealth.ucsd.edu</a:t>
            </a:r>
            <a:r>
              <a:rPr lang="en-US" dirty="0">
                <a:solidFill>
                  <a:srgbClr val="0070C0"/>
                </a:solidFill>
              </a:rPr>
              <a:t>/work/refugee-health-unit</a:t>
            </a:r>
          </a:p>
          <a:p>
            <a:r>
              <a:rPr lang="en-US" dirty="0"/>
              <a:t>San Diego Refugee Communities Coalition: </a:t>
            </a:r>
            <a:r>
              <a:rPr lang="en-US" dirty="0">
                <a:solidFill>
                  <a:srgbClr val="0070C0"/>
                </a:solidFill>
              </a:rPr>
              <a:t>https://</a:t>
            </a:r>
            <a:r>
              <a:rPr lang="en-US" dirty="0" err="1">
                <a:solidFill>
                  <a:srgbClr val="0070C0"/>
                </a:solidFill>
              </a:rPr>
              <a:t>sandiegorefugeecommunities.org</a:t>
            </a:r>
            <a:r>
              <a:rPr lang="en-US" dirty="0">
                <a:solidFill>
                  <a:srgbClr val="0070C0"/>
                </a:solidFill>
              </a:rPr>
              <a:t>/</a:t>
            </a:r>
          </a:p>
          <a:p>
            <a:r>
              <a:rPr lang="en-US" dirty="0"/>
              <a:t>Haitian Bridge Alliance: </a:t>
            </a:r>
            <a:r>
              <a:rPr lang="en-US" dirty="0">
                <a:solidFill>
                  <a:srgbClr val="0070C0"/>
                </a:solidFill>
              </a:rPr>
              <a:t>https://</a:t>
            </a:r>
            <a:r>
              <a:rPr lang="en-US" dirty="0" err="1">
                <a:solidFill>
                  <a:srgbClr val="0070C0"/>
                </a:solidFill>
              </a:rPr>
              <a:t>haitianbridgealliance.org</a:t>
            </a:r>
            <a:r>
              <a:rPr lang="en-US" dirty="0">
                <a:solidFill>
                  <a:srgbClr val="0070C0"/>
                </a:solidFill>
              </a:rPr>
              <a:t>/</a:t>
            </a:r>
          </a:p>
          <a:p>
            <a:r>
              <a:rPr lang="en-US" dirty="0"/>
              <a:t>FQHCs in San Diego: </a:t>
            </a:r>
            <a:r>
              <a:rPr lang="en-US" dirty="0">
                <a:solidFill>
                  <a:srgbClr val="0070C0"/>
                </a:solidFill>
              </a:rPr>
              <a:t>https://</a:t>
            </a:r>
            <a:r>
              <a:rPr lang="en-US" dirty="0" err="1">
                <a:solidFill>
                  <a:srgbClr val="0070C0"/>
                </a:solidFill>
              </a:rPr>
              <a:t>funding.hcai.ca.gov</a:t>
            </a:r>
            <a:r>
              <a:rPr lang="en-US" dirty="0">
                <a:solidFill>
                  <a:srgbClr val="0070C0"/>
                </a:solidFill>
              </a:rPr>
              <a:t>/</a:t>
            </a:r>
            <a:r>
              <a:rPr lang="en-US" dirty="0" err="1">
                <a:solidFill>
                  <a:srgbClr val="0070C0"/>
                </a:solidFill>
              </a:rPr>
              <a:t>fqhc</a:t>
            </a:r>
            <a:r>
              <a:rPr lang="en-US" dirty="0">
                <a:solidFill>
                  <a:srgbClr val="0070C0"/>
                </a:solidFill>
              </a:rPr>
              <a:t>-site-search/</a:t>
            </a:r>
          </a:p>
          <a:p>
            <a:pPr marL="0" indent="0">
              <a:buNone/>
            </a:pPr>
            <a:r>
              <a:rPr lang="en-US" b="1" dirty="0"/>
              <a:t>General resources:</a:t>
            </a:r>
          </a:p>
          <a:p>
            <a:r>
              <a:rPr lang="en-US" dirty="0"/>
              <a:t>MN COE in Newcomer Health: </a:t>
            </a:r>
            <a:r>
              <a:rPr lang="en-US" dirty="0">
                <a:solidFill>
                  <a:srgbClr val="0070C0"/>
                </a:solidFill>
                <a:hlinkClick r:id="rId2">
                  <a:extLst>
                    <a:ext uri="{A12FA001-AC4F-418D-AE19-62706E023703}">
                      <ahyp:hlinkClr xmlns:ahyp="http://schemas.microsoft.com/office/drawing/2018/hyperlinkcolor" val="tx"/>
                    </a:ext>
                  </a:extLst>
                </a:hlinkClick>
              </a:rPr>
              <a:t>https://www.health.state.mn.us/communities/rih/coe/index.html</a:t>
            </a:r>
            <a:endParaRPr lang="en-US" dirty="0">
              <a:solidFill>
                <a:srgbClr val="0070C0"/>
              </a:solidFill>
            </a:endParaRPr>
          </a:p>
          <a:p>
            <a:r>
              <a:rPr lang="en-US" dirty="0"/>
              <a:t>CDC Domestic Refugee Screening Guidelines, mental health section: </a:t>
            </a:r>
            <a:r>
              <a:rPr lang="en-US" dirty="0">
                <a:solidFill>
                  <a:srgbClr val="0070C0"/>
                </a:solidFill>
                <a:hlinkClick r:id="rId3"/>
              </a:rPr>
              <a:t>https://www.cdc.gov/immigrant-refugee-health/hcp/domestic-guidance/mental-health.html</a:t>
            </a:r>
            <a:endParaRPr lang="en-US" dirty="0">
              <a:solidFill>
                <a:srgbClr val="0070C0"/>
              </a:solidFill>
            </a:endParaRPr>
          </a:p>
          <a:p>
            <a:r>
              <a:rPr lang="en-US" dirty="0"/>
              <a:t>Young, J et al. Health risks of unaccompanied immigrant children in federal custody and in US communities. AJPH 2024: </a:t>
            </a:r>
            <a:r>
              <a:rPr lang="en-US" dirty="0">
                <a:solidFill>
                  <a:srgbClr val="0070C0"/>
                </a:solidFill>
              </a:rPr>
              <a:t>https://</a:t>
            </a:r>
            <a:r>
              <a:rPr lang="en-US" dirty="0" err="1">
                <a:solidFill>
                  <a:srgbClr val="0070C0"/>
                </a:solidFill>
              </a:rPr>
              <a:t>ajph.aphapublications.org</a:t>
            </a:r>
            <a:r>
              <a:rPr lang="en-US" dirty="0">
                <a:solidFill>
                  <a:srgbClr val="0070C0"/>
                </a:solidFill>
              </a:rPr>
              <a:t>/</a:t>
            </a:r>
            <a:r>
              <a:rPr lang="en-US" dirty="0" err="1">
                <a:solidFill>
                  <a:srgbClr val="0070C0"/>
                </a:solidFill>
              </a:rPr>
              <a:t>doi</a:t>
            </a:r>
            <a:r>
              <a:rPr lang="en-US" dirty="0">
                <a:solidFill>
                  <a:srgbClr val="0070C0"/>
                </a:solidFill>
              </a:rPr>
              <a:t>/full/10.2105/AJPH.2023.307570</a:t>
            </a:r>
            <a:endParaRPr lang="en-US" dirty="0"/>
          </a:p>
        </p:txBody>
      </p:sp>
    </p:spTree>
    <p:extLst>
      <p:ext uri="{BB962C8B-B14F-4D97-AF65-F5344CB8AC3E}">
        <p14:creationId xmlns:p14="http://schemas.microsoft.com/office/powerpoint/2010/main" val="324104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8D38-F767-AF3E-6B8C-F1218008EC1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32A0065-AF4A-FD4A-20BB-EECCDCEE31FF}"/>
              </a:ext>
            </a:extLst>
          </p:cNvPr>
          <p:cNvPicPr>
            <a:picLocks noGrp="1" noChangeAspect="1"/>
          </p:cNvPicPr>
          <p:nvPr>
            <p:ph idx="1"/>
          </p:nvPr>
        </p:nvPicPr>
        <p:blipFill>
          <a:blip r:embed="rId2"/>
          <a:stretch>
            <a:fillRect/>
          </a:stretch>
        </p:blipFill>
        <p:spPr>
          <a:xfrm>
            <a:off x="314792" y="627657"/>
            <a:ext cx="11247814" cy="5602685"/>
          </a:xfrm>
          <a:prstGeom prst="rect">
            <a:avLst/>
          </a:prstGeom>
        </p:spPr>
      </p:pic>
    </p:spTree>
    <p:extLst>
      <p:ext uri="{BB962C8B-B14F-4D97-AF65-F5344CB8AC3E}">
        <p14:creationId xmlns:p14="http://schemas.microsoft.com/office/powerpoint/2010/main" val="129261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EA5ED40-DFCE-63D2-0A9E-4060E8AC3820}"/>
              </a:ext>
            </a:extLst>
          </p:cNvPr>
          <p:cNvSpPr>
            <a:spLocks noGrp="1" noChangeArrowheads="1"/>
          </p:cNvSpPr>
          <p:nvPr>
            <p:ph idx="1"/>
          </p:nvPr>
        </p:nvSpPr>
        <p:spPr bwMode="auto">
          <a:xfrm>
            <a:off x="337391" y="1114708"/>
            <a:ext cx="10744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a:ln>
                  <a:noFill/>
                </a:ln>
                <a:solidFill>
                  <a:srgbClr val="0070C0"/>
                </a:solidFill>
                <a:effectLst/>
                <a:latin typeface="Aptos" panose="020B0004020202020204" pitchFamily="34" charset="0"/>
              </a:rPr>
              <a:t>All of our humanity is dependent upon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a:ln>
                  <a:noFill/>
                </a:ln>
                <a:solidFill>
                  <a:srgbClr val="0070C0"/>
                </a:solidFill>
                <a:effectLst/>
                <a:latin typeface="Aptos" panose="020B0004020202020204" pitchFamily="34" charset="0"/>
              </a:rPr>
              <a:t>recognizing the humanity in others.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212121"/>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70C0"/>
                </a:solidFill>
                <a:effectLst/>
                <a:latin typeface="Aptos" panose="020B0004020202020204" pitchFamily="34" charset="0"/>
              </a:rPr>
              <a:t>Archbishop Desmond Tutu</a:t>
            </a:r>
            <a:endParaRPr kumimoji="0" lang="en-US" altLang="en-US" sz="3200" b="0" i="0" u="none" strike="noStrike" cap="none" normalizeH="0" baseline="0" dirty="0">
              <a:ln>
                <a:noFill/>
              </a:ln>
              <a:solidFill>
                <a:srgbClr val="0070C0"/>
              </a:solidFill>
              <a:effectLst/>
              <a:latin typeface="Arial" panose="020B0604020202020204" pitchFamily="34" charset="0"/>
            </a:endParaRPr>
          </a:p>
        </p:txBody>
      </p:sp>
      <p:pic>
        <p:nvPicPr>
          <p:cNvPr id="5" name="Picture 4">
            <a:extLst>
              <a:ext uri="{FF2B5EF4-FFF2-40B4-BE49-F238E27FC236}">
                <a16:creationId xmlns:a16="http://schemas.microsoft.com/office/drawing/2014/main" id="{C1AB22B5-7DC9-3B16-39E1-C4D20B63766D}"/>
              </a:ext>
            </a:extLst>
          </p:cNvPr>
          <p:cNvPicPr>
            <a:picLocks noChangeAspect="1"/>
          </p:cNvPicPr>
          <p:nvPr/>
        </p:nvPicPr>
        <p:blipFill>
          <a:blip r:embed="rId3"/>
          <a:stretch>
            <a:fillRect/>
          </a:stretch>
        </p:blipFill>
        <p:spPr>
          <a:xfrm>
            <a:off x="7045779" y="2058957"/>
            <a:ext cx="4808830" cy="2956540"/>
          </a:xfrm>
          <a:prstGeom prst="rect">
            <a:avLst/>
          </a:prstGeom>
        </p:spPr>
      </p:pic>
      <p:sp>
        <p:nvSpPr>
          <p:cNvPr id="6" name="TextBox 5">
            <a:extLst>
              <a:ext uri="{FF2B5EF4-FFF2-40B4-BE49-F238E27FC236}">
                <a16:creationId xmlns:a16="http://schemas.microsoft.com/office/drawing/2014/main" id="{58B40427-30E7-C81C-5FF1-F338B0D3F663}"/>
              </a:ext>
            </a:extLst>
          </p:cNvPr>
          <p:cNvSpPr txBox="1"/>
          <p:nvPr/>
        </p:nvSpPr>
        <p:spPr>
          <a:xfrm>
            <a:off x="2852057" y="6085114"/>
            <a:ext cx="9111343" cy="646331"/>
          </a:xfrm>
          <a:prstGeom prst="rect">
            <a:avLst/>
          </a:prstGeom>
          <a:noFill/>
        </p:spPr>
        <p:txBody>
          <a:bodyPr wrap="square" rtlCol="0">
            <a:spAutoFit/>
          </a:bodyPr>
          <a:lstStyle/>
          <a:p>
            <a:r>
              <a:rPr lang="en-US" dirty="0"/>
              <a:t>Photo credit: Politico 2021: </a:t>
            </a:r>
            <a:r>
              <a:rPr lang="en-US" dirty="0">
                <a:hlinkClick r:id="rId4"/>
              </a:rPr>
              <a:t>https://www.politico.com/news/2021/12/26/desmond-tutu-nobel-dies-526149</a:t>
            </a:r>
            <a:r>
              <a:rPr lang="en-US" dirty="0"/>
              <a:t>, Accessed 1/19/2026</a:t>
            </a:r>
          </a:p>
        </p:txBody>
      </p:sp>
    </p:spTree>
    <p:extLst>
      <p:ext uri="{BB962C8B-B14F-4D97-AF65-F5344CB8AC3E}">
        <p14:creationId xmlns:p14="http://schemas.microsoft.com/office/powerpoint/2010/main" val="238012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D317-3B9E-BEDA-1B74-B1947831B892}"/>
              </a:ext>
            </a:extLst>
          </p:cNvPr>
          <p:cNvSpPr>
            <a:spLocks noGrp="1"/>
          </p:cNvSpPr>
          <p:nvPr>
            <p:ph type="title"/>
          </p:nvPr>
        </p:nvSpPr>
        <p:spPr/>
        <p:txBody>
          <a:bodyPr/>
          <a:lstStyle/>
          <a:p>
            <a:r>
              <a:rPr lang="en-US" dirty="0"/>
              <a:t>A case example</a:t>
            </a:r>
          </a:p>
        </p:txBody>
      </p:sp>
      <p:sp>
        <p:nvSpPr>
          <p:cNvPr id="3" name="Content Placeholder 2">
            <a:extLst>
              <a:ext uri="{FF2B5EF4-FFF2-40B4-BE49-F238E27FC236}">
                <a16:creationId xmlns:a16="http://schemas.microsoft.com/office/drawing/2014/main" id="{8DB5E642-0704-23C4-7C38-8A1626448843}"/>
              </a:ext>
            </a:extLst>
          </p:cNvPr>
          <p:cNvSpPr>
            <a:spLocks noGrp="1"/>
          </p:cNvSpPr>
          <p:nvPr>
            <p:ph idx="1"/>
          </p:nvPr>
        </p:nvSpPr>
        <p:spPr/>
        <p:txBody>
          <a:bodyPr>
            <a:normAutofit/>
          </a:bodyPr>
          <a:lstStyle/>
          <a:p>
            <a:pPr marL="0" indent="0">
              <a:buNone/>
            </a:pPr>
            <a:r>
              <a:rPr lang="en-US" dirty="0"/>
              <a:t>KD is a 10-year-old who comes to see you to establish care at a local FQHC. He is accompanied by his mother who speaks Haitian Creole and some Spanish. Through the Haitian Creole interpreter, she shares that she was told that her child needs vaccines to enroll in school.</a:t>
            </a:r>
          </a:p>
          <a:p>
            <a:pPr marL="0" indent="0">
              <a:buNone/>
            </a:pPr>
            <a:r>
              <a:rPr lang="en-US" dirty="0"/>
              <a:t>When asked, she explains that KD was born in Haiti, NSVD and was a “normal size”, spent 1 day in hospital and that since then he has been doing well. The rest of a standard medical and family history are obtained as you establish rapport with the mom and child.  </a:t>
            </a:r>
          </a:p>
        </p:txBody>
      </p:sp>
    </p:spTree>
    <p:extLst>
      <p:ext uri="{BB962C8B-B14F-4D97-AF65-F5344CB8AC3E}">
        <p14:creationId xmlns:p14="http://schemas.microsoft.com/office/powerpoint/2010/main" val="386965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8FF1-58A7-2379-849B-486FE3E3D103}"/>
              </a:ext>
            </a:extLst>
          </p:cNvPr>
          <p:cNvSpPr>
            <a:spLocks noGrp="1"/>
          </p:cNvSpPr>
          <p:nvPr>
            <p:ph type="title"/>
          </p:nvPr>
        </p:nvSpPr>
        <p:spPr/>
        <p:txBody>
          <a:bodyPr/>
          <a:lstStyle/>
          <a:p>
            <a:r>
              <a:rPr lang="en-US" i="1" dirty="0"/>
              <a:t>Koman </a:t>
            </a:r>
            <a:r>
              <a:rPr lang="en-US" i="1" dirty="0" err="1"/>
              <a:t>ou</a:t>
            </a:r>
            <a:r>
              <a:rPr lang="en-US" i="1" dirty="0"/>
              <a:t> ye?</a:t>
            </a:r>
          </a:p>
        </p:txBody>
      </p:sp>
      <p:sp>
        <p:nvSpPr>
          <p:cNvPr id="3" name="Content Placeholder 2">
            <a:extLst>
              <a:ext uri="{FF2B5EF4-FFF2-40B4-BE49-F238E27FC236}">
                <a16:creationId xmlns:a16="http://schemas.microsoft.com/office/drawing/2014/main" id="{82664A44-1065-8C22-7383-4F8FD0799401}"/>
              </a:ext>
            </a:extLst>
          </p:cNvPr>
          <p:cNvSpPr>
            <a:spLocks noGrp="1"/>
          </p:cNvSpPr>
          <p:nvPr>
            <p:ph idx="1"/>
          </p:nvPr>
        </p:nvSpPr>
        <p:spPr/>
        <p:txBody>
          <a:bodyPr>
            <a:normAutofit/>
          </a:bodyPr>
          <a:lstStyle/>
          <a:p>
            <a:r>
              <a:rPr lang="en-US" dirty="0"/>
              <a:t>You ask about her </a:t>
            </a:r>
            <a:r>
              <a:rPr lang="en-US" i="1" dirty="0"/>
              <a:t>bel</a:t>
            </a:r>
            <a:r>
              <a:rPr lang="en-US" dirty="0"/>
              <a:t> </a:t>
            </a:r>
            <a:r>
              <a:rPr lang="en-US" i="1" dirty="0" err="1"/>
              <a:t>timoun</a:t>
            </a:r>
            <a:r>
              <a:rPr lang="en-US" i="1" dirty="0"/>
              <a:t>, </a:t>
            </a:r>
            <a:r>
              <a:rPr lang="en-US" dirty="0"/>
              <a:t>his development over time, schooling access, friends, what he likes to do for fun, favorite foods and his appetite, and if he is sleeping well.</a:t>
            </a:r>
          </a:p>
          <a:p>
            <a:r>
              <a:rPr lang="en-US" dirty="0"/>
              <a:t> You also explain that it is important to ask questions about their migration to the US to help determine medical testing that is recommended and supports needed. You explain that you will not write anything about legal status in the chart. When asked, the mother states that the child arrived in the US in 1/2025 and that she has been living in the US for the past 8 years after living and working in Chile.</a:t>
            </a:r>
          </a:p>
        </p:txBody>
      </p:sp>
    </p:spTree>
    <p:extLst>
      <p:ext uri="{BB962C8B-B14F-4D97-AF65-F5344CB8AC3E}">
        <p14:creationId xmlns:p14="http://schemas.microsoft.com/office/powerpoint/2010/main" val="215154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A8E8-D6EB-7585-CC6F-864AA55126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6A3B39-28DC-75CF-44C1-EC047A457EAC}"/>
              </a:ext>
            </a:extLst>
          </p:cNvPr>
          <p:cNvSpPr>
            <a:spLocks noGrp="1"/>
          </p:cNvSpPr>
          <p:nvPr>
            <p:ph idx="1"/>
          </p:nvPr>
        </p:nvSpPr>
        <p:spPr/>
        <p:txBody>
          <a:bodyPr>
            <a:normAutofit fontScale="92500" lnSpcReduction="20000"/>
          </a:bodyPr>
          <a:lstStyle/>
          <a:p>
            <a:r>
              <a:rPr lang="en-US" dirty="0"/>
              <a:t>You note that the mother makes minimal eye contact when speaking to you and has a blunted affect.  When you try to engage the 10 –year- old, he also is not making much eye contact and is very shy, answering questions with </a:t>
            </a:r>
            <a:r>
              <a:rPr lang="en-US" i="1" dirty="0" err="1"/>
              <a:t>wi</a:t>
            </a:r>
            <a:r>
              <a:rPr lang="en-US" dirty="0"/>
              <a:t> or </a:t>
            </a:r>
            <a:r>
              <a:rPr lang="en-US" i="1" dirty="0"/>
              <a:t>non</a:t>
            </a:r>
            <a:r>
              <a:rPr lang="en-US" dirty="0"/>
              <a:t> only.</a:t>
            </a:r>
          </a:p>
          <a:p>
            <a:r>
              <a:rPr lang="en-US" dirty="0"/>
              <a:t>With further questioning, you learn that the child was living with his grandmother in Haiti and his mom was just able to pay for a flight to Mexico for him and his grandmother. They spent several weeks in Mexico and then presented themselves at the US-Mexico border asking for asylum due to ongoing threats to their safety. When asked, the child denies being hurt in Mexico. He then was separated from grandmother, per US policy, and sent to an ORR shelter by himself where he had some vaccines given and medical screening done. </a:t>
            </a:r>
          </a:p>
          <a:p>
            <a:r>
              <a:rPr lang="en-US" dirty="0"/>
              <a:t>Per US policy, he became an unaccompanied immigrant child</a:t>
            </a:r>
          </a:p>
        </p:txBody>
      </p:sp>
    </p:spTree>
    <p:extLst>
      <p:ext uri="{BB962C8B-B14F-4D97-AF65-F5344CB8AC3E}">
        <p14:creationId xmlns:p14="http://schemas.microsoft.com/office/powerpoint/2010/main" val="179230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0935-096A-9CD2-4193-51A5790A35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38C14B-A2CA-218F-F279-933614ABAD8E}"/>
              </a:ext>
            </a:extLst>
          </p:cNvPr>
          <p:cNvSpPr>
            <a:spLocks noGrp="1"/>
          </p:cNvSpPr>
          <p:nvPr>
            <p:ph idx="1"/>
          </p:nvPr>
        </p:nvSpPr>
        <p:spPr/>
        <p:txBody>
          <a:bodyPr>
            <a:normAutofit fontScale="85000" lnSpcReduction="20000"/>
          </a:bodyPr>
          <a:lstStyle/>
          <a:p>
            <a:r>
              <a:rPr lang="en-US" dirty="0"/>
              <a:t>4 weeks after separation from his grandmother, he was reunited with his mother who he had only seen over weekly video phone calls since he was 2 –years- old.  Grandmother, as a non-legal guardian, was deported back to Haiti.  He has been living with his mother for the past 1 month along with his stepfather and 3- and 4- year- old half-siblings, who he just met. </a:t>
            </a:r>
          </a:p>
          <a:p>
            <a:r>
              <a:rPr lang="en-US" dirty="0"/>
              <a:t>He has yet to start school and he has been out of school for 3 years.</a:t>
            </a:r>
          </a:p>
          <a:p>
            <a:r>
              <a:rPr lang="en-US" dirty="0"/>
              <a:t>The child has not been eating or sleeping well since arrival and is not engaging with his half-siblings. He denies SI. He recently started wetting the bed at night, something that was not an issue prior to coming to the US.</a:t>
            </a:r>
          </a:p>
          <a:p>
            <a:r>
              <a:rPr lang="en-US" dirty="0"/>
              <a:t>The child used to like to draw and play soccer but has not been engaging in these activities since leaving Haiti.</a:t>
            </a:r>
          </a:p>
          <a:p>
            <a:r>
              <a:rPr lang="en-US" dirty="0"/>
              <a:t>When asked, the mom shares that the best way for her to receive health information post-visit is through recorded messages in Haitian Creole and through diagrams and pictures.</a:t>
            </a:r>
          </a:p>
          <a:p>
            <a:endParaRPr lang="en-US" dirty="0"/>
          </a:p>
        </p:txBody>
      </p:sp>
    </p:spTree>
    <p:extLst>
      <p:ext uri="{BB962C8B-B14F-4D97-AF65-F5344CB8AC3E}">
        <p14:creationId xmlns:p14="http://schemas.microsoft.com/office/powerpoint/2010/main" val="17264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0486-8F66-F32A-58BA-0622C921BD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BBB2E1-A338-98EB-E3B5-F4123DF2CAE8}"/>
              </a:ext>
            </a:extLst>
          </p:cNvPr>
          <p:cNvSpPr>
            <a:spLocks noGrp="1"/>
          </p:cNvSpPr>
          <p:nvPr>
            <p:ph idx="1"/>
          </p:nvPr>
        </p:nvSpPr>
        <p:spPr/>
        <p:txBody>
          <a:bodyPr/>
          <a:lstStyle/>
          <a:p>
            <a:r>
              <a:rPr lang="en-US" dirty="0"/>
              <a:t>Full PE is within normal limits except for noted stress, blunted affect, and signs and symptoms of depression</a:t>
            </a:r>
          </a:p>
          <a:p>
            <a:pPr marL="0" indent="0">
              <a:buNone/>
            </a:pPr>
            <a:endParaRPr lang="en-US" dirty="0"/>
          </a:p>
          <a:p>
            <a:pPr marL="0" indent="0">
              <a:buNone/>
            </a:pPr>
            <a:endParaRPr lang="en-US" i="1" dirty="0"/>
          </a:p>
        </p:txBody>
      </p:sp>
    </p:spTree>
    <p:extLst>
      <p:ext uri="{BB962C8B-B14F-4D97-AF65-F5344CB8AC3E}">
        <p14:creationId xmlns:p14="http://schemas.microsoft.com/office/powerpoint/2010/main" val="3929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B84F-7B3F-936B-5347-EEA2C466A1A3}"/>
              </a:ext>
            </a:extLst>
          </p:cNvPr>
          <p:cNvSpPr>
            <a:spLocks noGrp="1"/>
          </p:cNvSpPr>
          <p:nvPr>
            <p:ph type="title"/>
          </p:nvPr>
        </p:nvSpPr>
        <p:spPr/>
        <p:txBody>
          <a:bodyPr/>
          <a:lstStyle/>
          <a:p>
            <a:r>
              <a:rPr lang="en-US" dirty="0"/>
              <a:t>Some themes from this </a:t>
            </a:r>
            <a:br>
              <a:rPr lang="en-US" dirty="0"/>
            </a:br>
            <a:r>
              <a:rPr lang="en-US" dirty="0"/>
              <a:t>relatively common case</a:t>
            </a:r>
          </a:p>
        </p:txBody>
      </p:sp>
      <p:sp>
        <p:nvSpPr>
          <p:cNvPr id="3" name="Content Placeholder 2">
            <a:extLst>
              <a:ext uri="{FF2B5EF4-FFF2-40B4-BE49-F238E27FC236}">
                <a16:creationId xmlns:a16="http://schemas.microsoft.com/office/drawing/2014/main" id="{662B0819-EAAB-D81E-1345-B86B39563F70}"/>
              </a:ext>
            </a:extLst>
          </p:cNvPr>
          <p:cNvSpPr>
            <a:spLocks noGrp="1"/>
          </p:cNvSpPr>
          <p:nvPr>
            <p:ph idx="1"/>
          </p:nvPr>
        </p:nvSpPr>
        <p:spPr/>
        <p:txBody>
          <a:bodyPr>
            <a:normAutofit fontScale="92500" lnSpcReduction="20000"/>
          </a:bodyPr>
          <a:lstStyle/>
          <a:p>
            <a:r>
              <a:rPr lang="en-US" dirty="0"/>
              <a:t>The need to establish trust and empathy </a:t>
            </a:r>
          </a:p>
          <a:p>
            <a:r>
              <a:rPr lang="en-US" dirty="0"/>
              <a:t>Refugees, immigrants and multi-generational trauma</a:t>
            </a:r>
          </a:p>
          <a:p>
            <a:r>
              <a:rPr lang="en-US" dirty="0"/>
              <a:t>Unaccompanied immigrant children</a:t>
            </a:r>
          </a:p>
          <a:p>
            <a:r>
              <a:rPr lang="en-US" dirty="0"/>
              <a:t>Family separation</a:t>
            </a:r>
          </a:p>
          <a:p>
            <a:r>
              <a:rPr lang="en-US" dirty="0"/>
              <a:t>Toxic stress</a:t>
            </a:r>
          </a:p>
          <a:p>
            <a:r>
              <a:rPr lang="en-US" dirty="0"/>
              <a:t>US immigration policies and trauma</a:t>
            </a:r>
          </a:p>
          <a:p>
            <a:r>
              <a:rPr lang="en-US" dirty="0"/>
              <a:t>Essentials of social history taking—why is this important?</a:t>
            </a:r>
          </a:p>
          <a:p>
            <a:r>
              <a:rPr lang="en-US" dirty="0"/>
              <a:t>Health system language and learning barriers</a:t>
            </a:r>
          </a:p>
          <a:p>
            <a:r>
              <a:rPr lang="en-US" dirty="0"/>
              <a:t>Legal status as a social determinant of health</a:t>
            </a:r>
          </a:p>
          <a:p>
            <a:r>
              <a:rPr lang="en-US" dirty="0"/>
              <a:t>Resilience and strength of immigrant communities</a:t>
            </a:r>
          </a:p>
          <a:p>
            <a:endParaRPr lang="en-US" dirty="0"/>
          </a:p>
          <a:p>
            <a:endParaRPr lang="en-US" dirty="0"/>
          </a:p>
        </p:txBody>
      </p:sp>
    </p:spTree>
    <p:extLst>
      <p:ext uri="{BB962C8B-B14F-4D97-AF65-F5344CB8AC3E}">
        <p14:creationId xmlns:p14="http://schemas.microsoft.com/office/powerpoint/2010/main" val="3547944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E83B28E9A3F449E47614D6F9D9C1C" ma:contentTypeVersion="19" ma:contentTypeDescription="Create a new document." ma:contentTypeScope="" ma:versionID="dac71eca6c8d91afd5e0e25345362406">
  <xsd:schema xmlns:xsd="http://www.w3.org/2001/XMLSchema" xmlns:xs="http://www.w3.org/2001/XMLSchema" xmlns:p="http://schemas.microsoft.com/office/2006/metadata/properties" xmlns:ns2="69dfdf88-4dfb-416b-b9f5-84dee709fed5" xmlns:ns3="e88f6a02-be8e-42dd-8f18-29e9bf046cab" targetNamespace="http://schemas.microsoft.com/office/2006/metadata/properties" ma:root="true" ma:fieldsID="c078560de47aca679d4efd630e7591c4" ns2:_="" ns3:_="">
    <xsd:import namespace="69dfdf88-4dfb-416b-b9f5-84dee709fed5"/>
    <xsd:import namespace="e88f6a02-be8e-42dd-8f18-29e9bf046ca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fdf88-4dfb-416b-b9f5-84dee709fe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c464901-3db1-4a69-976a-b3d05c76479e}" ma:internalName="TaxCatchAll" ma:showField="CatchAllData" ma:web="69dfdf88-4dfb-416b-b9f5-84dee709fe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8f6a02-be8e-42dd-8f18-29e9bf046c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3a3a8ba-62f0-462b-86d7-ebe049dd93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69dfdf88-4dfb-416b-b9f5-84dee709fed5" xsi:nil="true"/>
    <lcf76f155ced4ddcb4097134ff3c332f xmlns="e88f6a02-be8e-42dd-8f18-29e9bf046cab">
      <Terms xmlns="http://schemas.microsoft.com/office/infopath/2007/PartnerControls"/>
    </lcf76f155ced4ddcb4097134ff3c332f>
    <_dlc_DocId xmlns="69dfdf88-4dfb-416b-b9f5-84dee709fed5">HQPDRIVE-74427511-154394</_dlc_DocId>
    <_dlc_DocIdUrl xmlns="69dfdf88-4dfb-416b-b9f5-84dee709fed5">
      <Url>https://hcpsocal.sharepoint.com/sites/HQPDrive/_layouts/15/DocIdRedir.aspx?ID=HQPDRIVE-74427511-154394</Url>
      <Description>HQPDRIVE-74427511-154394</Description>
    </_dlc_DocIdUrl>
  </documentManagement>
</p:properties>
</file>

<file path=customXml/itemProps1.xml><?xml version="1.0" encoding="utf-8"?>
<ds:datastoreItem xmlns:ds="http://schemas.openxmlformats.org/officeDocument/2006/customXml" ds:itemID="{6E81BF5E-FA43-4BEE-9C59-752EB3B9581A}"/>
</file>

<file path=customXml/itemProps2.xml><?xml version="1.0" encoding="utf-8"?>
<ds:datastoreItem xmlns:ds="http://schemas.openxmlformats.org/officeDocument/2006/customXml" ds:itemID="{3B13E7C8-8E7C-439F-A334-D08617DEF9D9}"/>
</file>

<file path=customXml/itemProps3.xml><?xml version="1.0" encoding="utf-8"?>
<ds:datastoreItem xmlns:ds="http://schemas.openxmlformats.org/officeDocument/2006/customXml" ds:itemID="{95CEE1A4-0A1A-4CBF-88F9-A01FAA54E748}"/>
</file>

<file path=customXml/itemProps4.xml><?xml version="1.0" encoding="utf-8"?>
<ds:datastoreItem xmlns:ds="http://schemas.openxmlformats.org/officeDocument/2006/customXml" ds:itemID="{2182C7E8-1831-4C76-B883-2F1DF724B336}"/>
</file>

<file path=docProps/app.xml><?xml version="1.0" encoding="utf-8"?>
<Properties xmlns="http://schemas.openxmlformats.org/officeDocument/2006/extended-properties" xmlns:vt="http://schemas.openxmlformats.org/officeDocument/2006/docPropsVTypes">
  <TotalTime>296</TotalTime>
  <Words>2853</Words>
  <Application>Microsoft Macintosh PowerPoint</Application>
  <PresentationFormat>Widescreen</PresentationFormat>
  <Paragraphs>180</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Wingdings</vt:lpstr>
      <vt:lpstr>Office Theme</vt:lpstr>
      <vt:lpstr>Immigrant Mental Health A Pediatrician’s Perspective</vt:lpstr>
      <vt:lpstr>PowerPoint Presentation</vt:lpstr>
      <vt:lpstr>PowerPoint Presentation</vt:lpstr>
      <vt:lpstr>A case example</vt:lpstr>
      <vt:lpstr>Koman ou ye?</vt:lpstr>
      <vt:lpstr>PowerPoint Presentation</vt:lpstr>
      <vt:lpstr>PowerPoint Presentation</vt:lpstr>
      <vt:lpstr>PowerPoint Presentation</vt:lpstr>
      <vt:lpstr>Some themes from this  relatively common case</vt:lpstr>
      <vt:lpstr>Pediatric Health data, Haiti vs U.S.</vt:lpstr>
      <vt:lpstr>PowerPoint Presentation</vt:lpstr>
      <vt:lpstr>PowerPoint Presentation</vt:lpstr>
      <vt:lpstr>PowerPoint Presentation</vt:lpstr>
      <vt:lpstr>PowerPoint Presentation</vt:lpstr>
      <vt:lpstr>PowerPoint Presentation</vt:lpstr>
      <vt:lpstr>Toxic Stress in Children</vt:lpstr>
      <vt:lpstr>Toxic Stress in Children</vt:lpstr>
      <vt:lpstr>PowerPoint Presentation</vt:lpstr>
      <vt:lpstr>PowerPoint Presentation</vt:lpstr>
      <vt:lpstr>PowerPoint Presentation</vt:lpstr>
      <vt:lpstr>PowerPoint Presentation</vt:lpstr>
      <vt:lpstr>PowerPoint Presentation</vt:lpstr>
      <vt:lpstr>MN COE in Newcomer Health, Script excerpt</vt:lpstr>
      <vt:lpstr>Some final thoughts….</vt:lpstr>
      <vt:lpstr>PowerPoint Presentation</vt:lpstr>
      <vt:lpstr>PowerPoint Presentation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Janine</dc:creator>
  <cp:lastModifiedBy>Young, Janine</cp:lastModifiedBy>
  <cp:revision>1</cp:revision>
  <dcterms:created xsi:type="dcterms:W3CDTF">2026-01-14T22:29:09Z</dcterms:created>
  <dcterms:modified xsi:type="dcterms:W3CDTF">2026-01-21T18:51:09Z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0x01010048CE83B28E9A3F449E47614D6F9D9C1C</vt:lpwstr>
  </property>
  <property fmtid="{D5CDD505-2E9C-101B-9397-08002B2CF9AE}" pid="3" name="_dlc_DocIdItemGuid">
    <vt:lpwstr>fc42c987-971f-43ba-9a2b-045d1d395e2b</vt:lpwstr>
  </property>
</Properties>
</file>