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Canva Sans Bold" charset="1" panose="020B0803030501040103"/>
      <p:regular r:id="rId16"/>
    </p:embeddedFont>
    <p:embeddedFont>
      <p:font typeface="Canva Sans Bold Italics" charset="1" panose="020B0803030501040103"/>
      <p:regular r:id="rId17"/>
    </p:embeddedFont>
    <p:embeddedFont>
      <p:font typeface="Jingleberry" charset="1" panose="02000A03000000000000"/>
      <p:regular r:id="rId18"/>
    </p:embeddedFont>
    <p:embeddedFont>
      <p:font typeface="Canva Sans" charset="1" panose="020B0503030501040103"/>
      <p:regular r:id="rId19"/>
    </p:embeddedFont>
    <p:embeddedFont>
      <p:font typeface="Lilita One" charset="1" panose="02000000000000000000"/>
      <p:regular r:id="rId20"/>
    </p:embeddedFont>
    <p:embeddedFont>
      <p:font typeface="Telegraf Bold" charset="1" panose="00000800000000000000"/>
      <p:regular r:id="rId21"/>
    </p:embeddedFont>
    <p:embeddedFont>
      <p:font typeface="Telegraf Medium" charset="1" panose="000006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8.fntdata"/><Relationship Id="rId8" Type="http://schemas.openxmlformats.org/officeDocument/2006/relationships/slide" Target="slides/slide3.xml"/><Relationship Id="rId26" Type="http://schemas.openxmlformats.org/officeDocument/2006/relationships/customXml" Target="../customXml/item4.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font" Target="fonts/font17.fntdata"/><Relationship Id="rId7" Type="http://schemas.openxmlformats.org/officeDocument/2006/relationships/slide" Target="slides/slide2.xml"/><Relationship Id="rId25" Type="http://schemas.openxmlformats.org/officeDocument/2006/relationships/customXml" Target="../customXml/item3.xml"/><Relationship Id="rId16" Type="http://schemas.openxmlformats.org/officeDocument/2006/relationships/font" Target="fonts/font16.fntdata"/><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2.xml"/><Relationship Id="rId15" Type="http://schemas.openxmlformats.org/officeDocument/2006/relationships/slide" Target="slides/slide10.xml"/><Relationship Id="rId5" Type="http://schemas.openxmlformats.org/officeDocument/2006/relationships/tableStyles" Target="tableStyles.xml"/><Relationship Id="rId23"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slide" Target="slides/slide9.xml"/><Relationship Id="rId22" Type="http://schemas.openxmlformats.org/officeDocument/2006/relationships/font" Target="fonts/font22.fntdata"/><Relationship Id="rId4" Type="http://schemas.openxmlformats.org/officeDocument/2006/relationships/theme" Target="theme/theme1.xml"/><Relationship Id="rId9" Type="http://schemas.openxmlformats.org/officeDocument/2006/relationships/slide" Target="slides/slide4.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7E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2491776" y="2180489"/>
            <a:ext cx="4443812" cy="6873268"/>
          </a:xfrm>
          <a:custGeom>
            <a:avLst/>
            <a:gdLst/>
            <a:ahLst/>
            <a:cxnLst/>
            <a:rect r="r" b="b" t="t" l="l"/>
            <a:pathLst>
              <a:path h="6873268" w="4443812">
                <a:moveTo>
                  <a:pt x="0" y="0"/>
                </a:moveTo>
                <a:lnTo>
                  <a:pt x="4443811" y="0"/>
                </a:lnTo>
                <a:lnTo>
                  <a:pt x="4443811" y="6873267"/>
                </a:lnTo>
                <a:lnTo>
                  <a:pt x="0" y="6873267"/>
                </a:lnTo>
                <a:lnTo>
                  <a:pt x="0" y="0"/>
                </a:lnTo>
                <a:close/>
              </a:path>
            </a:pathLst>
          </a:custGeom>
          <a:blipFill>
            <a:blip r:embed="rId3"/>
            <a:stretch>
              <a:fillRect l="-1524" t="0" r="-1524" b="0"/>
            </a:stretch>
          </a:blipFill>
        </p:spPr>
      </p:sp>
      <p:sp>
        <p:nvSpPr>
          <p:cNvPr name="TextBox 4" id="4"/>
          <p:cNvSpPr txBox="true"/>
          <p:nvPr/>
        </p:nvSpPr>
        <p:spPr>
          <a:xfrm rot="0">
            <a:off x="0" y="188278"/>
            <a:ext cx="16350358" cy="2441563"/>
          </a:xfrm>
          <a:prstGeom prst="rect">
            <a:avLst/>
          </a:prstGeom>
        </p:spPr>
        <p:txBody>
          <a:bodyPr anchor="t" rtlCol="false" tIns="0" lIns="0" bIns="0" rIns="0">
            <a:spAutoFit/>
          </a:bodyPr>
          <a:lstStyle/>
          <a:p>
            <a:pPr algn="ctr">
              <a:lnSpc>
                <a:spcPts val="9800"/>
              </a:lnSpc>
            </a:pPr>
            <a:r>
              <a:rPr lang="en-US" sz="7000" b="true">
                <a:solidFill>
                  <a:srgbClr val="000000"/>
                </a:solidFill>
                <a:latin typeface="Canva Sans Bold"/>
                <a:ea typeface="Canva Sans Bold"/>
                <a:cs typeface="Canva Sans Bold"/>
                <a:sym typeface="Canva Sans Bold"/>
              </a:rPr>
              <a:t> When Pain Speaks a Different Language</a:t>
            </a:r>
          </a:p>
        </p:txBody>
      </p:sp>
      <p:sp>
        <p:nvSpPr>
          <p:cNvPr name="TextBox 5" id="5"/>
          <p:cNvSpPr txBox="true"/>
          <p:nvPr/>
        </p:nvSpPr>
        <p:spPr>
          <a:xfrm rot="0">
            <a:off x="0" y="3928083"/>
            <a:ext cx="11873762" cy="5125673"/>
          </a:xfrm>
          <a:prstGeom prst="rect">
            <a:avLst/>
          </a:prstGeom>
        </p:spPr>
        <p:txBody>
          <a:bodyPr anchor="t" rtlCol="false" tIns="0" lIns="0" bIns="0" rIns="0">
            <a:spAutoFit/>
          </a:bodyPr>
          <a:lstStyle/>
          <a:p>
            <a:pPr algn="ctr">
              <a:lnSpc>
                <a:spcPts val="8114"/>
              </a:lnSpc>
            </a:pPr>
            <a:r>
              <a:rPr lang="en-US" sz="5795" b="true">
                <a:solidFill>
                  <a:srgbClr val="000000"/>
                </a:solidFill>
                <a:latin typeface="Canva Sans Bold"/>
                <a:ea typeface="Canva Sans Bold"/>
                <a:cs typeface="Canva Sans Bold"/>
                <a:sym typeface="Canva Sans Bold"/>
              </a:rPr>
              <a:t>When cultural expressions of distress are misunderstood, care can unintentionally deepen the problem!</a:t>
            </a:r>
          </a:p>
          <a:p>
            <a:pPr algn="ctr">
              <a:lnSpc>
                <a:spcPts val="8114"/>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7E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4650097" y="281061"/>
            <a:ext cx="3637903" cy="1996299"/>
          </a:xfrm>
          <a:custGeom>
            <a:avLst/>
            <a:gdLst/>
            <a:ahLst/>
            <a:cxnLst/>
            <a:rect r="r" b="b" t="t" l="l"/>
            <a:pathLst>
              <a:path h="1996299" w="3637903">
                <a:moveTo>
                  <a:pt x="0" y="0"/>
                </a:moveTo>
                <a:lnTo>
                  <a:pt x="3637903" y="0"/>
                </a:lnTo>
                <a:lnTo>
                  <a:pt x="3637903" y="1996299"/>
                </a:lnTo>
                <a:lnTo>
                  <a:pt x="0" y="1996299"/>
                </a:lnTo>
                <a:lnTo>
                  <a:pt x="0" y="0"/>
                </a:lnTo>
                <a:close/>
              </a:path>
            </a:pathLst>
          </a:custGeom>
          <a:blipFill>
            <a:blip r:embed="rId3"/>
            <a:stretch>
              <a:fillRect l="0" t="0" r="0" b="0"/>
            </a:stretch>
          </a:blipFill>
        </p:spPr>
      </p:sp>
      <p:sp>
        <p:nvSpPr>
          <p:cNvPr name="Freeform 4" id="4"/>
          <p:cNvSpPr/>
          <p:nvPr/>
        </p:nvSpPr>
        <p:spPr>
          <a:xfrm flipH="false" flipV="false" rot="0">
            <a:off x="0" y="3066475"/>
            <a:ext cx="8291512" cy="7220525"/>
          </a:xfrm>
          <a:custGeom>
            <a:avLst/>
            <a:gdLst/>
            <a:ahLst/>
            <a:cxnLst/>
            <a:rect r="r" b="b" t="t" l="l"/>
            <a:pathLst>
              <a:path h="7220525" w="8291512">
                <a:moveTo>
                  <a:pt x="0" y="0"/>
                </a:moveTo>
                <a:lnTo>
                  <a:pt x="8291512" y="0"/>
                </a:lnTo>
                <a:lnTo>
                  <a:pt x="8291512" y="7220525"/>
                </a:lnTo>
                <a:lnTo>
                  <a:pt x="0" y="7220525"/>
                </a:lnTo>
                <a:lnTo>
                  <a:pt x="0" y="0"/>
                </a:lnTo>
                <a:close/>
              </a:path>
            </a:pathLst>
          </a:custGeom>
          <a:blipFill>
            <a:blip r:embed="rId4"/>
            <a:stretch>
              <a:fillRect l="0" t="0" r="0" b="0"/>
            </a:stretch>
          </a:blipFill>
        </p:spPr>
      </p:sp>
      <p:sp>
        <p:nvSpPr>
          <p:cNvPr name="TextBox 5" id="5"/>
          <p:cNvSpPr txBox="true"/>
          <p:nvPr/>
        </p:nvSpPr>
        <p:spPr>
          <a:xfrm rot="0">
            <a:off x="0" y="147711"/>
            <a:ext cx="16583023" cy="2360918"/>
          </a:xfrm>
          <a:prstGeom prst="rect">
            <a:avLst/>
          </a:prstGeom>
        </p:spPr>
        <p:txBody>
          <a:bodyPr anchor="t" rtlCol="false" tIns="0" lIns="0" bIns="0" rIns="0">
            <a:spAutoFit/>
          </a:bodyPr>
          <a:lstStyle/>
          <a:p>
            <a:pPr algn="ctr">
              <a:lnSpc>
                <a:spcPts val="9520"/>
              </a:lnSpc>
            </a:pPr>
            <a:r>
              <a:rPr lang="en-US" b="true" sz="6800">
                <a:solidFill>
                  <a:srgbClr val="DE3129"/>
                </a:solidFill>
                <a:latin typeface="Canva Sans Bold"/>
                <a:ea typeface="Canva Sans Bold"/>
                <a:cs typeface="Canva Sans Bold"/>
                <a:sym typeface="Canva Sans Bold"/>
              </a:rPr>
              <a:t>Bri</a:t>
            </a:r>
            <a:r>
              <a:rPr lang="en-US" b="true" sz="6800">
                <a:solidFill>
                  <a:srgbClr val="DE3129"/>
                </a:solidFill>
                <a:latin typeface="Canva Sans Bold"/>
                <a:ea typeface="Canva Sans Bold"/>
                <a:cs typeface="Canva Sans Bold"/>
                <a:sym typeface="Canva Sans Bold"/>
              </a:rPr>
              <a:t>dging Behavioral Health and Cultural Care</a:t>
            </a:r>
          </a:p>
        </p:txBody>
      </p:sp>
      <p:sp>
        <p:nvSpPr>
          <p:cNvPr name="TextBox 6" id="6"/>
          <p:cNvSpPr txBox="true"/>
          <p:nvPr/>
        </p:nvSpPr>
        <p:spPr>
          <a:xfrm rot="0">
            <a:off x="8749233" y="2677160"/>
            <a:ext cx="9538767" cy="6581140"/>
          </a:xfrm>
          <a:prstGeom prst="rect">
            <a:avLst/>
          </a:prstGeom>
        </p:spPr>
        <p:txBody>
          <a:bodyPr anchor="t" rtlCol="false" tIns="0" lIns="0" bIns="0" rIns="0">
            <a:spAutoFit/>
          </a:bodyPr>
          <a:lstStyle/>
          <a:p>
            <a:pPr algn="ctr">
              <a:lnSpc>
                <a:spcPts val="4759"/>
              </a:lnSpc>
            </a:pPr>
            <a:r>
              <a:rPr lang="en-US" sz="3399">
                <a:solidFill>
                  <a:srgbClr val="1F1F1F"/>
                </a:solidFill>
                <a:latin typeface="Canva Sans"/>
                <a:ea typeface="Canva Sans"/>
                <a:cs typeface="Canva Sans"/>
                <a:sym typeface="Canva Sans"/>
              </a:rPr>
              <a:t>Un</a:t>
            </a:r>
            <a:r>
              <a:rPr lang="en-US" sz="3399">
                <a:solidFill>
                  <a:srgbClr val="1F1F1F"/>
                </a:solidFill>
                <a:latin typeface="Canva Sans"/>
                <a:ea typeface="Canva Sans"/>
                <a:cs typeface="Canva Sans"/>
                <a:sym typeface="Canva Sans"/>
              </a:rPr>
              <a:t>der BHI, we provide culturally and linguistically competent services. Each Behavioral Health Specialist (BHS) is selected from the community they serve, and because of this, they already have an innate understanding of the community’s values, challenges, and cultural context. They are trained and equipped to recognize the underlying roots of challenges as well as how these challenges appear through surface-level symptoms.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7E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262930" y="2335537"/>
            <a:ext cx="12380312" cy="7711537"/>
          </a:xfrm>
          <a:prstGeom prst="rect">
            <a:avLst/>
          </a:prstGeom>
        </p:spPr>
        <p:txBody>
          <a:bodyPr anchor="t" rtlCol="false" tIns="0" lIns="0" bIns="0" rIns="0">
            <a:spAutoFit/>
          </a:bodyPr>
          <a:lstStyle/>
          <a:p>
            <a:pPr algn="ctr">
              <a:lnSpc>
                <a:spcPts val="5108"/>
              </a:lnSpc>
            </a:pPr>
            <a:r>
              <a:rPr lang="en-US" sz="3648" b="true">
                <a:solidFill>
                  <a:srgbClr val="000000"/>
                </a:solidFill>
                <a:latin typeface="Canva Sans Bold"/>
                <a:ea typeface="Canva Sans Bold"/>
                <a:cs typeface="Canva Sans Bold"/>
                <a:sym typeface="Canva Sans Bold"/>
              </a:rPr>
              <a:t>An </a:t>
            </a:r>
            <a:r>
              <a:rPr lang="en-US" sz="3648" b="true">
                <a:solidFill>
                  <a:srgbClr val="000000"/>
                </a:solidFill>
                <a:latin typeface="Canva Sans Bold"/>
                <a:ea typeface="Canva Sans Bold"/>
                <a:cs typeface="Canva Sans Bold"/>
                <a:sym typeface="Canva Sans Bold"/>
              </a:rPr>
              <a:t>18-year-old young woman, newly arrived to the United States , is referred to behavioral health program due to emotional outbursts, self-hitting during distress, and increased aggression. She comes from an immigrant family and is adjusting to a new culture, language, and system while living under strict family expectations.</a:t>
            </a:r>
          </a:p>
          <a:p>
            <a:pPr algn="ctr">
              <a:lnSpc>
                <a:spcPts val="5108"/>
              </a:lnSpc>
            </a:pPr>
            <a:r>
              <a:rPr lang="en-US" sz="3648" b="true">
                <a:solidFill>
                  <a:srgbClr val="000000"/>
                </a:solidFill>
                <a:latin typeface="Canva Sans Bold"/>
                <a:ea typeface="Canva Sans Bold"/>
                <a:cs typeface="Canva Sans Bold"/>
                <a:sym typeface="Canva Sans Bold"/>
              </a:rPr>
              <a:t>During the assessment, she explains:</a:t>
            </a:r>
          </a:p>
          <a:p>
            <a:pPr algn="ctr">
              <a:lnSpc>
                <a:spcPts val="5108"/>
              </a:lnSpc>
            </a:pPr>
            <a:r>
              <a:rPr lang="en-US" b="true" sz="3648" i="true">
                <a:solidFill>
                  <a:srgbClr val="000000"/>
                </a:solidFill>
                <a:latin typeface="Canva Sans Bold Italics"/>
                <a:ea typeface="Canva Sans Bold Italics"/>
                <a:cs typeface="Canva Sans Bold Italics"/>
                <a:sym typeface="Canva Sans Bold Italics"/>
              </a:rPr>
              <a:t>“There is a jinn inside me. When I feel overwhelmed, it tells me to be aggressive and to hurt myself and sometimes others.”</a:t>
            </a:r>
          </a:p>
          <a:p>
            <a:pPr algn="ctr">
              <a:lnSpc>
                <a:spcPts val="5108"/>
              </a:lnSpc>
            </a:pPr>
          </a:p>
        </p:txBody>
      </p:sp>
      <p:sp>
        <p:nvSpPr>
          <p:cNvPr name="Freeform 4" id="4"/>
          <p:cNvSpPr/>
          <p:nvPr/>
        </p:nvSpPr>
        <p:spPr>
          <a:xfrm flipH="false" flipV="false" rot="0">
            <a:off x="12380312" y="4783004"/>
            <a:ext cx="5907688" cy="5503996"/>
          </a:xfrm>
          <a:custGeom>
            <a:avLst/>
            <a:gdLst/>
            <a:ahLst/>
            <a:cxnLst/>
            <a:rect r="r" b="b" t="t" l="l"/>
            <a:pathLst>
              <a:path h="5503996" w="5907688">
                <a:moveTo>
                  <a:pt x="0" y="0"/>
                </a:moveTo>
                <a:lnTo>
                  <a:pt x="5907688" y="0"/>
                </a:lnTo>
                <a:lnTo>
                  <a:pt x="5907688" y="5503996"/>
                </a:lnTo>
                <a:lnTo>
                  <a:pt x="0" y="5503996"/>
                </a:lnTo>
                <a:lnTo>
                  <a:pt x="0" y="0"/>
                </a:lnTo>
                <a:close/>
              </a:path>
            </a:pathLst>
          </a:custGeom>
          <a:blipFill>
            <a:blip r:embed="rId3"/>
            <a:stretch>
              <a:fillRect l="0" t="0" r="0" b="0"/>
            </a:stretch>
          </a:blipFill>
        </p:spPr>
      </p:sp>
      <p:sp>
        <p:nvSpPr>
          <p:cNvPr name="TextBox 5" id="5"/>
          <p:cNvSpPr txBox="true"/>
          <p:nvPr/>
        </p:nvSpPr>
        <p:spPr>
          <a:xfrm rot="0">
            <a:off x="784235" y="857250"/>
            <a:ext cx="5289869" cy="1554487"/>
          </a:xfrm>
          <a:prstGeom prst="rect">
            <a:avLst/>
          </a:prstGeom>
        </p:spPr>
        <p:txBody>
          <a:bodyPr anchor="t" rtlCol="false" tIns="0" lIns="0" bIns="0" rIns="0">
            <a:spAutoFit/>
          </a:bodyPr>
          <a:lstStyle/>
          <a:p>
            <a:pPr algn="ctr">
              <a:lnSpc>
                <a:spcPts val="12768"/>
              </a:lnSpc>
              <a:spcBef>
                <a:spcPct val="0"/>
              </a:spcBef>
            </a:pPr>
            <a:r>
              <a:rPr lang="en-US" b="true" sz="9120">
                <a:solidFill>
                  <a:srgbClr val="000000"/>
                </a:solidFill>
                <a:latin typeface="Canva Sans Bold"/>
                <a:ea typeface="Canva Sans Bold"/>
                <a:cs typeface="Canva Sans Bold"/>
                <a:sym typeface="Canva Sans Bold"/>
              </a:rPr>
              <a:t>Scenario: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3D0B0"/>
        </a:solidFill>
      </p:bgPr>
    </p:bg>
    <p:spTree>
      <p:nvGrpSpPr>
        <p:cNvPr id="1" name=""/>
        <p:cNvGrpSpPr/>
        <p:nvPr/>
      </p:nvGrpSpPr>
      <p:grpSpPr>
        <a:xfrm>
          <a:off x="0" y="0"/>
          <a:ext cx="0" cy="0"/>
          <a:chOff x="0" y="0"/>
          <a:chExt cx="0" cy="0"/>
        </a:xfrm>
      </p:grpSpPr>
      <p:sp>
        <p:nvSpPr>
          <p:cNvPr name="Freeform 2" id="2"/>
          <p:cNvSpPr/>
          <p:nvPr/>
        </p:nvSpPr>
        <p:spPr>
          <a:xfrm flipH="false" flipV="false" rot="0">
            <a:off x="4949761" y="5143500"/>
            <a:ext cx="3060251" cy="1001537"/>
          </a:xfrm>
          <a:custGeom>
            <a:avLst/>
            <a:gdLst/>
            <a:ahLst/>
            <a:cxnLst/>
            <a:rect r="r" b="b" t="t" l="l"/>
            <a:pathLst>
              <a:path h="1001537" w="3060251">
                <a:moveTo>
                  <a:pt x="0" y="0"/>
                </a:moveTo>
                <a:lnTo>
                  <a:pt x="3060252" y="0"/>
                </a:lnTo>
                <a:lnTo>
                  <a:pt x="3060252" y="1001537"/>
                </a:lnTo>
                <a:lnTo>
                  <a:pt x="0" y="10015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8953485" y="1773220"/>
            <a:ext cx="1431012" cy="1303522"/>
          </a:xfrm>
          <a:custGeom>
            <a:avLst/>
            <a:gdLst/>
            <a:ahLst/>
            <a:cxnLst/>
            <a:rect r="r" b="b" t="t" l="l"/>
            <a:pathLst>
              <a:path h="1303522" w="1431012">
                <a:moveTo>
                  <a:pt x="1431012" y="0"/>
                </a:moveTo>
                <a:lnTo>
                  <a:pt x="0" y="0"/>
                </a:lnTo>
                <a:lnTo>
                  <a:pt x="0" y="1303523"/>
                </a:lnTo>
                <a:lnTo>
                  <a:pt x="1431012" y="1303523"/>
                </a:lnTo>
                <a:lnTo>
                  <a:pt x="1431012"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0">
            <a:off x="9144000" y="1773220"/>
            <a:ext cx="8743570" cy="5631220"/>
          </a:xfrm>
          <a:custGeom>
            <a:avLst/>
            <a:gdLst/>
            <a:ahLst/>
            <a:cxnLst/>
            <a:rect r="r" b="b" t="t" l="l"/>
            <a:pathLst>
              <a:path h="5631220" w="8743570">
                <a:moveTo>
                  <a:pt x="0" y="0"/>
                </a:moveTo>
                <a:lnTo>
                  <a:pt x="8743570" y="0"/>
                </a:lnTo>
                <a:lnTo>
                  <a:pt x="8743570" y="5631220"/>
                </a:lnTo>
                <a:lnTo>
                  <a:pt x="0" y="5631220"/>
                </a:lnTo>
                <a:lnTo>
                  <a:pt x="0" y="0"/>
                </a:lnTo>
                <a:close/>
              </a:path>
            </a:pathLst>
          </a:custGeom>
          <a:blipFill>
            <a:blip r:embed="rId6"/>
            <a:stretch>
              <a:fillRect l="0" t="-3448" r="0" b="0"/>
            </a:stretch>
          </a:blipFill>
        </p:spPr>
      </p:sp>
      <p:sp>
        <p:nvSpPr>
          <p:cNvPr name="TextBox 5" id="5"/>
          <p:cNvSpPr txBox="true"/>
          <p:nvPr/>
        </p:nvSpPr>
        <p:spPr>
          <a:xfrm rot="-75202">
            <a:off x="424454" y="1948701"/>
            <a:ext cx="8227855" cy="1766569"/>
          </a:xfrm>
          <a:prstGeom prst="rect">
            <a:avLst/>
          </a:prstGeom>
        </p:spPr>
        <p:txBody>
          <a:bodyPr anchor="t" rtlCol="false" tIns="0" lIns="0" bIns="0" rIns="0">
            <a:spAutoFit/>
          </a:bodyPr>
          <a:lstStyle/>
          <a:p>
            <a:pPr algn="l">
              <a:lnSpc>
                <a:spcPts val="4406"/>
              </a:lnSpc>
            </a:pPr>
            <a:r>
              <a:rPr lang="en-US" sz="4951">
                <a:solidFill>
                  <a:srgbClr val="1F1F1F"/>
                </a:solidFill>
                <a:latin typeface="Jingleberry"/>
                <a:ea typeface="Jingleberry"/>
                <a:cs typeface="Jingleberry"/>
                <a:sym typeface="Jingleberry"/>
              </a:rPr>
              <a:t>This may be a culturally mediated expression of distress rather than a primary psychotic symptom.</a:t>
            </a:r>
          </a:p>
        </p:txBody>
      </p:sp>
      <p:sp>
        <p:nvSpPr>
          <p:cNvPr name="TextBox 6" id="6"/>
          <p:cNvSpPr txBox="true"/>
          <p:nvPr/>
        </p:nvSpPr>
        <p:spPr>
          <a:xfrm rot="115150">
            <a:off x="1116732" y="5345100"/>
            <a:ext cx="3414183" cy="580391"/>
          </a:xfrm>
          <a:prstGeom prst="rect">
            <a:avLst/>
          </a:prstGeom>
        </p:spPr>
        <p:txBody>
          <a:bodyPr anchor="t" rtlCol="false" tIns="0" lIns="0" bIns="0" rIns="0">
            <a:spAutoFit/>
          </a:bodyPr>
          <a:lstStyle/>
          <a:p>
            <a:pPr algn="ctr">
              <a:lnSpc>
                <a:spcPts val="4759"/>
              </a:lnSpc>
              <a:spcBef>
                <a:spcPct val="0"/>
              </a:spcBef>
            </a:pPr>
            <a:r>
              <a:rPr lang="en-US" b="true" sz="3399">
                <a:solidFill>
                  <a:srgbClr val="FF3131"/>
                </a:solidFill>
                <a:latin typeface="Canva Sans Bold"/>
                <a:ea typeface="Canva Sans Bold"/>
                <a:cs typeface="Canva Sans Bold"/>
                <a:sym typeface="Canva Sans Bold"/>
              </a:rPr>
              <a:t>hallucination??</a:t>
            </a:r>
          </a:p>
        </p:txBody>
      </p:sp>
      <p:sp>
        <p:nvSpPr>
          <p:cNvPr name="TextBox 7" id="7"/>
          <p:cNvSpPr txBox="true"/>
          <p:nvPr/>
        </p:nvSpPr>
        <p:spPr>
          <a:xfrm rot="0">
            <a:off x="0" y="7726681"/>
            <a:ext cx="18288000" cy="2560319"/>
          </a:xfrm>
          <a:prstGeom prst="rect">
            <a:avLst/>
          </a:prstGeom>
        </p:spPr>
        <p:txBody>
          <a:bodyPr anchor="t" rtlCol="false" tIns="0" lIns="0" bIns="0" rIns="0">
            <a:spAutoFit/>
          </a:bodyPr>
          <a:lstStyle/>
          <a:p>
            <a:pPr algn="ctr" marL="690890" indent="-345445" lvl="1">
              <a:lnSpc>
                <a:spcPts val="4480"/>
              </a:lnSpc>
              <a:buFont typeface="Arial"/>
              <a:buChar char="•"/>
            </a:pPr>
            <a:r>
              <a:rPr lang="en-US" b="true" sz="3200">
                <a:solidFill>
                  <a:srgbClr val="000000"/>
                </a:solidFill>
                <a:latin typeface="Canva Sans Bold"/>
                <a:ea typeface="Canva Sans Bold"/>
                <a:cs typeface="Canva Sans Bold"/>
                <a:sym typeface="Canva Sans Bold"/>
              </a:rPr>
              <a:t>Cultural context shapes how stress and mental health challenges are expressed.</a:t>
            </a:r>
          </a:p>
          <a:p>
            <a:pPr algn="ctr" marL="690890" indent="-345445" lvl="1">
              <a:lnSpc>
                <a:spcPts val="4480"/>
              </a:lnSpc>
              <a:buFont typeface="Arial"/>
              <a:buChar char="•"/>
            </a:pPr>
            <a:r>
              <a:rPr lang="en-US" b="true" sz="3200">
                <a:solidFill>
                  <a:srgbClr val="000000"/>
                </a:solidFill>
                <a:latin typeface="Canva Sans Bold"/>
                <a:ea typeface="Canva Sans Bold"/>
                <a:cs typeface="Canva Sans Bold"/>
                <a:sym typeface="Canva Sans Bold"/>
              </a:rPr>
              <a:t>In many of the communities I work with, mental health doesn’t show up as sadness it shows up as anger, silence, and family conflict.</a:t>
            </a:r>
          </a:p>
          <a:p>
            <a:pPr algn="ctr">
              <a:lnSpc>
                <a:spcPts val="7279"/>
              </a:lnSpc>
            </a:pPr>
          </a:p>
        </p:txBody>
      </p:sp>
      <p:sp>
        <p:nvSpPr>
          <p:cNvPr name="Freeform 8" id="8"/>
          <p:cNvSpPr/>
          <p:nvPr/>
        </p:nvSpPr>
        <p:spPr>
          <a:xfrm flipH="false" flipV="false" rot="0">
            <a:off x="411302" y="4879427"/>
            <a:ext cx="4538460" cy="1485314"/>
          </a:xfrm>
          <a:custGeom>
            <a:avLst/>
            <a:gdLst/>
            <a:ahLst/>
            <a:cxnLst/>
            <a:rect r="r" b="b" t="t" l="l"/>
            <a:pathLst>
              <a:path h="1485314" w="4538460">
                <a:moveTo>
                  <a:pt x="0" y="0"/>
                </a:moveTo>
                <a:lnTo>
                  <a:pt x="4538459" y="0"/>
                </a:lnTo>
                <a:lnTo>
                  <a:pt x="4538459" y="1485314"/>
                </a:lnTo>
                <a:lnTo>
                  <a:pt x="0" y="14853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4949761" y="5288056"/>
            <a:ext cx="3060251" cy="580390"/>
          </a:xfrm>
          <a:prstGeom prst="rect">
            <a:avLst/>
          </a:prstGeom>
        </p:spPr>
        <p:txBody>
          <a:bodyPr anchor="t" rtlCol="false" tIns="0" lIns="0" bIns="0" rIns="0">
            <a:spAutoFit/>
          </a:bodyPr>
          <a:lstStyle/>
          <a:p>
            <a:pPr algn="ctr">
              <a:lnSpc>
                <a:spcPts val="4759"/>
              </a:lnSpc>
            </a:pPr>
            <a:r>
              <a:rPr lang="en-US" sz="3399" b="true">
                <a:solidFill>
                  <a:srgbClr val="FF3131"/>
                </a:solidFill>
                <a:latin typeface="Canva Sans Bold"/>
                <a:ea typeface="Canva Sans Bold"/>
                <a:cs typeface="Canva Sans Bold"/>
                <a:sym typeface="Canva Sans Bold"/>
              </a:rPr>
              <a:t>Psychosis???</a:t>
            </a:r>
          </a:p>
        </p:txBody>
      </p:sp>
      <p:sp>
        <p:nvSpPr>
          <p:cNvPr name="TextBox 10" id="10"/>
          <p:cNvSpPr txBox="true"/>
          <p:nvPr/>
        </p:nvSpPr>
        <p:spPr>
          <a:xfrm rot="0">
            <a:off x="2453105" y="6515562"/>
            <a:ext cx="3642817" cy="580390"/>
          </a:xfrm>
          <a:prstGeom prst="rect">
            <a:avLst/>
          </a:prstGeom>
        </p:spPr>
        <p:txBody>
          <a:bodyPr anchor="t" rtlCol="false" tIns="0" lIns="0" bIns="0" rIns="0">
            <a:spAutoFit/>
          </a:bodyPr>
          <a:lstStyle/>
          <a:p>
            <a:pPr algn="ctr">
              <a:lnSpc>
                <a:spcPts val="4759"/>
              </a:lnSpc>
            </a:pPr>
            <a:r>
              <a:rPr lang="en-US" sz="3399" b="true">
                <a:solidFill>
                  <a:srgbClr val="FF3131"/>
                </a:solidFill>
                <a:latin typeface="Canva Sans Bold"/>
                <a:ea typeface="Canva Sans Bold"/>
                <a:cs typeface="Canva Sans Bold"/>
                <a:sym typeface="Canva Sans Bold"/>
              </a:rPr>
              <a:t>Schizophrenia???</a:t>
            </a:r>
          </a:p>
        </p:txBody>
      </p:sp>
      <p:sp>
        <p:nvSpPr>
          <p:cNvPr name="Freeform 11" id="11"/>
          <p:cNvSpPr/>
          <p:nvPr/>
        </p:nvSpPr>
        <p:spPr>
          <a:xfrm flipH="false" flipV="false" rot="0">
            <a:off x="2005284" y="6221777"/>
            <a:ext cx="4538460" cy="1485314"/>
          </a:xfrm>
          <a:custGeom>
            <a:avLst/>
            <a:gdLst/>
            <a:ahLst/>
            <a:cxnLst/>
            <a:rect r="r" b="b" t="t" l="l"/>
            <a:pathLst>
              <a:path h="1485314" w="4538460">
                <a:moveTo>
                  <a:pt x="0" y="0"/>
                </a:moveTo>
                <a:lnTo>
                  <a:pt x="4538459" y="0"/>
                </a:lnTo>
                <a:lnTo>
                  <a:pt x="4538459" y="1485314"/>
                </a:lnTo>
                <a:lnTo>
                  <a:pt x="0" y="14853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3D0B0"/>
        </a:solidFill>
      </p:bgPr>
    </p:bg>
    <p:spTree>
      <p:nvGrpSpPr>
        <p:cNvPr id="1" name=""/>
        <p:cNvGrpSpPr/>
        <p:nvPr/>
      </p:nvGrpSpPr>
      <p:grpSpPr>
        <a:xfrm>
          <a:off x="0" y="0"/>
          <a:ext cx="0" cy="0"/>
          <a:chOff x="0" y="0"/>
          <a:chExt cx="0" cy="0"/>
        </a:xfrm>
      </p:grpSpPr>
      <p:sp>
        <p:nvSpPr>
          <p:cNvPr name="Freeform 2" id="2"/>
          <p:cNvSpPr/>
          <p:nvPr/>
        </p:nvSpPr>
        <p:spPr>
          <a:xfrm flipH="false" flipV="false" rot="0">
            <a:off x="146375" y="2198220"/>
            <a:ext cx="7329812" cy="7865486"/>
          </a:xfrm>
          <a:custGeom>
            <a:avLst/>
            <a:gdLst/>
            <a:ahLst/>
            <a:cxnLst/>
            <a:rect r="r" b="b" t="t" l="l"/>
            <a:pathLst>
              <a:path h="7865486" w="7329812">
                <a:moveTo>
                  <a:pt x="0" y="0"/>
                </a:moveTo>
                <a:lnTo>
                  <a:pt x="7329811" y="0"/>
                </a:lnTo>
                <a:lnTo>
                  <a:pt x="7329811" y="7865486"/>
                </a:lnTo>
                <a:lnTo>
                  <a:pt x="0" y="78654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8953485" y="1773220"/>
            <a:ext cx="1431012" cy="1303522"/>
          </a:xfrm>
          <a:custGeom>
            <a:avLst/>
            <a:gdLst/>
            <a:ahLst/>
            <a:cxnLst/>
            <a:rect r="r" b="b" t="t" l="l"/>
            <a:pathLst>
              <a:path h="1303522" w="1431012">
                <a:moveTo>
                  <a:pt x="1431012" y="0"/>
                </a:moveTo>
                <a:lnTo>
                  <a:pt x="0" y="0"/>
                </a:lnTo>
                <a:lnTo>
                  <a:pt x="0" y="1303523"/>
                </a:lnTo>
                <a:lnTo>
                  <a:pt x="1431012" y="1303523"/>
                </a:lnTo>
                <a:lnTo>
                  <a:pt x="1431012"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4" id="4"/>
          <p:cNvGrpSpPr/>
          <p:nvPr/>
        </p:nvGrpSpPr>
        <p:grpSpPr>
          <a:xfrm rot="0">
            <a:off x="7476186" y="432421"/>
            <a:ext cx="9600181" cy="6854240"/>
            <a:chOff x="0" y="0"/>
            <a:chExt cx="2717719" cy="1940370"/>
          </a:xfrm>
        </p:grpSpPr>
        <p:sp>
          <p:nvSpPr>
            <p:cNvPr name="Freeform 5" id="5"/>
            <p:cNvSpPr/>
            <p:nvPr/>
          </p:nvSpPr>
          <p:spPr>
            <a:xfrm flipH="false" flipV="false" rot="0">
              <a:off x="0" y="0"/>
              <a:ext cx="2717720" cy="1940370"/>
            </a:xfrm>
            <a:custGeom>
              <a:avLst/>
              <a:gdLst/>
              <a:ahLst/>
              <a:cxnLst/>
              <a:rect r="r" b="b" t="t" l="l"/>
              <a:pathLst>
                <a:path h="1940370" w="2717720">
                  <a:moveTo>
                    <a:pt x="2402839" y="0"/>
                  </a:moveTo>
                  <a:lnTo>
                    <a:pt x="282407" y="0"/>
                  </a:lnTo>
                  <a:cubicBezTo>
                    <a:pt x="126426" y="0"/>
                    <a:pt x="0" y="123512"/>
                    <a:pt x="0" y="945055"/>
                  </a:cubicBezTo>
                  <a:cubicBezTo>
                    <a:pt x="0" y="1615339"/>
                    <a:pt x="66279" y="1710480"/>
                    <a:pt x="162037" y="1754621"/>
                  </a:cubicBezTo>
                  <a:lnTo>
                    <a:pt x="162037" y="1940370"/>
                  </a:lnTo>
                  <a:lnTo>
                    <a:pt x="353844" y="1780902"/>
                  </a:lnTo>
                  <a:lnTo>
                    <a:pt x="2402839" y="1780902"/>
                  </a:lnTo>
                  <a:cubicBezTo>
                    <a:pt x="2591282" y="1780902"/>
                    <a:pt x="2717720" y="1657390"/>
                    <a:pt x="2717720" y="944848"/>
                  </a:cubicBezTo>
                  <a:cubicBezTo>
                    <a:pt x="2717731" y="123512"/>
                    <a:pt x="2591282" y="0"/>
                    <a:pt x="2402839" y="0"/>
                  </a:cubicBezTo>
                  <a:close/>
                </a:path>
              </a:pathLst>
            </a:custGeom>
            <a:solidFill>
              <a:srgbClr val="EE9F78"/>
            </a:solidFill>
          </p:spPr>
        </p:sp>
        <p:sp>
          <p:nvSpPr>
            <p:cNvPr name="TextBox 6" id="6"/>
            <p:cNvSpPr txBox="true"/>
            <p:nvPr/>
          </p:nvSpPr>
          <p:spPr>
            <a:xfrm>
              <a:off x="0" y="9525"/>
              <a:ext cx="2717719" cy="1740345"/>
            </a:xfrm>
            <a:prstGeom prst="rect">
              <a:avLst/>
            </a:prstGeom>
          </p:spPr>
          <p:txBody>
            <a:bodyPr anchor="ctr" rtlCol="false" tIns="50800" lIns="50800" bIns="50800" rIns="50800"/>
            <a:lstStyle/>
            <a:p>
              <a:pPr algn="ctr">
                <a:lnSpc>
                  <a:spcPts val="2160"/>
                </a:lnSpc>
              </a:pPr>
            </a:p>
          </p:txBody>
        </p:sp>
      </p:grpSp>
      <p:sp>
        <p:nvSpPr>
          <p:cNvPr name="TextBox 7" id="7"/>
          <p:cNvSpPr txBox="true"/>
          <p:nvPr/>
        </p:nvSpPr>
        <p:spPr>
          <a:xfrm rot="0">
            <a:off x="8010847" y="962025"/>
            <a:ext cx="7954930" cy="6074996"/>
          </a:xfrm>
          <a:prstGeom prst="rect">
            <a:avLst/>
          </a:prstGeom>
        </p:spPr>
        <p:txBody>
          <a:bodyPr anchor="t" rtlCol="false" tIns="0" lIns="0" bIns="0" rIns="0">
            <a:spAutoFit/>
          </a:bodyPr>
          <a:lstStyle/>
          <a:p>
            <a:pPr algn="ctr">
              <a:lnSpc>
                <a:spcPts val="4423"/>
              </a:lnSpc>
            </a:pPr>
            <a:r>
              <a:rPr lang="en-US" b="true" sz="3159">
                <a:solidFill>
                  <a:srgbClr val="000000"/>
                </a:solidFill>
                <a:latin typeface="Canva Sans Bold"/>
                <a:ea typeface="Canva Sans Bold"/>
                <a:cs typeface="Canva Sans Bold"/>
                <a:sym typeface="Canva Sans Bold"/>
              </a:rPr>
              <a:t>Symptoms are often rooted in:</a:t>
            </a:r>
          </a:p>
          <a:p>
            <a:pPr algn="ctr">
              <a:lnSpc>
                <a:spcPts val="4423"/>
              </a:lnSpc>
            </a:pPr>
            <a:r>
              <a:rPr lang="en-US" sz="3159">
                <a:solidFill>
                  <a:srgbClr val="000000"/>
                </a:solidFill>
                <a:latin typeface="Canva Sans"/>
                <a:ea typeface="Canva Sans"/>
                <a:cs typeface="Canva Sans"/>
                <a:sym typeface="Canva Sans"/>
              </a:rPr>
              <a:t> family relationships, social challenges, spiritual beliefs, and personal or collective values, as well as a sense of living a non‑meaningful life, rather than being expressed as clinical mental health concerns. In some cases, distress is explained through strong cultural or spiritual beliefs, such as the Evil Eye ,jins or other metaphysical causes.</a:t>
            </a:r>
          </a:p>
          <a:p>
            <a:pPr algn="ctr">
              <a:lnSpc>
                <a:spcPts val="4423"/>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3D0B0"/>
        </a:solidFill>
      </p:bgPr>
    </p:bg>
    <p:spTree>
      <p:nvGrpSpPr>
        <p:cNvPr id="1" name=""/>
        <p:cNvGrpSpPr/>
        <p:nvPr/>
      </p:nvGrpSpPr>
      <p:grpSpPr>
        <a:xfrm>
          <a:off x="0" y="0"/>
          <a:ext cx="0" cy="0"/>
          <a:chOff x="0" y="0"/>
          <a:chExt cx="0" cy="0"/>
        </a:xfrm>
      </p:grpSpPr>
      <p:sp>
        <p:nvSpPr>
          <p:cNvPr name="TextBox 2" id="2"/>
          <p:cNvSpPr txBox="true"/>
          <p:nvPr/>
        </p:nvSpPr>
        <p:spPr>
          <a:xfrm rot="0">
            <a:off x="4911201" y="1915298"/>
            <a:ext cx="8436846" cy="7032233"/>
          </a:xfrm>
          <a:prstGeom prst="rect">
            <a:avLst/>
          </a:prstGeom>
        </p:spPr>
        <p:txBody>
          <a:bodyPr anchor="t" rtlCol="false" tIns="0" lIns="0" bIns="0" rIns="0">
            <a:spAutoFit/>
          </a:bodyPr>
          <a:lstStyle/>
          <a:p>
            <a:pPr algn="ctr">
              <a:lnSpc>
                <a:spcPts val="5621"/>
              </a:lnSpc>
            </a:pPr>
            <a:r>
              <a:rPr lang="en-US" b="true" sz="4015">
                <a:solidFill>
                  <a:srgbClr val="000000"/>
                </a:solidFill>
                <a:latin typeface="Canva Sans Bold"/>
                <a:ea typeface="Canva Sans Bold"/>
                <a:cs typeface="Canva Sans Bold"/>
                <a:sym typeface="Canva Sans Bold"/>
              </a:rPr>
              <a:t>Some Examples:</a:t>
            </a:r>
          </a:p>
          <a:p>
            <a:pPr algn="l" marL="866930" indent="-433465" lvl="1">
              <a:lnSpc>
                <a:spcPts val="5621"/>
              </a:lnSpc>
              <a:buFont typeface="Arial"/>
              <a:buChar char="•"/>
            </a:pPr>
            <a:r>
              <a:rPr lang="en-US" sz="4015">
                <a:solidFill>
                  <a:srgbClr val="000000"/>
                </a:solidFill>
                <a:latin typeface="Canva Sans"/>
                <a:ea typeface="Canva Sans"/>
                <a:cs typeface="Canva Sans"/>
                <a:sym typeface="Canva Sans"/>
              </a:rPr>
              <a:t>Guilt or self-blame</a:t>
            </a:r>
          </a:p>
          <a:p>
            <a:pPr algn="ctr" marL="866930" indent="-433465" lvl="1">
              <a:lnSpc>
                <a:spcPts val="5621"/>
              </a:lnSpc>
              <a:buFont typeface="Arial"/>
              <a:buChar char="•"/>
            </a:pPr>
            <a:r>
              <a:rPr lang="en-US" sz="4015">
                <a:solidFill>
                  <a:srgbClr val="000000"/>
                </a:solidFill>
                <a:latin typeface="Canva Sans"/>
                <a:ea typeface="Canva Sans"/>
                <a:cs typeface="Canva Sans"/>
                <a:sym typeface="Canva Sans"/>
              </a:rPr>
              <a:t>Hopelessness or lack of purpose</a:t>
            </a:r>
          </a:p>
          <a:p>
            <a:pPr algn="l" marL="866930" indent="-433465" lvl="1">
              <a:lnSpc>
                <a:spcPts val="5621"/>
              </a:lnSpc>
              <a:buFont typeface="Arial"/>
              <a:buChar char="•"/>
            </a:pPr>
            <a:r>
              <a:rPr lang="en-US" sz="4015">
                <a:solidFill>
                  <a:srgbClr val="000000"/>
                </a:solidFill>
                <a:latin typeface="Canva Sans"/>
                <a:ea typeface="Canva Sans"/>
                <a:cs typeface="Canva Sans"/>
                <a:sym typeface="Canva Sans"/>
              </a:rPr>
              <a:t>Social withdrawal or isolation</a:t>
            </a:r>
          </a:p>
          <a:p>
            <a:pPr algn="l" marL="866930" indent="-433465" lvl="1">
              <a:lnSpc>
                <a:spcPts val="5621"/>
              </a:lnSpc>
              <a:buFont typeface="Arial"/>
              <a:buChar char="•"/>
            </a:pPr>
            <a:r>
              <a:rPr lang="en-US" sz="4015">
                <a:solidFill>
                  <a:srgbClr val="000000"/>
                </a:solidFill>
                <a:latin typeface="Canva Sans"/>
                <a:ea typeface="Canva Sans"/>
                <a:cs typeface="Canva Sans"/>
                <a:sym typeface="Canva Sans"/>
              </a:rPr>
              <a:t>Avoidance of responsibilities</a:t>
            </a:r>
          </a:p>
          <a:p>
            <a:pPr algn="l" marL="866930" indent="-433465" lvl="1">
              <a:lnSpc>
                <a:spcPts val="5621"/>
              </a:lnSpc>
              <a:buFont typeface="Arial"/>
              <a:buChar char="•"/>
            </a:pPr>
            <a:r>
              <a:rPr lang="en-US" sz="4015">
                <a:solidFill>
                  <a:srgbClr val="000000"/>
                </a:solidFill>
                <a:latin typeface="Canva Sans"/>
                <a:ea typeface="Canva Sans"/>
                <a:cs typeface="Canva Sans"/>
                <a:sym typeface="Canva Sans"/>
              </a:rPr>
              <a:t>Fears and negative thoughts</a:t>
            </a:r>
          </a:p>
          <a:p>
            <a:pPr algn="ctr">
              <a:lnSpc>
                <a:spcPts val="5621"/>
              </a:lnSpc>
            </a:pPr>
          </a:p>
          <a:p>
            <a:pPr algn="ctr">
              <a:lnSpc>
                <a:spcPts val="5621"/>
              </a:lnSpc>
            </a:pPr>
          </a:p>
          <a:p>
            <a:pPr algn="ctr">
              <a:lnSpc>
                <a:spcPts val="5621"/>
              </a:lnSpc>
            </a:pPr>
          </a:p>
        </p:txBody>
      </p:sp>
      <p:sp>
        <p:nvSpPr>
          <p:cNvPr name="Freeform 3" id="3"/>
          <p:cNvSpPr/>
          <p:nvPr/>
        </p:nvSpPr>
        <p:spPr>
          <a:xfrm flipH="false" flipV="false" rot="-712060">
            <a:off x="13779023" y="257846"/>
            <a:ext cx="2906384" cy="3836810"/>
          </a:xfrm>
          <a:custGeom>
            <a:avLst/>
            <a:gdLst/>
            <a:ahLst/>
            <a:cxnLst/>
            <a:rect r="r" b="b" t="t" l="l"/>
            <a:pathLst>
              <a:path h="3836810" w="2906384">
                <a:moveTo>
                  <a:pt x="0" y="0"/>
                </a:moveTo>
                <a:lnTo>
                  <a:pt x="2906383" y="0"/>
                </a:lnTo>
                <a:lnTo>
                  <a:pt x="2906383" y="3836811"/>
                </a:lnTo>
                <a:lnTo>
                  <a:pt x="0" y="3836811"/>
                </a:lnTo>
                <a:lnTo>
                  <a:pt x="0" y="0"/>
                </a:lnTo>
                <a:close/>
              </a:path>
            </a:pathLst>
          </a:custGeom>
          <a:blipFill>
            <a:blip r:embed="rId2"/>
            <a:stretch>
              <a:fillRect l="0" t="0" r="0" b="0"/>
            </a:stretch>
          </a:blipFill>
        </p:spPr>
      </p:sp>
      <p:sp>
        <p:nvSpPr>
          <p:cNvPr name="Freeform 4" id="4"/>
          <p:cNvSpPr/>
          <p:nvPr/>
        </p:nvSpPr>
        <p:spPr>
          <a:xfrm flipH="false" flipV="false" rot="1031251">
            <a:off x="13910353" y="5768099"/>
            <a:ext cx="2623835" cy="3879978"/>
          </a:xfrm>
          <a:custGeom>
            <a:avLst/>
            <a:gdLst/>
            <a:ahLst/>
            <a:cxnLst/>
            <a:rect r="r" b="b" t="t" l="l"/>
            <a:pathLst>
              <a:path h="3879978" w="2623835">
                <a:moveTo>
                  <a:pt x="0" y="0"/>
                </a:moveTo>
                <a:lnTo>
                  <a:pt x="2623835" y="0"/>
                </a:lnTo>
                <a:lnTo>
                  <a:pt x="2623835" y="3879978"/>
                </a:lnTo>
                <a:lnTo>
                  <a:pt x="0" y="3879978"/>
                </a:lnTo>
                <a:lnTo>
                  <a:pt x="0" y="0"/>
                </a:lnTo>
                <a:close/>
              </a:path>
            </a:pathLst>
          </a:custGeom>
          <a:blipFill>
            <a:blip r:embed="rId3"/>
            <a:stretch>
              <a:fillRect l="0" t="0" r="0" b="0"/>
            </a:stretch>
          </a:blipFill>
        </p:spPr>
      </p:sp>
      <p:sp>
        <p:nvSpPr>
          <p:cNvPr name="Freeform 5" id="5"/>
          <p:cNvSpPr/>
          <p:nvPr/>
        </p:nvSpPr>
        <p:spPr>
          <a:xfrm flipH="false" flipV="false" rot="0">
            <a:off x="1028700" y="1264118"/>
            <a:ext cx="3807229" cy="7994182"/>
          </a:xfrm>
          <a:custGeom>
            <a:avLst/>
            <a:gdLst/>
            <a:ahLst/>
            <a:cxnLst/>
            <a:rect r="r" b="b" t="t" l="l"/>
            <a:pathLst>
              <a:path h="7994182" w="3807229">
                <a:moveTo>
                  <a:pt x="0" y="0"/>
                </a:moveTo>
                <a:lnTo>
                  <a:pt x="3807229" y="0"/>
                </a:lnTo>
                <a:lnTo>
                  <a:pt x="3807229" y="7994182"/>
                </a:lnTo>
                <a:lnTo>
                  <a:pt x="0" y="7994182"/>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7EC"/>
        </a:solidFill>
      </p:bgPr>
    </p:bg>
    <p:spTree>
      <p:nvGrpSpPr>
        <p:cNvPr id="1" name=""/>
        <p:cNvGrpSpPr/>
        <p:nvPr/>
      </p:nvGrpSpPr>
      <p:grpSpPr>
        <a:xfrm>
          <a:off x="0" y="0"/>
          <a:ext cx="0" cy="0"/>
          <a:chOff x="0" y="0"/>
          <a:chExt cx="0" cy="0"/>
        </a:xfrm>
      </p:grpSpPr>
      <p:sp>
        <p:nvSpPr>
          <p:cNvPr name="Freeform 2" id="2"/>
          <p:cNvSpPr/>
          <p:nvPr/>
        </p:nvSpPr>
        <p:spPr>
          <a:xfrm flipH="false" flipV="false" rot="0">
            <a:off x="-5297676" y="-1638945"/>
            <a:ext cx="8320104" cy="8320104"/>
          </a:xfrm>
          <a:custGeom>
            <a:avLst/>
            <a:gdLst/>
            <a:ahLst/>
            <a:cxnLst/>
            <a:rect r="r" b="b" t="t" l="l"/>
            <a:pathLst>
              <a:path h="8320104" w="8320104">
                <a:moveTo>
                  <a:pt x="0" y="0"/>
                </a:moveTo>
                <a:lnTo>
                  <a:pt x="8320104" y="0"/>
                </a:lnTo>
                <a:lnTo>
                  <a:pt x="8320104" y="8320104"/>
                </a:lnTo>
                <a:lnTo>
                  <a:pt x="0" y="8320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111845" y="3739810"/>
            <a:ext cx="8320104" cy="8320104"/>
          </a:xfrm>
          <a:custGeom>
            <a:avLst/>
            <a:gdLst/>
            <a:ahLst/>
            <a:cxnLst/>
            <a:rect r="r" b="b" t="t" l="l"/>
            <a:pathLst>
              <a:path h="8320104" w="8320104">
                <a:moveTo>
                  <a:pt x="0" y="0"/>
                </a:moveTo>
                <a:lnTo>
                  <a:pt x="8320104" y="0"/>
                </a:lnTo>
                <a:lnTo>
                  <a:pt x="8320104" y="8320104"/>
                </a:lnTo>
                <a:lnTo>
                  <a:pt x="0" y="8320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3893465">
            <a:off x="14727351" y="3282938"/>
            <a:ext cx="577338" cy="939456"/>
          </a:xfrm>
          <a:custGeom>
            <a:avLst/>
            <a:gdLst/>
            <a:ahLst/>
            <a:cxnLst/>
            <a:rect r="r" b="b" t="t" l="l"/>
            <a:pathLst>
              <a:path h="939456" w="577338">
                <a:moveTo>
                  <a:pt x="0" y="0"/>
                </a:moveTo>
                <a:lnTo>
                  <a:pt x="577338" y="0"/>
                </a:lnTo>
                <a:lnTo>
                  <a:pt x="577338" y="939456"/>
                </a:lnTo>
                <a:lnTo>
                  <a:pt x="0" y="9394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3969031" y="6351945"/>
            <a:ext cx="4318969" cy="4114800"/>
          </a:xfrm>
          <a:custGeom>
            <a:avLst/>
            <a:gdLst/>
            <a:ahLst/>
            <a:cxnLst/>
            <a:rect r="r" b="b" t="t" l="l"/>
            <a:pathLst>
              <a:path h="4114800" w="4318969">
                <a:moveTo>
                  <a:pt x="0" y="0"/>
                </a:moveTo>
                <a:lnTo>
                  <a:pt x="4318969" y="0"/>
                </a:lnTo>
                <a:lnTo>
                  <a:pt x="43189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5799457" y="6304435"/>
            <a:ext cx="3885230" cy="3982565"/>
            <a:chOff x="0" y="0"/>
            <a:chExt cx="635000" cy="650908"/>
          </a:xfrm>
        </p:grpSpPr>
        <p:sp>
          <p:nvSpPr>
            <p:cNvPr name="Freeform 7" id="7"/>
            <p:cNvSpPr/>
            <p:nvPr/>
          </p:nvSpPr>
          <p:spPr>
            <a:xfrm flipH="false" flipV="false" rot="0">
              <a:off x="0" y="0"/>
              <a:ext cx="635000" cy="650908"/>
            </a:xfrm>
            <a:custGeom>
              <a:avLst/>
              <a:gdLst/>
              <a:ahLst/>
              <a:cxnLst/>
              <a:rect r="r" b="b" t="t" l="l"/>
              <a:pathLst>
                <a:path h="650908" w="635000">
                  <a:moveTo>
                    <a:pt x="431800" y="0"/>
                  </a:moveTo>
                  <a:cubicBezTo>
                    <a:pt x="542290" y="6350"/>
                    <a:pt x="629920" y="93980"/>
                    <a:pt x="635000" y="203200"/>
                  </a:cubicBezTo>
                  <a:lnTo>
                    <a:pt x="635000" y="351188"/>
                  </a:lnTo>
                  <a:cubicBezTo>
                    <a:pt x="629920" y="459138"/>
                    <a:pt x="542290" y="546768"/>
                    <a:pt x="434340" y="546768"/>
                  </a:cubicBezTo>
                  <a:lnTo>
                    <a:pt x="274320" y="546768"/>
                  </a:lnTo>
                  <a:cubicBezTo>
                    <a:pt x="245110" y="581058"/>
                    <a:pt x="213360" y="611538"/>
                    <a:pt x="176530" y="636938"/>
                  </a:cubicBezTo>
                  <a:lnTo>
                    <a:pt x="152400" y="650908"/>
                  </a:lnTo>
                  <a:cubicBezTo>
                    <a:pt x="139700" y="650908"/>
                    <a:pt x="137160" y="643288"/>
                    <a:pt x="140970" y="630588"/>
                  </a:cubicBezTo>
                  <a:cubicBezTo>
                    <a:pt x="149860" y="602648"/>
                    <a:pt x="148590" y="573438"/>
                    <a:pt x="138430" y="546768"/>
                  </a:cubicBezTo>
                  <a:lnTo>
                    <a:pt x="134620" y="535338"/>
                  </a:lnTo>
                  <a:cubicBezTo>
                    <a:pt x="57150" y="509938"/>
                    <a:pt x="1270" y="436278"/>
                    <a:pt x="0" y="351188"/>
                  </a:cubicBezTo>
                  <a:lnTo>
                    <a:pt x="0" y="201930"/>
                  </a:lnTo>
                  <a:cubicBezTo>
                    <a:pt x="0" y="93980"/>
                    <a:pt x="88900" y="6350"/>
                    <a:pt x="203200" y="0"/>
                  </a:cubicBezTo>
                  <a:lnTo>
                    <a:pt x="434340" y="0"/>
                  </a:lnTo>
                  <a:close/>
                </a:path>
              </a:pathLst>
            </a:custGeom>
            <a:solidFill>
              <a:srgbClr val="DE3129"/>
            </a:solidFill>
          </p:spPr>
        </p:sp>
        <p:sp>
          <p:nvSpPr>
            <p:cNvPr name="TextBox 8" id="8"/>
            <p:cNvSpPr txBox="true"/>
            <p:nvPr/>
          </p:nvSpPr>
          <p:spPr>
            <a:xfrm>
              <a:off x="107950" y="-28575"/>
              <a:ext cx="419100" cy="565183"/>
            </a:xfrm>
            <a:prstGeom prst="rect">
              <a:avLst/>
            </a:prstGeom>
          </p:spPr>
          <p:txBody>
            <a:bodyPr anchor="ctr" rtlCol="false" tIns="50800" lIns="50800" bIns="50800" rIns="50800"/>
            <a:lstStyle/>
            <a:p>
              <a:pPr algn="ctr">
                <a:lnSpc>
                  <a:spcPts val="2160"/>
                </a:lnSpc>
              </a:pPr>
            </a:p>
          </p:txBody>
        </p:sp>
      </p:grpSp>
      <p:sp>
        <p:nvSpPr>
          <p:cNvPr name="Freeform 9" id="9"/>
          <p:cNvSpPr/>
          <p:nvPr/>
        </p:nvSpPr>
        <p:spPr>
          <a:xfrm flipH="false" flipV="false" rot="0">
            <a:off x="550460" y="831976"/>
            <a:ext cx="3003804" cy="4114800"/>
          </a:xfrm>
          <a:custGeom>
            <a:avLst/>
            <a:gdLst/>
            <a:ahLst/>
            <a:cxnLst/>
            <a:rect r="r" b="b" t="t" l="l"/>
            <a:pathLst>
              <a:path h="4114800" w="3003804">
                <a:moveTo>
                  <a:pt x="0" y="0"/>
                </a:moveTo>
                <a:lnTo>
                  <a:pt x="3003804" y="0"/>
                </a:lnTo>
                <a:lnTo>
                  <a:pt x="300380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4029351" y="3572499"/>
            <a:ext cx="5985015" cy="1262294"/>
          </a:xfrm>
          <a:custGeom>
            <a:avLst/>
            <a:gdLst/>
            <a:ahLst/>
            <a:cxnLst/>
            <a:rect r="r" b="b" t="t" l="l"/>
            <a:pathLst>
              <a:path h="1262294" w="5985015">
                <a:moveTo>
                  <a:pt x="0" y="0"/>
                </a:moveTo>
                <a:lnTo>
                  <a:pt x="5985015" y="0"/>
                </a:lnTo>
                <a:lnTo>
                  <a:pt x="5985015" y="1262294"/>
                </a:lnTo>
                <a:lnTo>
                  <a:pt x="0" y="12622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0773169" y="3684482"/>
            <a:ext cx="5985015" cy="1262294"/>
          </a:xfrm>
          <a:custGeom>
            <a:avLst/>
            <a:gdLst/>
            <a:ahLst/>
            <a:cxnLst/>
            <a:rect r="r" b="b" t="t" l="l"/>
            <a:pathLst>
              <a:path h="1262294" w="5985015">
                <a:moveTo>
                  <a:pt x="0" y="0"/>
                </a:moveTo>
                <a:lnTo>
                  <a:pt x="5985015" y="0"/>
                </a:lnTo>
                <a:lnTo>
                  <a:pt x="5985015" y="1262294"/>
                </a:lnTo>
                <a:lnTo>
                  <a:pt x="0" y="12622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3905291" y="4937366"/>
            <a:ext cx="5985015" cy="1262294"/>
          </a:xfrm>
          <a:custGeom>
            <a:avLst/>
            <a:gdLst/>
            <a:ahLst/>
            <a:cxnLst/>
            <a:rect r="r" b="b" t="t" l="l"/>
            <a:pathLst>
              <a:path h="1262294" w="5985015">
                <a:moveTo>
                  <a:pt x="0" y="0"/>
                </a:moveTo>
                <a:lnTo>
                  <a:pt x="5985015" y="0"/>
                </a:lnTo>
                <a:lnTo>
                  <a:pt x="5985015" y="1262294"/>
                </a:lnTo>
                <a:lnTo>
                  <a:pt x="0" y="12622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0718981" y="5089651"/>
            <a:ext cx="5985015" cy="1262294"/>
          </a:xfrm>
          <a:custGeom>
            <a:avLst/>
            <a:gdLst/>
            <a:ahLst/>
            <a:cxnLst/>
            <a:rect r="r" b="b" t="t" l="l"/>
            <a:pathLst>
              <a:path h="1262294" w="5985015">
                <a:moveTo>
                  <a:pt x="0" y="0"/>
                </a:moveTo>
                <a:lnTo>
                  <a:pt x="5985015" y="0"/>
                </a:lnTo>
                <a:lnTo>
                  <a:pt x="5985015" y="1262294"/>
                </a:lnTo>
                <a:lnTo>
                  <a:pt x="0" y="12622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0">
            <a:off x="42009" y="8627153"/>
            <a:ext cx="5985015" cy="1262294"/>
          </a:xfrm>
          <a:custGeom>
            <a:avLst/>
            <a:gdLst/>
            <a:ahLst/>
            <a:cxnLst/>
            <a:rect r="r" b="b" t="t" l="l"/>
            <a:pathLst>
              <a:path h="1262294" w="5985015">
                <a:moveTo>
                  <a:pt x="0" y="0"/>
                </a:moveTo>
                <a:lnTo>
                  <a:pt x="5985015" y="0"/>
                </a:lnTo>
                <a:lnTo>
                  <a:pt x="5985015" y="1262294"/>
                </a:lnTo>
                <a:lnTo>
                  <a:pt x="0" y="12622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3610973" y="996776"/>
            <a:ext cx="11066053" cy="2152300"/>
          </a:xfrm>
          <a:prstGeom prst="rect">
            <a:avLst/>
          </a:prstGeom>
        </p:spPr>
        <p:txBody>
          <a:bodyPr anchor="t" rtlCol="false" tIns="0" lIns="0" bIns="0" rIns="0">
            <a:spAutoFit/>
          </a:bodyPr>
          <a:lstStyle/>
          <a:p>
            <a:pPr algn="ctr">
              <a:lnSpc>
                <a:spcPts val="7700"/>
              </a:lnSpc>
            </a:pPr>
            <a:r>
              <a:rPr lang="en-US" sz="10000" spc="-310">
                <a:solidFill>
                  <a:srgbClr val="C05E62"/>
                </a:solidFill>
                <a:latin typeface="Lilita One"/>
                <a:ea typeface="Lilita One"/>
                <a:cs typeface="Lilita One"/>
                <a:sym typeface="Lilita One"/>
              </a:rPr>
              <a:t>Underlying s</a:t>
            </a:r>
            <a:r>
              <a:rPr lang="en-US" sz="10000" spc="-310">
                <a:solidFill>
                  <a:srgbClr val="C05E62"/>
                </a:solidFill>
                <a:latin typeface="Lilita One"/>
                <a:ea typeface="Lilita One"/>
                <a:cs typeface="Lilita One"/>
                <a:sym typeface="Lilita One"/>
              </a:rPr>
              <a:t>tressors </a:t>
            </a:r>
          </a:p>
        </p:txBody>
      </p:sp>
      <p:sp>
        <p:nvSpPr>
          <p:cNvPr name="TextBox 16" id="16"/>
          <p:cNvSpPr txBox="true"/>
          <p:nvPr/>
        </p:nvSpPr>
        <p:spPr>
          <a:xfrm rot="0">
            <a:off x="4331615" y="3799966"/>
            <a:ext cx="4661254" cy="727710"/>
          </a:xfrm>
          <a:prstGeom prst="rect">
            <a:avLst/>
          </a:prstGeom>
        </p:spPr>
        <p:txBody>
          <a:bodyPr anchor="t" rtlCol="false" tIns="0" lIns="0" bIns="0" rIns="0">
            <a:spAutoFit/>
          </a:bodyPr>
          <a:lstStyle/>
          <a:p>
            <a:pPr algn="ctr">
              <a:lnSpc>
                <a:spcPts val="2939"/>
              </a:lnSpc>
              <a:spcBef>
                <a:spcPct val="0"/>
              </a:spcBef>
            </a:pPr>
            <a:r>
              <a:rPr lang="en-US" b="true" sz="2099" spc="-65">
                <a:solidFill>
                  <a:srgbClr val="4E4C72"/>
                </a:solidFill>
                <a:latin typeface="Canva Sans Bold"/>
                <a:ea typeface="Canva Sans Bold"/>
                <a:cs typeface="Canva Sans Bold"/>
                <a:sym typeface="Canva Sans Bold"/>
              </a:rPr>
              <a:t>Lack of spiritual or familial support (e.g., mother’s prayer)</a:t>
            </a:r>
          </a:p>
        </p:txBody>
      </p:sp>
      <p:sp>
        <p:nvSpPr>
          <p:cNvPr name="TextBox 17" id="17"/>
          <p:cNvSpPr txBox="true"/>
          <p:nvPr/>
        </p:nvSpPr>
        <p:spPr>
          <a:xfrm rot="0">
            <a:off x="6027024" y="6580660"/>
            <a:ext cx="3116976" cy="2943225"/>
          </a:xfrm>
          <a:prstGeom prst="rect">
            <a:avLst/>
          </a:prstGeom>
        </p:spPr>
        <p:txBody>
          <a:bodyPr anchor="t" rtlCol="false" tIns="0" lIns="0" bIns="0" rIns="0">
            <a:spAutoFit/>
          </a:bodyPr>
          <a:lstStyle/>
          <a:p>
            <a:pPr algn="ctr">
              <a:lnSpc>
                <a:spcPts val="2609"/>
              </a:lnSpc>
              <a:spcBef>
                <a:spcPct val="0"/>
              </a:spcBef>
            </a:pPr>
            <a:r>
              <a:rPr lang="en-US" b="true" sz="2174" spc="-43">
                <a:solidFill>
                  <a:srgbClr val="4E4C72"/>
                </a:solidFill>
                <a:latin typeface="Telegraf Bold"/>
                <a:ea typeface="Telegraf Bold"/>
                <a:cs typeface="Telegraf Bold"/>
                <a:sym typeface="Telegraf Bold"/>
              </a:rPr>
              <a:t>When working with immigrant and refugee individuals and families, it is critical to recognize that trauma often exists deep in the background and may not be immediately visible</a:t>
            </a:r>
          </a:p>
        </p:txBody>
      </p:sp>
      <p:sp>
        <p:nvSpPr>
          <p:cNvPr name="TextBox 18" id="18"/>
          <p:cNvSpPr txBox="true"/>
          <p:nvPr/>
        </p:nvSpPr>
        <p:spPr>
          <a:xfrm rot="0">
            <a:off x="11024016" y="4175281"/>
            <a:ext cx="5438893" cy="356495"/>
          </a:xfrm>
          <a:prstGeom prst="rect">
            <a:avLst/>
          </a:prstGeom>
        </p:spPr>
        <p:txBody>
          <a:bodyPr anchor="t" rtlCol="false" tIns="0" lIns="0" bIns="0" rIns="0">
            <a:spAutoFit/>
          </a:bodyPr>
          <a:lstStyle/>
          <a:p>
            <a:pPr algn="ctr">
              <a:lnSpc>
                <a:spcPts val="2925"/>
              </a:lnSpc>
            </a:pPr>
            <a:r>
              <a:rPr lang="en-US" b="true" sz="2089">
                <a:solidFill>
                  <a:srgbClr val="6033A0"/>
                </a:solidFill>
                <a:latin typeface="Canva Sans Bold"/>
                <a:ea typeface="Canva Sans Bold"/>
                <a:cs typeface="Canva Sans Bold"/>
                <a:sym typeface="Canva Sans Bold"/>
              </a:rPr>
              <a:t>Pr</a:t>
            </a:r>
            <a:r>
              <a:rPr lang="en-US" b="true" sz="2089">
                <a:solidFill>
                  <a:srgbClr val="6033A0"/>
                </a:solidFill>
                <a:latin typeface="Canva Sans Bold"/>
                <a:ea typeface="Canva Sans Bold"/>
                <a:cs typeface="Canva Sans Bold"/>
                <a:sym typeface="Canva Sans Bold"/>
              </a:rPr>
              <a:t>essure from family expectations</a:t>
            </a:r>
          </a:p>
        </p:txBody>
      </p:sp>
      <p:sp>
        <p:nvSpPr>
          <p:cNvPr name="TextBox 19" id="19"/>
          <p:cNvSpPr txBox="true"/>
          <p:nvPr/>
        </p:nvSpPr>
        <p:spPr>
          <a:xfrm rot="0">
            <a:off x="3855578" y="5420810"/>
            <a:ext cx="5985015" cy="356234"/>
          </a:xfrm>
          <a:prstGeom prst="rect">
            <a:avLst/>
          </a:prstGeom>
        </p:spPr>
        <p:txBody>
          <a:bodyPr anchor="t" rtlCol="false" tIns="0" lIns="0" bIns="0" rIns="0">
            <a:spAutoFit/>
          </a:bodyPr>
          <a:lstStyle/>
          <a:p>
            <a:pPr algn="ctr">
              <a:lnSpc>
                <a:spcPts val="2940"/>
              </a:lnSpc>
            </a:pPr>
            <a:r>
              <a:rPr lang="en-US" b="true" sz="2100">
                <a:solidFill>
                  <a:srgbClr val="6033A0"/>
                </a:solidFill>
                <a:latin typeface="Canva Sans Bold"/>
                <a:ea typeface="Canva Sans Bold"/>
                <a:cs typeface="Canva Sans Bold"/>
                <a:sym typeface="Canva Sans Bold"/>
              </a:rPr>
              <a:t>Fear</a:t>
            </a:r>
            <a:r>
              <a:rPr lang="en-US" b="true" sz="2100">
                <a:solidFill>
                  <a:srgbClr val="6033A0"/>
                </a:solidFill>
                <a:latin typeface="Canva Sans Bold"/>
                <a:ea typeface="Canva Sans Bold"/>
                <a:cs typeface="Canva Sans Bold"/>
                <a:sym typeface="Canva Sans Bold"/>
              </a:rPr>
              <a:t> of cultural differences and not fitting in</a:t>
            </a:r>
          </a:p>
        </p:txBody>
      </p:sp>
      <p:sp>
        <p:nvSpPr>
          <p:cNvPr name="TextBox 20" id="20"/>
          <p:cNvSpPr txBox="true"/>
          <p:nvPr/>
        </p:nvSpPr>
        <p:spPr>
          <a:xfrm rot="0">
            <a:off x="11024016" y="5241503"/>
            <a:ext cx="5438893" cy="551082"/>
          </a:xfrm>
          <a:prstGeom prst="rect">
            <a:avLst/>
          </a:prstGeom>
        </p:spPr>
        <p:txBody>
          <a:bodyPr anchor="t" rtlCol="false" tIns="0" lIns="0" bIns="0" rIns="0">
            <a:spAutoFit/>
          </a:bodyPr>
          <a:lstStyle/>
          <a:p>
            <a:pPr algn="ctr">
              <a:lnSpc>
                <a:spcPts val="3002"/>
              </a:lnSpc>
            </a:pPr>
            <a:r>
              <a:rPr lang="en-US" b="true" sz="2144" spc="-66">
                <a:solidFill>
                  <a:srgbClr val="6033A0"/>
                </a:solidFill>
                <a:latin typeface="Canva Sans Bold"/>
                <a:ea typeface="Canva Sans Bold"/>
                <a:cs typeface="Canva Sans Bold"/>
                <a:sym typeface="Canva Sans Bold"/>
              </a:rPr>
              <a:t>S</a:t>
            </a:r>
            <a:r>
              <a:rPr lang="en-US" b="true" sz="2144" spc="-66">
                <a:solidFill>
                  <a:srgbClr val="6033A0"/>
                </a:solidFill>
                <a:latin typeface="Canva Sans Bold"/>
                <a:ea typeface="Canva Sans Bold"/>
                <a:cs typeface="Canva Sans Bold"/>
                <a:sym typeface="Canva Sans Bold"/>
              </a:rPr>
              <a:t>truggles with personal or collective values</a:t>
            </a:r>
          </a:p>
          <a:p>
            <a:pPr algn="ctr">
              <a:lnSpc>
                <a:spcPts val="1348"/>
              </a:lnSpc>
            </a:pPr>
          </a:p>
        </p:txBody>
      </p:sp>
      <p:sp>
        <p:nvSpPr>
          <p:cNvPr name="TextBox 21" id="21"/>
          <p:cNvSpPr txBox="true"/>
          <p:nvPr/>
        </p:nvSpPr>
        <p:spPr>
          <a:xfrm rot="0">
            <a:off x="1525943" y="8873725"/>
            <a:ext cx="3298031" cy="513075"/>
          </a:xfrm>
          <a:prstGeom prst="rect">
            <a:avLst/>
          </a:prstGeom>
        </p:spPr>
        <p:txBody>
          <a:bodyPr anchor="t" rtlCol="false" tIns="0" lIns="0" bIns="0" rIns="0">
            <a:spAutoFit/>
          </a:bodyPr>
          <a:lstStyle/>
          <a:p>
            <a:pPr algn="ctr">
              <a:lnSpc>
                <a:spcPts val="4270"/>
              </a:lnSpc>
            </a:pPr>
            <a:r>
              <a:rPr lang="en-US" sz="3050" b="true">
                <a:solidFill>
                  <a:srgbClr val="000000"/>
                </a:solidFill>
                <a:latin typeface="Canva Sans Bold"/>
                <a:ea typeface="Canva Sans Bold"/>
                <a:cs typeface="Canva Sans Bold"/>
                <a:sym typeface="Canva Sans Bold"/>
              </a:rPr>
              <a:t>Historical trauma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3D0B0"/>
        </a:solidFill>
      </p:bgPr>
    </p:bg>
    <p:spTree>
      <p:nvGrpSpPr>
        <p:cNvPr id="1" name=""/>
        <p:cNvGrpSpPr/>
        <p:nvPr/>
      </p:nvGrpSpPr>
      <p:grpSpPr>
        <a:xfrm>
          <a:off x="0" y="0"/>
          <a:ext cx="0" cy="0"/>
          <a:chOff x="0" y="0"/>
          <a:chExt cx="0" cy="0"/>
        </a:xfrm>
      </p:grpSpPr>
      <p:sp>
        <p:nvSpPr>
          <p:cNvPr name="TextBox 2" id="2"/>
          <p:cNvSpPr txBox="true"/>
          <p:nvPr/>
        </p:nvSpPr>
        <p:spPr>
          <a:xfrm rot="0">
            <a:off x="3699741" y="876300"/>
            <a:ext cx="9651504" cy="1368417"/>
          </a:xfrm>
          <a:prstGeom prst="rect">
            <a:avLst/>
          </a:prstGeom>
        </p:spPr>
        <p:txBody>
          <a:bodyPr anchor="t" rtlCol="false" tIns="0" lIns="0" bIns="0" rIns="0">
            <a:spAutoFit/>
          </a:bodyPr>
          <a:lstStyle/>
          <a:p>
            <a:pPr algn="ctr">
              <a:lnSpc>
                <a:spcPts val="11200"/>
              </a:lnSpc>
            </a:pPr>
            <a:r>
              <a:rPr lang="en-US" b="true" sz="8000">
                <a:solidFill>
                  <a:srgbClr val="5F9096"/>
                </a:solidFill>
                <a:latin typeface="Canva Sans Bold"/>
                <a:ea typeface="Canva Sans Bold"/>
                <a:cs typeface="Canva Sans Bold"/>
                <a:sym typeface="Canva Sans Bold"/>
              </a:rPr>
              <a:t>Coping and Healing</a:t>
            </a:r>
          </a:p>
        </p:txBody>
      </p:sp>
      <p:sp>
        <p:nvSpPr>
          <p:cNvPr name="Freeform 3" id="3"/>
          <p:cNvSpPr/>
          <p:nvPr/>
        </p:nvSpPr>
        <p:spPr>
          <a:xfrm flipH="false" flipV="false" rot="0">
            <a:off x="0" y="6468970"/>
            <a:ext cx="3296404" cy="3818030"/>
          </a:xfrm>
          <a:custGeom>
            <a:avLst/>
            <a:gdLst/>
            <a:ahLst/>
            <a:cxnLst/>
            <a:rect r="r" b="b" t="t" l="l"/>
            <a:pathLst>
              <a:path h="3818030" w="3296404">
                <a:moveTo>
                  <a:pt x="0" y="0"/>
                </a:moveTo>
                <a:lnTo>
                  <a:pt x="3296404" y="0"/>
                </a:lnTo>
                <a:lnTo>
                  <a:pt x="3296404" y="3818030"/>
                </a:lnTo>
                <a:lnTo>
                  <a:pt x="0" y="3818030"/>
                </a:lnTo>
                <a:lnTo>
                  <a:pt x="0" y="0"/>
                </a:lnTo>
                <a:close/>
              </a:path>
            </a:pathLst>
          </a:custGeom>
          <a:blipFill>
            <a:blip r:embed="rId2"/>
            <a:stretch>
              <a:fillRect l="-1034" t="0" r="-1034" b="-10812"/>
            </a:stretch>
          </a:blipFill>
        </p:spPr>
      </p:sp>
      <p:sp>
        <p:nvSpPr>
          <p:cNvPr name="Freeform 4" id="4"/>
          <p:cNvSpPr/>
          <p:nvPr/>
        </p:nvSpPr>
        <p:spPr>
          <a:xfrm flipH="false" flipV="false" rot="0">
            <a:off x="7043168" y="6893179"/>
            <a:ext cx="3350005" cy="3393821"/>
          </a:xfrm>
          <a:custGeom>
            <a:avLst/>
            <a:gdLst/>
            <a:ahLst/>
            <a:cxnLst/>
            <a:rect r="r" b="b" t="t" l="l"/>
            <a:pathLst>
              <a:path h="3393821" w="3350005">
                <a:moveTo>
                  <a:pt x="0" y="0"/>
                </a:moveTo>
                <a:lnTo>
                  <a:pt x="3350005" y="0"/>
                </a:lnTo>
                <a:lnTo>
                  <a:pt x="3350005" y="3393821"/>
                </a:lnTo>
                <a:lnTo>
                  <a:pt x="0" y="3393821"/>
                </a:lnTo>
                <a:lnTo>
                  <a:pt x="0" y="0"/>
                </a:lnTo>
                <a:close/>
              </a:path>
            </a:pathLst>
          </a:custGeom>
          <a:blipFill>
            <a:blip r:embed="rId3"/>
            <a:stretch>
              <a:fillRect l="-12623" t="-7694" r="0" b="-7694"/>
            </a:stretch>
          </a:blipFill>
        </p:spPr>
      </p:sp>
      <p:sp>
        <p:nvSpPr>
          <p:cNvPr name="Freeform 5" id="5"/>
          <p:cNvSpPr/>
          <p:nvPr/>
        </p:nvSpPr>
        <p:spPr>
          <a:xfrm flipH="false" flipV="false" rot="0">
            <a:off x="14958588" y="7391243"/>
            <a:ext cx="3329412" cy="3683997"/>
          </a:xfrm>
          <a:custGeom>
            <a:avLst/>
            <a:gdLst/>
            <a:ahLst/>
            <a:cxnLst/>
            <a:rect r="r" b="b" t="t" l="l"/>
            <a:pathLst>
              <a:path h="3683997" w="3329412">
                <a:moveTo>
                  <a:pt x="0" y="0"/>
                </a:moveTo>
                <a:lnTo>
                  <a:pt x="3329412" y="0"/>
                </a:lnTo>
                <a:lnTo>
                  <a:pt x="3329412" y="3683997"/>
                </a:lnTo>
                <a:lnTo>
                  <a:pt x="0" y="3683997"/>
                </a:lnTo>
                <a:lnTo>
                  <a:pt x="0" y="0"/>
                </a:lnTo>
                <a:close/>
              </a:path>
            </a:pathLst>
          </a:custGeom>
          <a:blipFill>
            <a:blip r:embed="rId4"/>
            <a:stretch>
              <a:fillRect l="0" t="0" r="0" b="0"/>
            </a:stretch>
          </a:blipFill>
        </p:spPr>
      </p:sp>
      <p:sp>
        <p:nvSpPr>
          <p:cNvPr name="TextBox 6" id="6"/>
          <p:cNvSpPr txBox="true"/>
          <p:nvPr/>
        </p:nvSpPr>
        <p:spPr>
          <a:xfrm rot="0">
            <a:off x="3605044" y="2686685"/>
            <a:ext cx="11373049" cy="5020310"/>
          </a:xfrm>
          <a:prstGeom prst="rect">
            <a:avLst/>
          </a:prstGeom>
        </p:spPr>
        <p:txBody>
          <a:bodyPr anchor="t" rtlCol="false" tIns="0" lIns="0" bIns="0" rIns="0">
            <a:spAutoFit/>
          </a:bodyPr>
          <a:lstStyle/>
          <a:p>
            <a:pPr algn="l" marL="561344" indent="-280672" lvl="1">
              <a:lnSpc>
                <a:spcPts val="3640"/>
              </a:lnSpc>
              <a:buFont typeface="Arial"/>
              <a:buChar char="•"/>
            </a:pPr>
            <a:r>
              <a:rPr lang="en-US" b="true" sz="2600">
                <a:solidFill>
                  <a:srgbClr val="000000"/>
                </a:solidFill>
                <a:latin typeface="Canva Sans Bold"/>
                <a:ea typeface="Canva Sans Bold"/>
                <a:cs typeface="Canva Sans Bold"/>
                <a:sym typeface="Canva Sans Bold"/>
              </a:rPr>
              <a:t>Prayer, faith leaders, spiritual support</a:t>
            </a:r>
          </a:p>
          <a:p>
            <a:pPr algn="ctr">
              <a:lnSpc>
                <a:spcPts val="3640"/>
              </a:lnSpc>
            </a:pPr>
          </a:p>
          <a:p>
            <a:pPr algn="l" marL="561344" indent="-280672" lvl="1">
              <a:lnSpc>
                <a:spcPts val="3640"/>
              </a:lnSpc>
              <a:buFont typeface="Arial"/>
              <a:buChar char="•"/>
            </a:pPr>
            <a:r>
              <a:rPr lang="en-US" b="true" sz="2600">
                <a:solidFill>
                  <a:srgbClr val="000000"/>
                </a:solidFill>
                <a:latin typeface="Canva Sans Bold"/>
                <a:ea typeface="Canva Sans Bold"/>
                <a:cs typeface="Canva Sans Bold"/>
                <a:sym typeface="Canva Sans Bold"/>
              </a:rPr>
              <a:t>Storytelling, music, art, movement</a:t>
            </a:r>
          </a:p>
          <a:p>
            <a:pPr algn="ctr">
              <a:lnSpc>
                <a:spcPts val="3640"/>
              </a:lnSpc>
            </a:pPr>
          </a:p>
          <a:p>
            <a:pPr algn="l" marL="561344" indent="-280672" lvl="1">
              <a:lnSpc>
                <a:spcPts val="3640"/>
              </a:lnSpc>
              <a:buFont typeface="Arial"/>
              <a:buChar char="•"/>
            </a:pPr>
            <a:r>
              <a:rPr lang="en-US" b="true" sz="2600">
                <a:solidFill>
                  <a:srgbClr val="000000"/>
                </a:solidFill>
                <a:latin typeface="Canva Sans Bold"/>
                <a:ea typeface="Canva Sans Bold"/>
                <a:cs typeface="Canva Sans Bold"/>
                <a:sym typeface="Canva Sans Bold"/>
              </a:rPr>
              <a:t>Family mediation and community gatherings</a:t>
            </a:r>
          </a:p>
          <a:p>
            <a:pPr algn="ctr">
              <a:lnSpc>
                <a:spcPts val="3640"/>
              </a:lnSpc>
            </a:pPr>
          </a:p>
          <a:p>
            <a:pPr algn="l" marL="561344" indent="-280672" lvl="1">
              <a:lnSpc>
                <a:spcPts val="3640"/>
              </a:lnSpc>
              <a:buFont typeface="Arial"/>
              <a:buChar char="•"/>
            </a:pPr>
            <a:r>
              <a:rPr lang="en-US" b="true" sz="2600">
                <a:solidFill>
                  <a:srgbClr val="000000"/>
                </a:solidFill>
                <a:latin typeface="Canva Sans Bold"/>
                <a:ea typeface="Canva Sans Bold"/>
                <a:cs typeface="Canva Sans Bold"/>
                <a:sym typeface="Canva Sans Bold"/>
              </a:rPr>
              <a:t>Silence and endurance as learned survival coping</a:t>
            </a:r>
          </a:p>
          <a:p>
            <a:pPr algn="ctr">
              <a:lnSpc>
                <a:spcPts val="3640"/>
              </a:lnSpc>
            </a:pPr>
          </a:p>
          <a:p>
            <a:pPr algn="ctr">
              <a:lnSpc>
                <a:spcPts val="3640"/>
              </a:lnSpc>
            </a:pPr>
            <a:r>
              <a:rPr lang="en-US" sz="2600" b="true">
                <a:solidFill>
                  <a:srgbClr val="000000"/>
                </a:solidFill>
                <a:latin typeface="Canva Sans Bold"/>
                <a:ea typeface="Canva Sans Bold"/>
                <a:cs typeface="Canva Sans Bold"/>
                <a:sym typeface="Canva Sans Bold"/>
              </a:rPr>
              <a:t>Healing works best when connected to culture, family, and community.</a:t>
            </a:r>
          </a:p>
          <a:p>
            <a:pPr algn="ctr">
              <a:lnSpc>
                <a:spcPts val="3640"/>
              </a:lnSpc>
            </a:pPr>
          </a:p>
          <a:p>
            <a:pPr algn="ctr">
              <a:lnSpc>
                <a:spcPts val="364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3D0B0"/>
        </a:solidFill>
      </p:bgPr>
    </p:bg>
    <p:spTree>
      <p:nvGrpSpPr>
        <p:cNvPr id="1" name=""/>
        <p:cNvGrpSpPr/>
        <p:nvPr/>
      </p:nvGrpSpPr>
      <p:grpSpPr>
        <a:xfrm>
          <a:off x="0" y="0"/>
          <a:ext cx="0" cy="0"/>
          <a:chOff x="0" y="0"/>
          <a:chExt cx="0" cy="0"/>
        </a:xfrm>
      </p:grpSpPr>
      <p:sp>
        <p:nvSpPr>
          <p:cNvPr name="Freeform 2" id="2"/>
          <p:cNvSpPr/>
          <p:nvPr/>
        </p:nvSpPr>
        <p:spPr>
          <a:xfrm flipH="false" flipV="false" rot="0">
            <a:off x="0" y="6269339"/>
            <a:ext cx="3801046" cy="4114800"/>
          </a:xfrm>
          <a:custGeom>
            <a:avLst/>
            <a:gdLst/>
            <a:ahLst/>
            <a:cxnLst/>
            <a:rect r="r" b="b" t="t" l="l"/>
            <a:pathLst>
              <a:path h="4114800" w="3801046">
                <a:moveTo>
                  <a:pt x="0" y="0"/>
                </a:moveTo>
                <a:lnTo>
                  <a:pt x="3801046" y="0"/>
                </a:lnTo>
                <a:lnTo>
                  <a:pt x="38010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109317" y="6172200"/>
            <a:ext cx="3178683" cy="4114800"/>
          </a:xfrm>
          <a:custGeom>
            <a:avLst/>
            <a:gdLst/>
            <a:ahLst/>
            <a:cxnLst/>
            <a:rect r="r" b="b" t="t" l="l"/>
            <a:pathLst>
              <a:path h="4114800" w="3178683">
                <a:moveTo>
                  <a:pt x="0" y="0"/>
                </a:moveTo>
                <a:lnTo>
                  <a:pt x="3178683" y="0"/>
                </a:lnTo>
                <a:lnTo>
                  <a:pt x="31786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247180" y="477843"/>
            <a:ext cx="8556625" cy="903592"/>
          </a:xfrm>
          <a:prstGeom prst="rect">
            <a:avLst/>
          </a:prstGeom>
        </p:spPr>
        <p:txBody>
          <a:bodyPr anchor="t" rtlCol="false" tIns="0" lIns="0" bIns="0" rIns="0">
            <a:spAutoFit/>
          </a:bodyPr>
          <a:lstStyle/>
          <a:p>
            <a:pPr algn="ctr">
              <a:lnSpc>
                <a:spcPts val="7420"/>
              </a:lnSpc>
            </a:pPr>
            <a:r>
              <a:rPr lang="en-US" sz="5300" b="true">
                <a:solidFill>
                  <a:srgbClr val="000000"/>
                </a:solidFill>
                <a:latin typeface="Canva Sans Bold"/>
                <a:ea typeface="Canva Sans Bold"/>
                <a:cs typeface="Canva Sans Bold"/>
                <a:sym typeface="Canva Sans Bold"/>
              </a:rPr>
              <a:t>U</a:t>
            </a:r>
            <a:r>
              <a:rPr lang="en-US" b="true" sz="5300">
                <a:solidFill>
                  <a:srgbClr val="000000"/>
                </a:solidFill>
                <a:latin typeface="Canva Sans Bold"/>
                <a:ea typeface="Canva Sans Bold"/>
                <a:cs typeface="Canva Sans Bold"/>
                <a:sym typeface="Canva Sans Bold"/>
              </a:rPr>
              <a:t>nderstanding Our Biases</a:t>
            </a:r>
          </a:p>
        </p:txBody>
      </p:sp>
      <p:sp>
        <p:nvSpPr>
          <p:cNvPr name="TextBox 5" id="5"/>
          <p:cNvSpPr txBox="true"/>
          <p:nvPr/>
        </p:nvSpPr>
        <p:spPr>
          <a:xfrm rot="0">
            <a:off x="1012912" y="3466450"/>
            <a:ext cx="17275088" cy="3980179"/>
          </a:xfrm>
          <a:prstGeom prst="rect">
            <a:avLst/>
          </a:prstGeom>
        </p:spPr>
        <p:txBody>
          <a:bodyPr anchor="t" rtlCol="false" tIns="0" lIns="0" bIns="0" rIns="0">
            <a:spAutoFit/>
          </a:bodyPr>
          <a:lstStyle/>
          <a:p>
            <a:pPr algn="l" marL="582933" indent="-291467" lvl="1">
              <a:lnSpc>
                <a:spcPts val="3780"/>
              </a:lnSpc>
              <a:buFont typeface="Arial"/>
              <a:buChar char="•"/>
            </a:pPr>
            <a:r>
              <a:rPr lang="en-US" sz="2700">
                <a:solidFill>
                  <a:srgbClr val="000000"/>
                </a:solidFill>
                <a:latin typeface="Canva Sans"/>
                <a:ea typeface="Canva Sans"/>
                <a:cs typeface="Canva Sans"/>
                <a:sym typeface="Canva Sans"/>
              </a:rPr>
              <a:t>Self-awareness is essential to ethical an</a:t>
            </a:r>
            <a:r>
              <a:rPr lang="en-US" sz="2700">
                <a:solidFill>
                  <a:srgbClr val="000000"/>
                </a:solidFill>
                <a:latin typeface="Canva Sans"/>
                <a:ea typeface="Canva Sans"/>
                <a:cs typeface="Canva Sans"/>
                <a:sym typeface="Canva Sans"/>
              </a:rPr>
              <a:t>d effective care</a:t>
            </a:r>
          </a:p>
          <a:p>
            <a:pPr algn="l" marL="582933" indent="-291467" lvl="1">
              <a:lnSpc>
                <a:spcPts val="3780"/>
              </a:lnSpc>
              <a:buFont typeface="Arial"/>
              <a:buChar char="•"/>
            </a:pPr>
            <a:r>
              <a:rPr lang="en-US" sz="2700">
                <a:solidFill>
                  <a:srgbClr val="000000"/>
                </a:solidFill>
                <a:latin typeface="Canva Sans"/>
                <a:ea typeface="Canva Sans"/>
                <a:cs typeface="Canva Sans"/>
                <a:sym typeface="Canva Sans"/>
              </a:rPr>
              <a:t>Practice goes beyond clinical knowledge to empathy and human understanding</a:t>
            </a:r>
          </a:p>
          <a:p>
            <a:pPr algn="ctr" marL="582933" indent="-291467" lvl="1">
              <a:lnSpc>
                <a:spcPts val="3780"/>
              </a:lnSpc>
              <a:buFont typeface="Arial"/>
              <a:buChar char="•"/>
            </a:pPr>
            <a:r>
              <a:rPr lang="en-US" sz="2700">
                <a:solidFill>
                  <a:srgbClr val="000000"/>
                </a:solidFill>
                <a:latin typeface="Canva Sans"/>
                <a:ea typeface="Canva Sans"/>
                <a:cs typeface="Canva Sans"/>
                <a:sym typeface="Canva Sans"/>
              </a:rPr>
              <a:t>Behavioral health providers and staff should regularly reflect on personal values, judgments, and attitudes</a:t>
            </a:r>
          </a:p>
          <a:p>
            <a:pPr algn="l" marL="582933" indent="-291467" lvl="1">
              <a:lnSpc>
                <a:spcPts val="3780"/>
              </a:lnSpc>
              <a:buFont typeface="Arial"/>
              <a:buChar char="•"/>
            </a:pPr>
            <a:r>
              <a:rPr lang="en-US" sz="2700">
                <a:solidFill>
                  <a:srgbClr val="000000"/>
                </a:solidFill>
                <a:latin typeface="Canva Sans"/>
                <a:ea typeface="Canva Sans"/>
                <a:cs typeface="Canva Sans"/>
                <a:sym typeface="Canva Sans"/>
              </a:rPr>
              <a:t>Recognize how implicit biases may influence client engagement, clinical interactions, and treatment outcomes.</a:t>
            </a:r>
          </a:p>
          <a:p>
            <a:pPr algn="l">
              <a:lnSpc>
                <a:spcPts val="3360"/>
              </a:lnSpc>
            </a:pPr>
          </a:p>
          <a:p>
            <a:pPr algn="ctr">
              <a:lnSpc>
                <a:spcPts val="2940"/>
              </a:lnSpc>
            </a:pPr>
          </a:p>
          <a:p>
            <a:pPr algn="ctr">
              <a:lnSpc>
                <a:spcPts val="266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AFDED9"/>
        </a:solidFill>
      </p:bgPr>
    </p:bg>
    <p:spTree>
      <p:nvGrpSpPr>
        <p:cNvPr id="1" name=""/>
        <p:cNvGrpSpPr/>
        <p:nvPr/>
      </p:nvGrpSpPr>
      <p:grpSpPr>
        <a:xfrm>
          <a:off x="0" y="0"/>
          <a:ext cx="0" cy="0"/>
          <a:chOff x="0" y="0"/>
          <a:chExt cx="0" cy="0"/>
        </a:xfrm>
      </p:grpSpPr>
      <p:grpSp>
        <p:nvGrpSpPr>
          <p:cNvPr name="Group 2" id="2"/>
          <p:cNvGrpSpPr/>
          <p:nvPr/>
        </p:nvGrpSpPr>
        <p:grpSpPr>
          <a:xfrm rot="0">
            <a:off x="2377762" y="1941504"/>
            <a:ext cx="5858777" cy="1036190"/>
            <a:chOff x="0" y="0"/>
            <a:chExt cx="1543052" cy="272906"/>
          </a:xfrm>
        </p:grpSpPr>
        <p:sp>
          <p:nvSpPr>
            <p:cNvPr name="Freeform 3" id="3"/>
            <p:cNvSpPr/>
            <p:nvPr/>
          </p:nvSpPr>
          <p:spPr>
            <a:xfrm flipH="false" flipV="false" rot="0">
              <a:off x="0" y="0"/>
              <a:ext cx="1543052" cy="272906"/>
            </a:xfrm>
            <a:custGeom>
              <a:avLst/>
              <a:gdLst/>
              <a:ahLst/>
              <a:cxnLst/>
              <a:rect r="r" b="b" t="t" l="l"/>
              <a:pathLst>
                <a:path h="272906" w="1543052">
                  <a:moveTo>
                    <a:pt x="67393" y="0"/>
                  </a:moveTo>
                  <a:lnTo>
                    <a:pt x="1475660" y="0"/>
                  </a:lnTo>
                  <a:cubicBezTo>
                    <a:pt x="1493533" y="0"/>
                    <a:pt x="1510675" y="7100"/>
                    <a:pt x="1523314" y="19739"/>
                  </a:cubicBezTo>
                  <a:cubicBezTo>
                    <a:pt x="1535952" y="32377"/>
                    <a:pt x="1543052" y="49519"/>
                    <a:pt x="1543052" y="67393"/>
                  </a:cubicBezTo>
                  <a:lnTo>
                    <a:pt x="1543052" y="205514"/>
                  </a:lnTo>
                  <a:cubicBezTo>
                    <a:pt x="1543052" y="242733"/>
                    <a:pt x="1512880" y="272906"/>
                    <a:pt x="1475660" y="272906"/>
                  </a:cubicBezTo>
                  <a:lnTo>
                    <a:pt x="67393" y="272906"/>
                  </a:lnTo>
                  <a:cubicBezTo>
                    <a:pt x="30173" y="272906"/>
                    <a:pt x="0" y="242733"/>
                    <a:pt x="0" y="205514"/>
                  </a:cubicBezTo>
                  <a:lnTo>
                    <a:pt x="0" y="67393"/>
                  </a:lnTo>
                  <a:cubicBezTo>
                    <a:pt x="0" y="30173"/>
                    <a:pt x="30173" y="0"/>
                    <a:pt x="67393" y="0"/>
                  </a:cubicBezTo>
                  <a:close/>
                </a:path>
              </a:pathLst>
            </a:custGeom>
            <a:solidFill>
              <a:srgbClr val="E4F2F0"/>
            </a:solidFill>
          </p:spPr>
        </p:sp>
        <p:sp>
          <p:nvSpPr>
            <p:cNvPr name="TextBox 4" id="4"/>
            <p:cNvSpPr txBox="true"/>
            <p:nvPr/>
          </p:nvSpPr>
          <p:spPr>
            <a:xfrm>
              <a:off x="0" y="-66675"/>
              <a:ext cx="1543052" cy="339581"/>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5504364" y="3099138"/>
            <a:ext cx="4756853" cy="1281580"/>
            <a:chOff x="0" y="0"/>
            <a:chExt cx="1252834" cy="337535"/>
          </a:xfrm>
        </p:grpSpPr>
        <p:sp>
          <p:nvSpPr>
            <p:cNvPr name="Freeform 6" id="6"/>
            <p:cNvSpPr/>
            <p:nvPr/>
          </p:nvSpPr>
          <p:spPr>
            <a:xfrm flipH="false" flipV="false" rot="0">
              <a:off x="0" y="0"/>
              <a:ext cx="1252834" cy="337535"/>
            </a:xfrm>
            <a:custGeom>
              <a:avLst/>
              <a:gdLst/>
              <a:ahLst/>
              <a:cxnLst/>
              <a:rect r="r" b="b" t="t" l="l"/>
              <a:pathLst>
                <a:path h="337535" w="1252834">
                  <a:moveTo>
                    <a:pt x="83004" y="0"/>
                  </a:moveTo>
                  <a:lnTo>
                    <a:pt x="1169830" y="0"/>
                  </a:lnTo>
                  <a:cubicBezTo>
                    <a:pt x="1191844" y="0"/>
                    <a:pt x="1212956" y="8745"/>
                    <a:pt x="1228522" y="24311"/>
                  </a:cubicBezTo>
                  <a:cubicBezTo>
                    <a:pt x="1244089" y="39878"/>
                    <a:pt x="1252834" y="60990"/>
                    <a:pt x="1252834" y="83004"/>
                  </a:cubicBezTo>
                  <a:lnTo>
                    <a:pt x="1252834" y="254531"/>
                  </a:lnTo>
                  <a:cubicBezTo>
                    <a:pt x="1252834" y="276545"/>
                    <a:pt x="1244089" y="297658"/>
                    <a:pt x="1228522" y="313224"/>
                  </a:cubicBezTo>
                  <a:cubicBezTo>
                    <a:pt x="1212956" y="328790"/>
                    <a:pt x="1191844" y="337535"/>
                    <a:pt x="1169830" y="337535"/>
                  </a:cubicBezTo>
                  <a:lnTo>
                    <a:pt x="83004" y="337535"/>
                  </a:lnTo>
                  <a:cubicBezTo>
                    <a:pt x="37162" y="337535"/>
                    <a:pt x="0" y="300373"/>
                    <a:pt x="0" y="254531"/>
                  </a:cubicBezTo>
                  <a:lnTo>
                    <a:pt x="0" y="83004"/>
                  </a:lnTo>
                  <a:cubicBezTo>
                    <a:pt x="0" y="37162"/>
                    <a:pt x="37162" y="0"/>
                    <a:pt x="83004" y="0"/>
                  </a:cubicBezTo>
                  <a:close/>
                </a:path>
              </a:pathLst>
            </a:custGeom>
            <a:solidFill>
              <a:srgbClr val="FFFFFF"/>
            </a:solidFill>
          </p:spPr>
        </p:sp>
        <p:sp>
          <p:nvSpPr>
            <p:cNvPr name="TextBox 7" id="7"/>
            <p:cNvSpPr txBox="true"/>
            <p:nvPr/>
          </p:nvSpPr>
          <p:spPr>
            <a:xfrm>
              <a:off x="0" y="-66675"/>
              <a:ext cx="1252834" cy="404210"/>
            </a:xfrm>
            <a:prstGeom prst="rect">
              <a:avLst/>
            </a:prstGeom>
          </p:spPr>
          <p:txBody>
            <a:bodyPr anchor="ctr" rtlCol="false" tIns="50800" lIns="50800" bIns="50800" rIns="50800"/>
            <a:lstStyle/>
            <a:p>
              <a:pPr algn="ctr">
                <a:lnSpc>
                  <a:spcPts val="2520"/>
                </a:lnSpc>
              </a:pPr>
            </a:p>
          </p:txBody>
        </p:sp>
      </p:grpSp>
      <p:grpSp>
        <p:nvGrpSpPr>
          <p:cNvPr name="Group 8" id="8"/>
          <p:cNvGrpSpPr/>
          <p:nvPr/>
        </p:nvGrpSpPr>
        <p:grpSpPr>
          <a:xfrm rot="0">
            <a:off x="6410004" y="4502162"/>
            <a:ext cx="5467993" cy="1282676"/>
            <a:chOff x="0" y="0"/>
            <a:chExt cx="1440130" cy="337824"/>
          </a:xfrm>
        </p:grpSpPr>
        <p:sp>
          <p:nvSpPr>
            <p:cNvPr name="Freeform 9" id="9"/>
            <p:cNvSpPr/>
            <p:nvPr/>
          </p:nvSpPr>
          <p:spPr>
            <a:xfrm flipH="false" flipV="false" rot="0">
              <a:off x="0" y="0"/>
              <a:ext cx="1440130" cy="337824"/>
            </a:xfrm>
            <a:custGeom>
              <a:avLst/>
              <a:gdLst/>
              <a:ahLst/>
              <a:cxnLst/>
              <a:rect r="r" b="b" t="t" l="l"/>
              <a:pathLst>
                <a:path h="337824" w="1440130">
                  <a:moveTo>
                    <a:pt x="72209" y="0"/>
                  </a:moveTo>
                  <a:lnTo>
                    <a:pt x="1367921" y="0"/>
                  </a:lnTo>
                  <a:cubicBezTo>
                    <a:pt x="1407801" y="0"/>
                    <a:pt x="1440130" y="32329"/>
                    <a:pt x="1440130" y="72209"/>
                  </a:cubicBezTo>
                  <a:lnTo>
                    <a:pt x="1440130" y="265615"/>
                  </a:lnTo>
                  <a:cubicBezTo>
                    <a:pt x="1440130" y="305495"/>
                    <a:pt x="1407801" y="337824"/>
                    <a:pt x="1367921" y="337824"/>
                  </a:cubicBezTo>
                  <a:lnTo>
                    <a:pt x="72209" y="337824"/>
                  </a:lnTo>
                  <a:cubicBezTo>
                    <a:pt x="32329" y="337824"/>
                    <a:pt x="0" y="305495"/>
                    <a:pt x="0" y="265615"/>
                  </a:cubicBezTo>
                  <a:lnTo>
                    <a:pt x="0" y="72209"/>
                  </a:lnTo>
                  <a:cubicBezTo>
                    <a:pt x="0" y="32329"/>
                    <a:pt x="32329" y="0"/>
                    <a:pt x="72209" y="0"/>
                  </a:cubicBezTo>
                  <a:close/>
                </a:path>
              </a:pathLst>
            </a:custGeom>
            <a:solidFill>
              <a:srgbClr val="E4F2F0"/>
            </a:solidFill>
          </p:spPr>
        </p:sp>
        <p:sp>
          <p:nvSpPr>
            <p:cNvPr name="TextBox 10" id="10"/>
            <p:cNvSpPr txBox="true"/>
            <p:nvPr/>
          </p:nvSpPr>
          <p:spPr>
            <a:xfrm>
              <a:off x="0" y="-66675"/>
              <a:ext cx="1440130" cy="404499"/>
            </a:xfrm>
            <a:prstGeom prst="rect">
              <a:avLst/>
            </a:prstGeom>
          </p:spPr>
          <p:txBody>
            <a:bodyPr anchor="ctr" rtlCol="false" tIns="50800" lIns="50800" bIns="50800" rIns="50800"/>
            <a:lstStyle/>
            <a:p>
              <a:pPr algn="ctr">
                <a:lnSpc>
                  <a:spcPts val="2520"/>
                </a:lnSpc>
              </a:pPr>
            </a:p>
          </p:txBody>
        </p:sp>
      </p:grpSp>
      <p:sp>
        <p:nvSpPr>
          <p:cNvPr name="TextBox 11" id="11"/>
          <p:cNvSpPr txBox="true"/>
          <p:nvPr/>
        </p:nvSpPr>
        <p:spPr>
          <a:xfrm rot="0">
            <a:off x="6948656" y="4548188"/>
            <a:ext cx="3708281" cy="1152525"/>
          </a:xfrm>
          <a:prstGeom prst="rect">
            <a:avLst/>
          </a:prstGeom>
        </p:spPr>
        <p:txBody>
          <a:bodyPr anchor="t" rtlCol="false" tIns="0" lIns="0" bIns="0" rIns="0">
            <a:spAutoFit/>
          </a:bodyPr>
          <a:lstStyle/>
          <a:p>
            <a:pPr algn="ctr">
              <a:lnSpc>
                <a:spcPts val="2999"/>
              </a:lnSpc>
            </a:pPr>
            <a:r>
              <a:rPr lang="en-US" b="true" sz="2499" spc="-49">
                <a:solidFill>
                  <a:srgbClr val="11363E"/>
                </a:solidFill>
                <a:latin typeface="Telegraf Medium"/>
                <a:ea typeface="Telegraf Medium"/>
                <a:cs typeface="Telegraf Medium"/>
                <a:sym typeface="Telegraf Medium"/>
              </a:rPr>
              <a:t>Addresses biological, psychological, and social needs</a:t>
            </a:r>
          </a:p>
        </p:txBody>
      </p:sp>
      <p:grpSp>
        <p:nvGrpSpPr>
          <p:cNvPr name="Group 12" id="12"/>
          <p:cNvGrpSpPr/>
          <p:nvPr/>
        </p:nvGrpSpPr>
        <p:grpSpPr>
          <a:xfrm rot="0">
            <a:off x="7428510" y="6323001"/>
            <a:ext cx="6003533" cy="777851"/>
            <a:chOff x="0" y="0"/>
            <a:chExt cx="1581177" cy="204866"/>
          </a:xfrm>
        </p:grpSpPr>
        <p:sp>
          <p:nvSpPr>
            <p:cNvPr name="Freeform 13" id="13"/>
            <p:cNvSpPr/>
            <p:nvPr/>
          </p:nvSpPr>
          <p:spPr>
            <a:xfrm flipH="false" flipV="false" rot="0">
              <a:off x="0" y="0"/>
              <a:ext cx="1581177" cy="204866"/>
            </a:xfrm>
            <a:custGeom>
              <a:avLst/>
              <a:gdLst/>
              <a:ahLst/>
              <a:cxnLst/>
              <a:rect r="r" b="b" t="t" l="l"/>
              <a:pathLst>
                <a:path h="204866" w="1581177">
                  <a:moveTo>
                    <a:pt x="65768" y="0"/>
                  </a:moveTo>
                  <a:lnTo>
                    <a:pt x="1515410" y="0"/>
                  </a:lnTo>
                  <a:cubicBezTo>
                    <a:pt x="1551732" y="0"/>
                    <a:pt x="1581177" y="29445"/>
                    <a:pt x="1581177" y="65768"/>
                  </a:cubicBezTo>
                  <a:lnTo>
                    <a:pt x="1581177" y="139099"/>
                  </a:lnTo>
                  <a:cubicBezTo>
                    <a:pt x="1581177" y="175421"/>
                    <a:pt x="1551732" y="204866"/>
                    <a:pt x="1515410" y="204866"/>
                  </a:cubicBezTo>
                  <a:lnTo>
                    <a:pt x="65768" y="204866"/>
                  </a:lnTo>
                  <a:cubicBezTo>
                    <a:pt x="29445" y="204866"/>
                    <a:pt x="0" y="175421"/>
                    <a:pt x="0" y="139099"/>
                  </a:cubicBezTo>
                  <a:lnTo>
                    <a:pt x="0" y="65768"/>
                  </a:lnTo>
                  <a:cubicBezTo>
                    <a:pt x="0" y="29445"/>
                    <a:pt x="29445" y="0"/>
                    <a:pt x="65768" y="0"/>
                  </a:cubicBezTo>
                  <a:close/>
                </a:path>
              </a:pathLst>
            </a:custGeom>
            <a:solidFill>
              <a:srgbClr val="FFFFFF"/>
            </a:solidFill>
          </p:spPr>
        </p:sp>
        <p:sp>
          <p:nvSpPr>
            <p:cNvPr name="TextBox 14" id="14"/>
            <p:cNvSpPr txBox="true"/>
            <p:nvPr/>
          </p:nvSpPr>
          <p:spPr>
            <a:xfrm>
              <a:off x="0" y="-66675"/>
              <a:ext cx="1581177" cy="271541"/>
            </a:xfrm>
            <a:prstGeom prst="rect">
              <a:avLst/>
            </a:prstGeom>
          </p:spPr>
          <p:txBody>
            <a:bodyPr anchor="ctr" rtlCol="false" tIns="50800" lIns="50800" bIns="50800" rIns="50800"/>
            <a:lstStyle/>
            <a:p>
              <a:pPr algn="ctr">
                <a:lnSpc>
                  <a:spcPts val="2520"/>
                </a:lnSpc>
              </a:pPr>
            </a:p>
          </p:txBody>
        </p:sp>
      </p:grpSp>
      <p:sp>
        <p:nvSpPr>
          <p:cNvPr name="TextBox 15" id="15"/>
          <p:cNvSpPr txBox="true"/>
          <p:nvPr/>
        </p:nvSpPr>
        <p:spPr>
          <a:xfrm rot="0">
            <a:off x="7558670" y="6319802"/>
            <a:ext cx="5324340" cy="781050"/>
          </a:xfrm>
          <a:prstGeom prst="rect">
            <a:avLst/>
          </a:prstGeom>
        </p:spPr>
        <p:txBody>
          <a:bodyPr anchor="t" rtlCol="false" tIns="0" lIns="0" bIns="0" rIns="0">
            <a:spAutoFit/>
          </a:bodyPr>
          <a:lstStyle/>
          <a:p>
            <a:pPr algn="ctr">
              <a:lnSpc>
                <a:spcPts val="2999"/>
              </a:lnSpc>
            </a:pPr>
            <a:r>
              <a:rPr lang="en-US" b="true" sz="2499" spc="-49">
                <a:solidFill>
                  <a:srgbClr val="11363E"/>
                </a:solidFill>
                <a:latin typeface="Telegraf Medium"/>
                <a:ea typeface="Telegraf Medium"/>
                <a:cs typeface="Telegraf Medium"/>
                <a:sym typeface="Telegraf Medium"/>
              </a:rPr>
              <a:t>Leads to more sustainable and improved outcomes</a:t>
            </a:r>
          </a:p>
        </p:txBody>
      </p:sp>
      <p:sp>
        <p:nvSpPr>
          <p:cNvPr name="Freeform 16" id="16"/>
          <p:cNvSpPr/>
          <p:nvPr/>
        </p:nvSpPr>
        <p:spPr>
          <a:xfrm flipH="false" flipV="false" rot="0">
            <a:off x="652766" y="1254516"/>
            <a:ext cx="1724996" cy="972466"/>
          </a:xfrm>
          <a:custGeom>
            <a:avLst/>
            <a:gdLst/>
            <a:ahLst/>
            <a:cxnLst/>
            <a:rect r="r" b="b" t="t" l="l"/>
            <a:pathLst>
              <a:path h="972466" w="1724996">
                <a:moveTo>
                  <a:pt x="0" y="0"/>
                </a:moveTo>
                <a:lnTo>
                  <a:pt x="1724996" y="0"/>
                </a:lnTo>
                <a:lnTo>
                  <a:pt x="1724996" y="972466"/>
                </a:lnTo>
                <a:lnTo>
                  <a:pt x="0" y="9724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7" id="17"/>
          <p:cNvSpPr txBox="true"/>
          <p:nvPr/>
        </p:nvSpPr>
        <p:spPr>
          <a:xfrm rot="0">
            <a:off x="2377762" y="1994344"/>
            <a:ext cx="5523203" cy="781050"/>
          </a:xfrm>
          <a:prstGeom prst="rect">
            <a:avLst/>
          </a:prstGeom>
        </p:spPr>
        <p:txBody>
          <a:bodyPr anchor="t" rtlCol="false" tIns="0" lIns="0" bIns="0" rIns="0">
            <a:spAutoFit/>
          </a:bodyPr>
          <a:lstStyle/>
          <a:p>
            <a:pPr algn="ctr">
              <a:lnSpc>
                <a:spcPts val="2999"/>
              </a:lnSpc>
              <a:spcBef>
                <a:spcPct val="0"/>
              </a:spcBef>
            </a:pPr>
            <a:r>
              <a:rPr lang="en-US" b="true" sz="2499" spc="-49">
                <a:solidFill>
                  <a:srgbClr val="11363E"/>
                </a:solidFill>
                <a:latin typeface="Telegraf Medium"/>
                <a:ea typeface="Telegraf Medium"/>
                <a:cs typeface="Telegraf Medium"/>
                <a:sym typeface="Telegraf Medium"/>
              </a:rPr>
              <a:t>Effective for individuals with complex or multiple symptoms</a:t>
            </a:r>
          </a:p>
        </p:txBody>
      </p:sp>
      <p:sp>
        <p:nvSpPr>
          <p:cNvPr name="TextBox 18" id="18"/>
          <p:cNvSpPr txBox="true"/>
          <p:nvPr/>
        </p:nvSpPr>
        <p:spPr>
          <a:xfrm rot="0">
            <a:off x="5674902" y="3106749"/>
            <a:ext cx="4415778" cy="1152525"/>
          </a:xfrm>
          <a:prstGeom prst="rect">
            <a:avLst/>
          </a:prstGeom>
        </p:spPr>
        <p:txBody>
          <a:bodyPr anchor="t" rtlCol="false" tIns="0" lIns="0" bIns="0" rIns="0">
            <a:spAutoFit/>
          </a:bodyPr>
          <a:lstStyle/>
          <a:p>
            <a:pPr algn="ctr">
              <a:lnSpc>
                <a:spcPts val="2999"/>
              </a:lnSpc>
              <a:spcBef>
                <a:spcPct val="0"/>
              </a:spcBef>
            </a:pPr>
            <a:r>
              <a:rPr lang="en-US" b="true" sz="2499" spc="-49">
                <a:solidFill>
                  <a:srgbClr val="11363E"/>
                </a:solidFill>
                <a:latin typeface="Telegraf Medium"/>
                <a:ea typeface="Telegraf Medium"/>
                <a:cs typeface="Telegraf Medium"/>
                <a:sym typeface="Telegraf Medium"/>
              </a:rPr>
              <a:t>Integrates medical treatment with community-based support</a:t>
            </a:r>
          </a:p>
        </p:txBody>
      </p:sp>
      <p:sp>
        <p:nvSpPr>
          <p:cNvPr name="Freeform 19" id="19"/>
          <p:cNvSpPr/>
          <p:nvPr/>
        </p:nvSpPr>
        <p:spPr>
          <a:xfrm flipH="false" flipV="false" rot="0">
            <a:off x="15900071" y="858593"/>
            <a:ext cx="2172691" cy="2347701"/>
          </a:xfrm>
          <a:custGeom>
            <a:avLst/>
            <a:gdLst/>
            <a:ahLst/>
            <a:cxnLst/>
            <a:rect r="r" b="b" t="t" l="l"/>
            <a:pathLst>
              <a:path h="2347701" w="2172691">
                <a:moveTo>
                  <a:pt x="0" y="0"/>
                </a:moveTo>
                <a:lnTo>
                  <a:pt x="2172690" y="0"/>
                </a:lnTo>
                <a:lnTo>
                  <a:pt x="2172690" y="2347702"/>
                </a:lnTo>
                <a:lnTo>
                  <a:pt x="0" y="2347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0" id="20"/>
          <p:cNvSpPr/>
          <p:nvPr/>
        </p:nvSpPr>
        <p:spPr>
          <a:xfrm flipH="false" flipV="false" rot="0">
            <a:off x="360930" y="4193606"/>
            <a:ext cx="6376430" cy="5704006"/>
          </a:xfrm>
          <a:custGeom>
            <a:avLst/>
            <a:gdLst/>
            <a:ahLst/>
            <a:cxnLst/>
            <a:rect r="r" b="b" t="t" l="l"/>
            <a:pathLst>
              <a:path h="5704006" w="6376430">
                <a:moveTo>
                  <a:pt x="0" y="0"/>
                </a:moveTo>
                <a:lnTo>
                  <a:pt x="6376430" y="0"/>
                </a:lnTo>
                <a:lnTo>
                  <a:pt x="6376430" y="5704006"/>
                </a:lnTo>
                <a:lnTo>
                  <a:pt x="0" y="57040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21" id="21"/>
          <p:cNvSpPr txBox="true"/>
          <p:nvPr/>
        </p:nvSpPr>
        <p:spPr>
          <a:xfrm rot="0">
            <a:off x="4196899" y="367421"/>
            <a:ext cx="8371681" cy="887095"/>
          </a:xfrm>
          <a:prstGeom prst="rect">
            <a:avLst/>
          </a:prstGeom>
        </p:spPr>
        <p:txBody>
          <a:bodyPr anchor="t" rtlCol="false" tIns="0" lIns="0" bIns="0" rIns="0">
            <a:spAutoFit/>
          </a:bodyPr>
          <a:lstStyle/>
          <a:p>
            <a:pPr algn="ctr">
              <a:lnSpc>
                <a:spcPts val="7279"/>
              </a:lnSpc>
            </a:pPr>
            <a:r>
              <a:rPr lang="en-US" sz="5199" b="true">
                <a:solidFill>
                  <a:srgbClr val="11363E"/>
                </a:solidFill>
                <a:latin typeface="Canva Sans Bold"/>
                <a:ea typeface="Canva Sans Bold"/>
                <a:cs typeface="Canva Sans Bold"/>
                <a:sym typeface="Canva Sans Bold"/>
              </a:rPr>
              <a:t>Coll</a:t>
            </a:r>
            <a:r>
              <a:rPr lang="en-US" b="true" sz="5199">
                <a:solidFill>
                  <a:srgbClr val="11363E"/>
                </a:solidFill>
                <a:latin typeface="Canva Sans Bold"/>
                <a:ea typeface="Canva Sans Bold"/>
                <a:cs typeface="Canva Sans Bold"/>
                <a:sym typeface="Canva Sans Bold"/>
              </a:rPr>
              <a:t>aborative Care Model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CE83B28E9A3F449E47614D6F9D9C1C" ma:contentTypeVersion="19" ma:contentTypeDescription="Create a new document." ma:contentTypeScope="" ma:versionID="dac71eca6c8d91afd5e0e25345362406">
  <xsd:schema xmlns:xsd="http://www.w3.org/2001/XMLSchema" xmlns:xs="http://www.w3.org/2001/XMLSchema" xmlns:p="http://schemas.microsoft.com/office/2006/metadata/properties" xmlns:ns2="69dfdf88-4dfb-416b-b9f5-84dee709fed5" xmlns:ns3="e88f6a02-be8e-42dd-8f18-29e9bf046cab" targetNamespace="http://schemas.microsoft.com/office/2006/metadata/properties" ma:root="true" ma:fieldsID="c078560de47aca679d4efd630e7591c4" ns2:_="" ns3:_="">
    <xsd:import namespace="69dfdf88-4dfb-416b-b9f5-84dee709fed5"/>
    <xsd:import namespace="e88f6a02-be8e-42dd-8f18-29e9bf046ca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LengthInSeconds"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fdf88-4dfb-416b-b9f5-84dee709fed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c464901-3db1-4a69-976a-b3d05c76479e}" ma:internalName="TaxCatchAll" ma:showField="CatchAllData" ma:web="69dfdf88-4dfb-416b-b9f5-84dee709fe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8f6a02-be8e-42dd-8f18-29e9bf046c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3a3a8ba-62f0-462b-86d7-ebe049dd93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69dfdf88-4dfb-416b-b9f5-84dee709fed5" xsi:nil="true"/>
    <lcf76f155ced4ddcb4097134ff3c332f xmlns="e88f6a02-be8e-42dd-8f18-29e9bf046cab">
      <Terms xmlns="http://schemas.microsoft.com/office/infopath/2007/PartnerControls"/>
    </lcf76f155ced4ddcb4097134ff3c332f>
    <_dlc_DocId xmlns="69dfdf88-4dfb-416b-b9f5-84dee709fed5">HQPDRIVE-74427511-154358</_dlc_DocId>
    <_dlc_DocIdUrl xmlns="69dfdf88-4dfb-416b-b9f5-84dee709fed5">
      <Url>https://hcpsocal.sharepoint.com/sites/HQPDrive/_layouts/15/DocIdRedir.aspx?ID=HQPDRIVE-74427511-154358</Url>
      <Description>HQPDRIVE-74427511-154358</Description>
    </_dlc_DocIdUrl>
  </documentManagement>
</p:properties>
</file>

<file path=customXml/itemProps1.xml><?xml version="1.0" encoding="utf-8"?>
<ds:datastoreItem xmlns:ds="http://schemas.openxmlformats.org/officeDocument/2006/customXml" ds:itemID="{A4F535F8-09A6-4DCF-AE43-0DB9C3675195}"/>
</file>

<file path=customXml/itemProps2.xml><?xml version="1.0" encoding="utf-8"?>
<ds:datastoreItem xmlns:ds="http://schemas.openxmlformats.org/officeDocument/2006/customXml" ds:itemID="{0414B925-71BC-47BA-92F9-5E7ABC488E80}"/>
</file>

<file path=customXml/itemProps3.xml><?xml version="1.0" encoding="utf-8"?>
<ds:datastoreItem xmlns:ds="http://schemas.openxmlformats.org/officeDocument/2006/customXml" ds:itemID="{48DEEB49-5B7F-4F9D-BF3D-DE7421695736}"/>
</file>

<file path=customXml/itemProps4.xml><?xml version="1.0" encoding="utf-8"?>
<ds:datastoreItem xmlns:ds="http://schemas.openxmlformats.org/officeDocument/2006/customXml" ds:itemID="{ACA34D99-C1D2-4314-B497-677390AD88ED}"/>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pain speaks a different language</dc:title>
  <cp:revision>1</cp:revision>
  <dcterms:created xsi:type="dcterms:W3CDTF">2006-08-16T00:00:00Z</dcterms:created>
  <dcterms:modified xsi:type="dcterms:W3CDTF">2011-08-01T06:04:30Z</dcterms:modified>
  <dc:identifier>DAG-QhvngJM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0x01010048CE83B28E9A3F449E47614D6F9D9C1C</vt:lpwstr>
  </property>
  <property fmtid="{D5CDD505-2E9C-101B-9397-08002B2CF9AE}" pid="3" name="_dlc_DocIdItemGuid">
    <vt:lpwstr>0bb250be-88b3-4180-9ce4-2292bc1a0210</vt:lpwstr>
  </property>
  <property fmtid="{D5CDD505-2E9C-101B-9397-08002B2CF9AE}" pid="4" name="MediaServiceImageTags">
    <vt:lpwstr/>
  </property>
</Properties>
</file>