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2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Compotes Espresso" charset="1" panose="02000506060000020002"/>
      <p:regular r:id="rId16"/>
    </p:embeddedFont>
    <p:embeddedFont>
      <p:font typeface="Courier PS Cyrillic" charset="1" panose="02070509020205020404"/>
      <p:regular r:id="rId17"/>
    </p:embeddedFont>
    <p:embeddedFont>
      <p:font typeface="Radio" charset="1" panose="00000800000000000000"/>
      <p:regular r:id="rId18"/>
    </p:embeddedFont>
    <p:embeddedFont>
      <p:font typeface="Courier PS Cyrillic Bold" charset="1" panose="02070809020205020404"/>
      <p:regular r:id="rId19"/>
    </p:embeddedFont>
    <p:embeddedFont>
      <p:font typeface="Radio Bold" charset="1" panose="00000800000000000000"/>
      <p:regular r:id="rId20"/>
    </p:embeddedFont>
    <p:embeddedFont>
      <p:font typeface="Canva Sans Bold" charset="1" panose="020B0803030501040103"/>
      <p:regular r:id="rId21"/>
    </p:embeddedFont>
    <p:embeddedFont>
      <p:font typeface="Compotes Espresso Bold" charset="1" panose="02000806060000020002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18.fntdata"/><Relationship Id="rId8" Type="http://schemas.openxmlformats.org/officeDocument/2006/relationships/slide" Target="slides/slide3.xml"/><Relationship Id="rId26" Type="http://schemas.openxmlformats.org/officeDocument/2006/relationships/customXml" Target="../customXml/item1.xml"/><Relationship Id="rId21" Type="http://schemas.openxmlformats.org/officeDocument/2006/relationships/font" Target="fonts/font21.fntdata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font" Target="fonts/font17.fntdata"/><Relationship Id="rId25" Type="http://schemas.openxmlformats.org/officeDocument/2006/relationships/font" Target="fonts/font25.fntdata"/><Relationship Id="rId7" Type="http://schemas.openxmlformats.org/officeDocument/2006/relationships/slide" Target="slides/slide2.xml"/><Relationship Id="rId16" Type="http://schemas.openxmlformats.org/officeDocument/2006/relationships/font" Target="fonts/font16.fntdata"/><Relationship Id="rId2" Type="http://schemas.openxmlformats.org/officeDocument/2006/relationships/presProps" Target="presProps.xml"/><Relationship Id="rId20" Type="http://schemas.openxmlformats.org/officeDocument/2006/relationships/font" Target="fonts/font20.fntdata"/><Relationship Id="rId29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24" Type="http://schemas.openxmlformats.org/officeDocument/2006/relationships/notesSlide" Target="notesSlides/notesSlide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theme" Target="theme/theme2.xml"/><Relationship Id="rId5" Type="http://schemas.openxmlformats.org/officeDocument/2006/relationships/tableStyles" Target="tableStyles.xml"/><Relationship Id="rId28" Type="http://schemas.openxmlformats.org/officeDocument/2006/relationships/customXml" Target="../customXml/item3.xml"/><Relationship Id="rId10" Type="http://schemas.openxmlformats.org/officeDocument/2006/relationships/slide" Target="slides/slide5.xml"/><Relationship Id="rId19" Type="http://schemas.openxmlformats.org/officeDocument/2006/relationships/font" Target="fonts/font19.fntdata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verbally mention the sdrcc behavioral health (BHI) programmatic focus and amea's grounding in that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5.png" Type="http://schemas.openxmlformats.org/officeDocument/2006/relationships/image"/><Relationship Id="rId4" Target="../media/image4.png" Type="http://schemas.openxmlformats.org/officeDocument/2006/relationships/image"/><Relationship Id="rId5" Target="../media/image46.png" Type="http://schemas.openxmlformats.org/officeDocument/2006/relationships/image"/><Relationship Id="rId6" Target="../media/image47.png" Type="http://schemas.openxmlformats.org/officeDocument/2006/relationships/image"/><Relationship Id="rId7" Target="../media/image48.png" Type="http://schemas.openxmlformats.org/officeDocument/2006/relationships/image"/><Relationship Id="rId8" Target="../media/image49.png" Type="http://schemas.openxmlformats.org/officeDocument/2006/relationships/image"/><Relationship Id="rId9" Target="../media/image50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svg" Type="http://schemas.openxmlformats.org/officeDocument/2006/relationships/image"/><Relationship Id="rId12" Target="../media/image20.png" Type="http://schemas.openxmlformats.org/officeDocument/2006/relationships/image"/><Relationship Id="rId2" Target="../media/image1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4.png" Type="http://schemas.openxmlformats.org/officeDocument/2006/relationships/image"/><Relationship Id="rId7" Target="../media/image17.pn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1.png" Type="http://schemas.openxmlformats.org/officeDocument/2006/relationships/image"/><Relationship Id="rId4" Target="../media/image4.png" Type="http://schemas.openxmlformats.org/officeDocument/2006/relationships/image"/><Relationship Id="rId5" Target="../media/image22.pn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7.png" Type="http://schemas.openxmlformats.org/officeDocument/2006/relationships/image"/><Relationship Id="rId4" Target="../media/image28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29.png" Type="http://schemas.openxmlformats.org/officeDocument/2006/relationships/image"/><Relationship Id="rId8" Target="../media/image30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3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4.png" Type="http://schemas.openxmlformats.org/officeDocument/2006/relationships/image"/><Relationship Id="rId4" Target="../media/image35.png" Type="http://schemas.openxmlformats.org/officeDocument/2006/relationships/image"/><Relationship Id="rId5" Target="../media/image4.png" Type="http://schemas.openxmlformats.org/officeDocument/2006/relationships/image"/><Relationship Id="rId6" Target="../media/image36.png" Type="http://schemas.openxmlformats.org/officeDocument/2006/relationships/image"/><Relationship Id="rId7" Target="../media/image37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svg" Type="http://schemas.openxmlformats.org/officeDocument/2006/relationships/image"/><Relationship Id="rId12" Target="../media/image34.png" Type="http://schemas.openxmlformats.org/officeDocument/2006/relationships/image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38.pn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41.png" Type="http://schemas.openxmlformats.org/officeDocument/2006/relationships/image"/><Relationship Id="rId8" Target="../media/image4.png" Type="http://schemas.openxmlformats.org/officeDocument/2006/relationships/image"/><Relationship Id="rId9" Target="../media/image4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6387149"/>
            <a:ext cx="18288000" cy="3368040"/>
          </a:xfrm>
          <a:custGeom>
            <a:avLst/>
            <a:gdLst/>
            <a:ahLst/>
            <a:cxnLst/>
            <a:rect r="r" b="b" t="t" l="l"/>
            <a:pathLst>
              <a:path h="3368040" w="18288000">
                <a:moveTo>
                  <a:pt x="0" y="0"/>
                </a:moveTo>
                <a:lnTo>
                  <a:pt x="18288000" y="0"/>
                </a:lnTo>
                <a:lnTo>
                  <a:pt x="18288000" y="3368040"/>
                </a:lnTo>
                <a:lnTo>
                  <a:pt x="0" y="3368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824768" y="-367287"/>
            <a:ext cx="8638464" cy="8638464"/>
          </a:xfrm>
          <a:custGeom>
            <a:avLst/>
            <a:gdLst/>
            <a:ahLst/>
            <a:cxnLst/>
            <a:rect r="r" b="b" t="t" l="l"/>
            <a:pathLst>
              <a:path h="8638464" w="8638464">
                <a:moveTo>
                  <a:pt x="0" y="0"/>
                </a:moveTo>
                <a:lnTo>
                  <a:pt x="8638464" y="0"/>
                </a:lnTo>
                <a:lnTo>
                  <a:pt x="8638464" y="8638465"/>
                </a:lnTo>
                <a:lnTo>
                  <a:pt x="0" y="8638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25846">
            <a:off x="-99449" y="7679926"/>
            <a:ext cx="18907016" cy="8508157"/>
          </a:xfrm>
          <a:custGeom>
            <a:avLst/>
            <a:gdLst/>
            <a:ahLst/>
            <a:cxnLst/>
            <a:rect r="r" b="b" t="t" l="l"/>
            <a:pathLst>
              <a:path h="8508157" w="18907016">
                <a:moveTo>
                  <a:pt x="0" y="0"/>
                </a:moveTo>
                <a:lnTo>
                  <a:pt x="18907016" y="0"/>
                </a:lnTo>
                <a:lnTo>
                  <a:pt x="18907016" y="8508157"/>
                </a:lnTo>
                <a:lnTo>
                  <a:pt x="0" y="85081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994721" y="5560654"/>
            <a:ext cx="1032959" cy="834115"/>
          </a:xfrm>
          <a:custGeom>
            <a:avLst/>
            <a:gdLst/>
            <a:ahLst/>
            <a:cxnLst/>
            <a:rect r="r" b="b" t="t" l="l"/>
            <a:pathLst>
              <a:path h="834115" w="1032959">
                <a:moveTo>
                  <a:pt x="0" y="0"/>
                </a:moveTo>
                <a:lnTo>
                  <a:pt x="1032959" y="0"/>
                </a:lnTo>
                <a:lnTo>
                  <a:pt x="1032959" y="834115"/>
                </a:lnTo>
                <a:lnTo>
                  <a:pt x="0" y="8341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2020774" y="1848865"/>
            <a:ext cx="1032959" cy="834115"/>
          </a:xfrm>
          <a:custGeom>
            <a:avLst/>
            <a:gdLst/>
            <a:ahLst/>
            <a:cxnLst/>
            <a:rect r="r" b="b" t="t" l="l"/>
            <a:pathLst>
              <a:path h="834115" w="1032959">
                <a:moveTo>
                  <a:pt x="1032960" y="0"/>
                </a:moveTo>
                <a:lnTo>
                  <a:pt x="0" y="0"/>
                </a:lnTo>
                <a:lnTo>
                  <a:pt x="0" y="834115"/>
                </a:lnTo>
                <a:lnTo>
                  <a:pt x="1032960" y="834115"/>
                </a:lnTo>
                <a:lnTo>
                  <a:pt x="103296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226295" y="5977712"/>
            <a:ext cx="13835411" cy="3839229"/>
          </a:xfrm>
          <a:custGeom>
            <a:avLst/>
            <a:gdLst/>
            <a:ahLst/>
            <a:cxnLst/>
            <a:rect r="r" b="b" t="t" l="l"/>
            <a:pathLst>
              <a:path h="3839229" w="13835411">
                <a:moveTo>
                  <a:pt x="0" y="0"/>
                </a:moveTo>
                <a:lnTo>
                  <a:pt x="13835410" y="0"/>
                </a:lnTo>
                <a:lnTo>
                  <a:pt x="13835410" y="3839229"/>
                </a:lnTo>
                <a:lnTo>
                  <a:pt x="0" y="38392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274" r="0" b="-30161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4612729" y="273299"/>
            <a:ext cx="8850503" cy="7257413"/>
          </a:xfrm>
          <a:custGeom>
            <a:avLst/>
            <a:gdLst/>
            <a:ahLst/>
            <a:cxnLst/>
            <a:rect r="r" b="b" t="t" l="l"/>
            <a:pathLst>
              <a:path h="7257413" w="8850503">
                <a:moveTo>
                  <a:pt x="0" y="0"/>
                </a:moveTo>
                <a:lnTo>
                  <a:pt x="8850503" y="0"/>
                </a:lnTo>
                <a:lnTo>
                  <a:pt x="8850503" y="7257412"/>
                </a:lnTo>
                <a:lnTo>
                  <a:pt x="0" y="72574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0" id="10"/>
          <p:cNvSpPr txBox="true"/>
          <p:nvPr/>
        </p:nvSpPr>
        <p:spPr>
          <a:xfrm rot="0">
            <a:off x="2641063" y="6594763"/>
            <a:ext cx="13005874" cy="192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89"/>
              </a:lnSpc>
              <a:spcBef>
                <a:spcPct val="0"/>
              </a:spcBef>
            </a:pPr>
            <a:r>
              <a:rPr lang="en-US" sz="11278">
                <a:solidFill>
                  <a:srgbClr val="000000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STORIES</a:t>
            </a:r>
            <a:r>
              <a:rPr lang="en-US" sz="11278">
                <a:solidFill>
                  <a:srgbClr val="000000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 BEHIND STATUS: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773248" y="8290228"/>
            <a:ext cx="8741503" cy="1250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14"/>
              </a:lnSpc>
            </a:pPr>
            <a:r>
              <a:rPr lang="en-US" sz="3349">
                <a:solidFill>
                  <a:srgbClr val="000000"/>
                </a:solidFill>
                <a:latin typeface="Courier PS Cyrillic"/>
                <a:ea typeface="Courier PS Cyrillic"/>
                <a:cs typeface="Courier PS Cyrillic"/>
                <a:sym typeface="Courier PS Cyrillic"/>
              </a:rPr>
              <a:t>Understanding Refugee Experiences</a:t>
            </a:r>
          </a:p>
          <a:p>
            <a:pPr algn="ctr">
              <a:lnSpc>
                <a:spcPts val="3014"/>
              </a:lnSpc>
            </a:pPr>
            <a:r>
              <a:rPr lang="en-US" sz="3349">
                <a:solidFill>
                  <a:srgbClr val="000000"/>
                </a:solidFill>
                <a:latin typeface="Courier PS Cyrillic"/>
                <a:ea typeface="Courier PS Cyrillic"/>
                <a:cs typeface="Courier PS Cyrillic"/>
                <a:sym typeface="Courier PS Cyrillic"/>
              </a:rPr>
              <a:t>and Trauma, and Delivering Compassionate Care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246174"/>
            <a:ext cx="18288000" cy="3368040"/>
          </a:xfrm>
          <a:custGeom>
            <a:avLst/>
            <a:gdLst/>
            <a:ahLst/>
            <a:cxnLst/>
            <a:rect r="r" b="b" t="t" l="l"/>
            <a:pathLst>
              <a:path h="3368040" w="18288000">
                <a:moveTo>
                  <a:pt x="0" y="0"/>
                </a:moveTo>
                <a:lnTo>
                  <a:pt x="18288000" y="0"/>
                </a:lnTo>
                <a:lnTo>
                  <a:pt x="18288000" y="3368040"/>
                </a:lnTo>
                <a:lnTo>
                  <a:pt x="0" y="3368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25846">
            <a:off x="111448" y="7721165"/>
            <a:ext cx="18907016" cy="8508157"/>
          </a:xfrm>
          <a:custGeom>
            <a:avLst/>
            <a:gdLst/>
            <a:ahLst/>
            <a:cxnLst/>
            <a:rect r="r" b="b" t="t" l="l"/>
            <a:pathLst>
              <a:path h="8508157" w="18907016">
                <a:moveTo>
                  <a:pt x="0" y="0"/>
                </a:moveTo>
                <a:lnTo>
                  <a:pt x="18907016" y="0"/>
                </a:lnTo>
                <a:lnTo>
                  <a:pt x="18907016" y="8508157"/>
                </a:lnTo>
                <a:lnTo>
                  <a:pt x="0" y="85081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4213928" y="6054829"/>
            <a:ext cx="13851203" cy="3071499"/>
          </a:xfrm>
          <a:custGeom>
            <a:avLst/>
            <a:gdLst/>
            <a:ahLst/>
            <a:cxnLst/>
            <a:rect r="r" b="b" t="t" l="l"/>
            <a:pathLst>
              <a:path h="3071499" w="13851203">
                <a:moveTo>
                  <a:pt x="13851204" y="0"/>
                </a:moveTo>
                <a:lnTo>
                  <a:pt x="0" y="0"/>
                </a:lnTo>
                <a:lnTo>
                  <a:pt x="0" y="3071499"/>
                </a:lnTo>
                <a:lnTo>
                  <a:pt x="13851204" y="3071499"/>
                </a:lnTo>
                <a:lnTo>
                  <a:pt x="13851204" y="0"/>
                </a:lnTo>
                <a:close/>
              </a:path>
            </a:pathLst>
          </a:custGeom>
          <a:blipFill>
            <a:blip r:embed="rId5"/>
            <a:stretch>
              <a:fillRect l="0" t="-2404" r="-18751" b="-13"/>
            </a:stretch>
          </a:blipFill>
          <a:ln cap="sq">
            <a:noFill/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4526846" y="6772290"/>
            <a:ext cx="12455309" cy="1646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08"/>
              </a:lnSpc>
            </a:pPr>
            <a:r>
              <a:rPr lang="en-US" sz="2787">
                <a:solidFill>
                  <a:srgbClr val="000000"/>
                </a:solidFill>
                <a:latin typeface="Courier PS Cyrillic"/>
                <a:ea typeface="Courier PS Cyrillic"/>
                <a:cs typeface="Courier PS Cyrillic"/>
                <a:sym typeface="Courier PS Cyrillic"/>
              </a:rPr>
              <a:t>The program has a design and advisory committe with one representative from each of the 8 organizations in the SDRCC who is a part of the grant, to provide feedback and assist with designing culturally appropriate workshops, and translate educational materials in 10 languages</a:t>
            </a:r>
          </a:p>
        </p:txBody>
      </p:sp>
      <p:sp>
        <p:nvSpPr>
          <p:cNvPr name="Freeform 7" id="7"/>
          <p:cNvSpPr/>
          <p:nvPr/>
        </p:nvSpPr>
        <p:spPr>
          <a:xfrm flipH="true" flipV="false" rot="0">
            <a:off x="4365731" y="5638419"/>
            <a:ext cx="3920419" cy="902333"/>
          </a:xfrm>
          <a:custGeom>
            <a:avLst/>
            <a:gdLst/>
            <a:ahLst/>
            <a:cxnLst/>
            <a:rect r="r" b="b" t="t" l="l"/>
            <a:pathLst>
              <a:path h="902333" w="3920419">
                <a:moveTo>
                  <a:pt x="3920419" y="0"/>
                </a:moveTo>
                <a:lnTo>
                  <a:pt x="0" y="0"/>
                </a:lnTo>
                <a:lnTo>
                  <a:pt x="0" y="902333"/>
                </a:lnTo>
                <a:lnTo>
                  <a:pt x="3920419" y="902333"/>
                </a:lnTo>
                <a:lnTo>
                  <a:pt x="3920419" y="0"/>
                </a:lnTo>
                <a:close/>
              </a:path>
            </a:pathLst>
          </a:custGeom>
          <a:blipFill>
            <a:blip r:embed="rId6"/>
            <a:stretch>
              <a:fillRect l="-17317" t="0" r="-3028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8" id="8"/>
          <p:cNvSpPr txBox="true"/>
          <p:nvPr/>
        </p:nvSpPr>
        <p:spPr>
          <a:xfrm rot="0">
            <a:off x="3618994" y="5905915"/>
            <a:ext cx="5413893" cy="472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3"/>
              </a:lnSpc>
            </a:pPr>
            <a:r>
              <a:rPr lang="en-US" sz="3848">
                <a:solidFill>
                  <a:srgbClr val="FFFFFF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THE APPROACH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0754501" y="8559330"/>
            <a:ext cx="6540069" cy="1397940"/>
          </a:xfrm>
          <a:custGeom>
            <a:avLst/>
            <a:gdLst/>
            <a:ahLst/>
            <a:cxnLst/>
            <a:rect r="r" b="b" t="t" l="l"/>
            <a:pathLst>
              <a:path h="1397940" w="6540069">
                <a:moveTo>
                  <a:pt x="0" y="0"/>
                </a:moveTo>
                <a:lnTo>
                  <a:pt x="6540069" y="0"/>
                </a:lnTo>
                <a:lnTo>
                  <a:pt x="6540069" y="1397940"/>
                </a:lnTo>
                <a:lnTo>
                  <a:pt x="0" y="13979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627469" y="1000375"/>
            <a:ext cx="9692790" cy="1491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6"/>
              </a:lnSpc>
            </a:pPr>
            <a:r>
              <a:rPr lang="en-US" sz="12140">
                <a:solidFill>
                  <a:srgbClr val="000000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AMEA CAMPAIGN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3618994" y="2634499"/>
            <a:ext cx="14211808" cy="3003919"/>
            <a:chOff x="0" y="0"/>
            <a:chExt cx="18949077" cy="400522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509847" y="478723"/>
              <a:ext cx="18439230" cy="3526503"/>
            </a:xfrm>
            <a:custGeom>
              <a:avLst/>
              <a:gdLst/>
              <a:ahLst/>
              <a:cxnLst/>
              <a:rect r="r" b="b" t="t" l="l"/>
              <a:pathLst>
                <a:path h="3526503" w="18439230">
                  <a:moveTo>
                    <a:pt x="0" y="0"/>
                  </a:moveTo>
                  <a:lnTo>
                    <a:pt x="18439230" y="0"/>
                  </a:lnTo>
                  <a:lnTo>
                    <a:pt x="18439230" y="3526503"/>
                  </a:lnTo>
                  <a:lnTo>
                    <a:pt x="0" y="3526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13" id="13"/>
            <p:cNvSpPr/>
            <p:nvPr/>
          </p:nvSpPr>
          <p:spPr>
            <a:xfrm flipH="true" flipV="false" rot="0">
              <a:off x="1058879" y="0"/>
              <a:ext cx="5559188" cy="1272812"/>
            </a:xfrm>
            <a:custGeom>
              <a:avLst/>
              <a:gdLst/>
              <a:ahLst/>
              <a:cxnLst/>
              <a:rect r="r" b="b" t="t" l="l"/>
              <a:pathLst>
                <a:path h="1272812" w="5559188">
                  <a:moveTo>
                    <a:pt x="5559188" y="0"/>
                  </a:moveTo>
                  <a:lnTo>
                    <a:pt x="0" y="0"/>
                  </a:lnTo>
                  <a:lnTo>
                    <a:pt x="0" y="1272812"/>
                  </a:lnTo>
                  <a:lnTo>
                    <a:pt x="5559188" y="1272812"/>
                  </a:lnTo>
                  <a:lnTo>
                    <a:pt x="5559188" y="0"/>
                  </a:lnTo>
                  <a:close/>
                </a:path>
              </a:pathLst>
            </a:custGeom>
            <a:blipFill>
              <a:blip r:embed="rId6"/>
              <a:stretch>
                <a:fillRect l="-16964" t="0" r="-2751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 rot="0">
              <a:off x="2196557" y="1617181"/>
              <a:ext cx="15270384" cy="13957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87"/>
                </a:lnSpc>
              </a:pPr>
              <a:r>
                <a:rPr lang="en-US" sz="2874">
                  <a:solidFill>
                    <a:srgbClr val="000000"/>
                  </a:solidFill>
                  <a:latin typeface="Courier PS Cyrillic"/>
                  <a:ea typeface="Courier PS Cyrillic"/>
                  <a:cs typeface="Courier PS Cyrillic"/>
                  <a:sym typeface="Courier PS Cyrillic"/>
                </a:rPr>
                <a:t>A program that seeks to reduce stigma of mental health and substance use in African, Middle Eastern, and Asian refugee and immigrant communities.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343831"/>
              <a:ext cx="7676946" cy="6994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64"/>
                </a:lnSpc>
              </a:pPr>
              <a:r>
                <a:rPr lang="en-US" sz="4071">
                  <a:solidFill>
                    <a:srgbClr val="FFFFFF"/>
                  </a:solidFill>
                  <a:latin typeface="Compotes Espresso"/>
                  <a:ea typeface="Compotes Espresso"/>
                  <a:cs typeface="Compotes Espresso"/>
                  <a:sym typeface="Compotes Espresso"/>
                </a:rPr>
                <a:t>WHAT IT IS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-1622785" y="3028900"/>
            <a:ext cx="6500508" cy="6928370"/>
          </a:xfrm>
          <a:custGeom>
            <a:avLst/>
            <a:gdLst/>
            <a:ahLst/>
            <a:cxnLst/>
            <a:rect r="r" b="b" t="t" l="l"/>
            <a:pathLst>
              <a:path h="6928370" w="6500508">
                <a:moveTo>
                  <a:pt x="0" y="0"/>
                </a:moveTo>
                <a:lnTo>
                  <a:pt x="6500508" y="0"/>
                </a:lnTo>
                <a:lnTo>
                  <a:pt x="6500508" y="6928370"/>
                </a:lnTo>
                <a:lnTo>
                  <a:pt x="0" y="69283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26510">
            <a:off x="-3083499" y="-647046"/>
            <a:ext cx="22361153" cy="5128431"/>
          </a:xfrm>
          <a:custGeom>
            <a:avLst/>
            <a:gdLst/>
            <a:ahLst/>
            <a:cxnLst/>
            <a:rect r="r" b="b" t="t" l="l"/>
            <a:pathLst>
              <a:path h="5128431" w="22361153">
                <a:moveTo>
                  <a:pt x="0" y="0"/>
                </a:moveTo>
                <a:lnTo>
                  <a:pt x="22361153" y="0"/>
                </a:lnTo>
                <a:lnTo>
                  <a:pt x="22361153" y="5128432"/>
                </a:lnTo>
                <a:lnTo>
                  <a:pt x="0" y="5128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72" t="0" r="-1545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208652" y="2286617"/>
            <a:ext cx="7778710" cy="8000383"/>
          </a:xfrm>
          <a:custGeom>
            <a:avLst/>
            <a:gdLst/>
            <a:ahLst/>
            <a:cxnLst/>
            <a:rect r="r" b="b" t="t" l="l"/>
            <a:pathLst>
              <a:path h="8000383" w="7778710">
                <a:moveTo>
                  <a:pt x="0" y="0"/>
                </a:moveTo>
                <a:lnTo>
                  <a:pt x="7778710" y="0"/>
                </a:lnTo>
                <a:lnTo>
                  <a:pt x="7778710" y="8000383"/>
                </a:lnTo>
                <a:lnTo>
                  <a:pt x="0" y="80003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913785" y="1019860"/>
            <a:ext cx="14460430" cy="1448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0440"/>
              </a:lnSpc>
            </a:pPr>
            <a:r>
              <a:rPr lang="en-US" sz="12140">
                <a:solidFill>
                  <a:srgbClr val="000000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PRESENTATION ROAD MAP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935266" y="2468008"/>
            <a:ext cx="4767699" cy="953540"/>
            <a:chOff x="0" y="0"/>
            <a:chExt cx="6356933" cy="1271387"/>
          </a:xfrm>
        </p:grpSpPr>
        <p:sp>
          <p:nvSpPr>
            <p:cNvPr name="Freeform 7" id="7"/>
            <p:cNvSpPr/>
            <p:nvPr/>
          </p:nvSpPr>
          <p:spPr>
            <a:xfrm flipH="true" flipV="false" rot="0">
              <a:off x="0" y="0"/>
              <a:ext cx="6356933" cy="1271387"/>
            </a:xfrm>
            <a:custGeom>
              <a:avLst/>
              <a:gdLst/>
              <a:ahLst/>
              <a:cxnLst/>
              <a:rect r="r" b="b" t="t" l="l"/>
              <a:pathLst>
                <a:path h="1271387" w="6356933">
                  <a:moveTo>
                    <a:pt x="6356933" y="0"/>
                  </a:moveTo>
                  <a:lnTo>
                    <a:pt x="0" y="0"/>
                  </a:lnTo>
                  <a:lnTo>
                    <a:pt x="0" y="1271387"/>
                  </a:lnTo>
                  <a:lnTo>
                    <a:pt x="6356933" y="1271387"/>
                  </a:lnTo>
                  <a:lnTo>
                    <a:pt x="635693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31789" y="55290"/>
              <a:ext cx="5018880" cy="10633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706"/>
                </a:lnSpc>
                <a:spcBef>
                  <a:spcPct val="0"/>
                </a:spcBef>
              </a:pPr>
              <a:r>
                <a:rPr lang="en-US" sz="4790">
                  <a:solidFill>
                    <a:srgbClr val="EEEBE3"/>
                  </a:solidFill>
                  <a:latin typeface="Compotes Espresso"/>
                  <a:ea typeface="Compotes Espresso"/>
                  <a:cs typeface="Compotes Espresso"/>
                  <a:sym typeface="Compotes Espresso"/>
                </a:rPr>
                <a:t>KEY LEARNINGS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6474225" y="3573948"/>
            <a:ext cx="10785075" cy="4032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04704" indent="-402352" lvl="1">
              <a:lnSpc>
                <a:spcPts val="2869"/>
              </a:lnSpc>
              <a:buFont typeface="Arial"/>
              <a:buChar char="•"/>
            </a:pPr>
            <a:r>
              <a:rPr lang="en-US" sz="3727">
                <a:solidFill>
                  <a:srgbClr val="000000"/>
                </a:solidFill>
                <a:latin typeface="Radio"/>
                <a:ea typeface="Radio"/>
                <a:cs typeface="Radio"/>
                <a:sym typeface="Radio"/>
              </a:rPr>
              <a:t>The political and socio-economic forces that drive individuals to become refugees</a:t>
            </a:r>
          </a:p>
          <a:p>
            <a:pPr algn="l">
              <a:lnSpc>
                <a:spcPts val="2869"/>
              </a:lnSpc>
            </a:pPr>
          </a:p>
          <a:p>
            <a:pPr algn="l" marL="804704" indent="-402352" lvl="1">
              <a:lnSpc>
                <a:spcPts val="2869"/>
              </a:lnSpc>
              <a:buFont typeface="Arial"/>
              <a:buChar char="•"/>
            </a:pPr>
            <a:r>
              <a:rPr lang="en-US" sz="3727">
                <a:solidFill>
                  <a:srgbClr val="000000"/>
                </a:solidFill>
                <a:latin typeface="Radio"/>
                <a:ea typeface="Radio"/>
                <a:cs typeface="Radio"/>
                <a:sym typeface="Radio"/>
              </a:rPr>
              <a:t>How the refugee experience</a:t>
            </a:r>
            <a:r>
              <a:rPr lang="en-US" sz="3727">
                <a:solidFill>
                  <a:srgbClr val="000000"/>
                </a:solidFill>
                <a:latin typeface="Radio"/>
                <a:ea typeface="Radio"/>
                <a:cs typeface="Radio"/>
                <a:sym typeface="Radio"/>
              </a:rPr>
              <a:t> contribute to trauma and emotional distress, and how its being reactivated by the current domestic, political climate</a:t>
            </a:r>
          </a:p>
          <a:p>
            <a:pPr algn="l">
              <a:lnSpc>
                <a:spcPts val="2869"/>
              </a:lnSpc>
            </a:pPr>
          </a:p>
          <a:p>
            <a:pPr algn="l" marL="804704" indent="-402352" lvl="1">
              <a:lnSpc>
                <a:spcPts val="2869"/>
              </a:lnSpc>
              <a:buFont typeface="Arial"/>
              <a:buChar char="•"/>
            </a:pPr>
            <a:r>
              <a:rPr lang="en-US" sz="3727">
                <a:solidFill>
                  <a:srgbClr val="000000"/>
                </a:solidFill>
                <a:latin typeface="Radio"/>
                <a:ea typeface="Radio"/>
                <a:cs typeface="Radio"/>
                <a:sym typeface="Radio"/>
              </a:rPr>
              <a:t>Culturally responsive behavioral health care for immigrant and refugee communities.</a:t>
            </a:r>
          </a:p>
          <a:p>
            <a:pPr algn="l">
              <a:lnSpc>
                <a:spcPts val="2869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true" flipV="false" rot="0">
            <a:off x="6570058" y="7536242"/>
            <a:ext cx="4741587" cy="948317"/>
          </a:xfrm>
          <a:custGeom>
            <a:avLst/>
            <a:gdLst/>
            <a:ahLst/>
            <a:cxnLst/>
            <a:rect r="r" b="b" t="t" l="l"/>
            <a:pathLst>
              <a:path h="948317" w="4741587">
                <a:moveTo>
                  <a:pt x="4741587" y="0"/>
                </a:moveTo>
                <a:lnTo>
                  <a:pt x="0" y="0"/>
                </a:lnTo>
                <a:lnTo>
                  <a:pt x="0" y="948317"/>
                </a:lnTo>
                <a:lnTo>
                  <a:pt x="4741587" y="948317"/>
                </a:lnTo>
                <a:lnTo>
                  <a:pt x="474158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789106" y="7552126"/>
            <a:ext cx="2615943" cy="821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06"/>
              </a:lnSpc>
              <a:spcBef>
                <a:spcPct val="0"/>
              </a:spcBef>
            </a:pPr>
            <a:r>
              <a:rPr lang="en-US" sz="4790">
                <a:solidFill>
                  <a:srgbClr val="EEEBE3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GOAL: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789106" y="8636959"/>
            <a:ext cx="10785075" cy="1136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69"/>
              </a:lnSpc>
            </a:pPr>
            <a:r>
              <a:rPr lang="en-US" sz="3727">
                <a:solidFill>
                  <a:srgbClr val="000000"/>
                </a:solidFill>
                <a:latin typeface="Radio"/>
                <a:ea typeface="Radio"/>
                <a:cs typeface="Radio"/>
                <a:sym typeface="Radio"/>
              </a:rPr>
              <a:t>To paint a picture of the refugee experience, providing a grounding on how to best approach behavioral health challenges for this vulnerable population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942943" y="-1457126"/>
            <a:ext cx="12669949" cy="10321177"/>
          </a:xfrm>
          <a:custGeom>
            <a:avLst/>
            <a:gdLst/>
            <a:ahLst/>
            <a:cxnLst/>
            <a:rect r="r" b="b" t="t" l="l"/>
            <a:pathLst>
              <a:path h="10321177" w="12669949">
                <a:moveTo>
                  <a:pt x="0" y="0"/>
                </a:moveTo>
                <a:lnTo>
                  <a:pt x="12669949" y="0"/>
                </a:lnTo>
                <a:lnTo>
                  <a:pt x="12669949" y="10321177"/>
                </a:lnTo>
                <a:lnTo>
                  <a:pt x="0" y="103211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6387149"/>
            <a:ext cx="18288000" cy="3368040"/>
          </a:xfrm>
          <a:custGeom>
            <a:avLst/>
            <a:gdLst/>
            <a:ahLst/>
            <a:cxnLst/>
            <a:rect r="r" b="b" t="t" l="l"/>
            <a:pathLst>
              <a:path h="3368040" w="18288000">
                <a:moveTo>
                  <a:pt x="0" y="0"/>
                </a:moveTo>
                <a:lnTo>
                  <a:pt x="18288000" y="0"/>
                </a:lnTo>
                <a:lnTo>
                  <a:pt x="18288000" y="3368040"/>
                </a:lnTo>
                <a:lnTo>
                  <a:pt x="0" y="33680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25846">
            <a:off x="7239454" y="7144675"/>
            <a:ext cx="3557471" cy="3473207"/>
          </a:xfrm>
          <a:custGeom>
            <a:avLst/>
            <a:gdLst/>
            <a:ahLst/>
            <a:cxnLst/>
            <a:rect r="r" b="b" t="t" l="l"/>
            <a:pathLst>
              <a:path h="3473207" w="3557471">
                <a:moveTo>
                  <a:pt x="0" y="0"/>
                </a:moveTo>
                <a:lnTo>
                  <a:pt x="3557471" y="0"/>
                </a:lnTo>
                <a:lnTo>
                  <a:pt x="3557471" y="3473208"/>
                </a:lnTo>
                <a:lnTo>
                  <a:pt x="0" y="34732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8359" t="0" r="-293114" b="-14496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325846">
            <a:off x="-266182" y="7717790"/>
            <a:ext cx="18907016" cy="3473207"/>
          </a:xfrm>
          <a:custGeom>
            <a:avLst/>
            <a:gdLst/>
            <a:ahLst/>
            <a:cxnLst/>
            <a:rect r="r" b="b" t="t" l="l"/>
            <a:pathLst>
              <a:path h="3473207" w="18907016">
                <a:moveTo>
                  <a:pt x="0" y="0"/>
                </a:moveTo>
                <a:lnTo>
                  <a:pt x="18907016" y="0"/>
                </a:lnTo>
                <a:lnTo>
                  <a:pt x="18907016" y="3473207"/>
                </a:lnTo>
                <a:lnTo>
                  <a:pt x="0" y="34732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44965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578326" y="1381125"/>
            <a:ext cx="13131348" cy="1491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6"/>
              </a:lnSpc>
            </a:pPr>
            <a:r>
              <a:rPr lang="en-US" sz="12140">
                <a:solidFill>
                  <a:srgbClr val="000000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WHAT IS A “REFUGEE”?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725190" y="5536289"/>
            <a:ext cx="7309825" cy="4218900"/>
          </a:xfrm>
          <a:custGeom>
            <a:avLst/>
            <a:gdLst/>
            <a:ahLst/>
            <a:cxnLst/>
            <a:rect r="r" b="b" t="t" l="l"/>
            <a:pathLst>
              <a:path h="4218900" w="7309825">
                <a:moveTo>
                  <a:pt x="0" y="0"/>
                </a:moveTo>
                <a:lnTo>
                  <a:pt x="7309825" y="0"/>
                </a:lnTo>
                <a:lnTo>
                  <a:pt x="7309825" y="4218900"/>
                </a:lnTo>
                <a:lnTo>
                  <a:pt x="0" y="4218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36198" r="0" b="-36198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262624" y="2681761"/>
            <a:ext cx="15849404" cy="2182370"/>
          </a:xfrm>
          <a:custGeom>
            <a:avLst/>
            <a:gdLst/>
            <a:ahLst/>
            <a:cxnLst/>
            <a:rect r="r" b="b" t="t" l="l"/>
            <a:pathLst>
              <a:path h="2182370" w="15849404">
                <a:moveTo>
                  <a:pt x="0" y="0"/>
                </a:moveTo>
                <a:lnTo>
                  <a:pt x="15849404" y="0"/>
                </a:lnTo>
                <a:lnTo>
                  <a:pt x="15849404" y="2182370"/>
                </a:lnTo>
                <a:lnTo>
                  <a:pt x="0" y="21823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12" t="-323477" r="0" b="-306457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0" id="10"/>
          <p:cNvGrpSpPr/>
          <p:nvPr/>
        </p:nvGrpSpPr>
        <p:grpSpPr>
          <a:xfrm rot="-452765">
            <a:off x="208417" y="4927689"/>
            <a:ext cx="3949338" cy="789868"/>
            <a:chOff x="0" y="0"/>
            <a:chExt cx="5265784" cy="1053157"/>
          </a:xfrm>
        </p:grpSpPr>
        <p:sp>
          <p:nvSpPr>
            <p:cNvPr name="Freeform 11" id="11"/>
            <p:cNvSpPr/>
            <p:nvPr/>
          </p:nvSpPr>
          <p:spPr>
            <a:xfrm flipH="true" flipV="false" rot="0">
              <a:off x="0" y="0"/>
              <a:ext cx="5265784" cy="1053157"/>
            </a:xfrm>
            <a:custGeom>
              <a:avLst/>
              <a:gdLst/>
              <a:ahLst/>
              <a:cxnLst/>
              <a:rect r="r" b="b" t="t" l="l"/>
              <a:pathLst>
                <a:path h="1053157" w="5265784">
                  <a:moveTo>
                    <a:pt x="5265784" y="0"/>
                  </a:moveTo>
                  <a:lnTo>
                    <a:pt x="0" y="0"/>
                  </a:lnTo>
                  <a:lnTo>
                    <a:pt x="0" y="1053157"/>
                  </a:lnTo>
                  <a:lnTo>
                    <a:pt x="5265784" y="1053157"/>
                  </a:lnTo>
                  <a:lnTo>
                    <a:pt x="5265784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274839" y="48500"/>
              <a:ext cx="4157404" cy="878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555"/>
                </a:lnSpc>
                <a:spcBef>
                  <a:spcPct val="0"/>
                </a:spcBef>
              </a:pPr>
              <a:r>
                <a:rPr lang="en-US" sz="3968">
                  <a:solidFill>
                    <a:srgbClr val="EEEBE3"/>
                  </a:solidFill>
                  <a:latin typeface="Compotes Espresso"/>
                  <a:ea typeface="Compotes Espresso"/>
                  <a:cs typeface="Compotes Espresso"/>
                  <a:sym typeface="Compotes Espresso"/>
                </a:rPr>
                <a:t>DRIVERS:</a:t>
              </a: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0330403" y="5536289"/>
            <a:ext cx="7309825" cy="4218900"/>
          </a:xfrm>
          <a:custGeom>
            <a:avLst/>
            <a:gdLst/>
            <a:ahLst/>
            <a:cxnLst/>
            <a:rect r="r" b="b" t="t" l="l"/>
            <a:pathLst>
              <a:path h="4218900" w="7309825">
                <a:moveTo>
                  <a:pt x="0" y="0"/>
                </a:moveTo>
                <a:lnTo>
                  <a:pt x="7309825" y="0"/>
                </a:lnTo>
                <a:lnTo>
                  <a:pt x="7309825" y="4218900"/>
                </a:lnTo>
                <a:lnTo>
                  <a:pt x="0" y="4218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36198" r="0" b="-36198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7975047" y="7769564"/>
            <a:ext cx="2424557" cy="797900"/>
          </a:xfrm>
          <a:custGeom>
            <a:avLst/>
            <a:gdLst/>
            <a:ahLst/>
            <a:cxnLst/>
            <a:rect r="r" b="b" t="t" l="l"/>
            <a:pathLst>
              <a:path h="797900" w="2424557">
                <a:moveTo>
                  <a:pt x="0" y="0"/>
                </a:moveTo>
                <a:lnTo>
                  <a:pt x="2424558" y="0"/>
                </a:lnTo>
                <a:lnTo>
                  <a:pt x="2424558" y="797900"/>
                </a:lnTo>
                <a:lnTo>
                  <a:pt x="0" y="7979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864048" y="5085834"/>
            <a:ext cx="2559904" cy="2559904"/>
          </a:xfrm>
          <a:custGeom>
            <a:avLst/>
            <a:gdLst/>
            <a:ahLst/>
            <a:cxnLst/>
            <a:rect r="r" b="b" t="t" l="l"/>
            <a:pathLst>
              <a:path h="2559904" w="2559904">
                <a:moveTo>
                  <a:pt x="0" y="0"/>
                </a:moveTo>
                <a:lnTo>
                  <a:pt x="2559904" y="0"/>
                </a:lnTo>
                <a:lnTo>
                  <a:pt x="2559904" y="2559905"/>
                </a:lnTo>
                <a:lnTo>
                  <a:pt x="0" y="25599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6" id="16"/>
          <p:cNvSpPr txBox="true"/>
          <p:nvPr/>
        </p:nvSpPr>
        <p:spPr>
          <a:xfrm rot="0">
            <a:off x="1270129" y="5833480"/>
            <a:ext cx="6219946" cy="3695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b="true" sz="3999">
                <a:solidFill>
                  <a:srgbClr val="000000"/>
                </a:solidFill>
                <a:latin typeface="Courier PS Cyrillic Bold"/>
                <a:ea typeface="Courier PS Cyrillic Bold"/>
                <a:cs typeface="Courier PS Cyrillic Bold"/>
                <a:sym typeface="Courier PS Cyrillic Bold"/>
              </a:rPr>
              <a:t>FEAR OF PERSECUTION DUE TO: RACE, RELIGION, NATIONALITY, POLITICAL OPINION, OR DISCRIMINATION BASED ON SOCIAL GROUP OR IDENTITY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358298" y="2931253"/>
            <a:ext cx="13571405" cy="16167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Radio"/>
                <a:ea typeface="Radio"/>
                <a:cs typeface="Radio"/>
                <a:sym typeface="Radio"/>
              </a:rPr>
              <a:t> A refugee is a specific identification status for individuals </a:t>
            </a:r>
            <a:r>
              <a:rPr lang="en-US" b="true" sz="3099" u="sng">
                <a:solidFill>
                  <a:srgbClr val="000000"/>
                </a:solidFill>
                <a:latin typeface="Radio Bold"/>
                <a:ea typeface="Radio Bold"/>
                <a:cs typeface="Radio Bold"/>
                <a:sym typeface="Radio Bold"/>
              </a:rPr>
              <a:t>forcibly displaced</a:t>
            </a:r>
            <a:r>
              <a:rPr lang="en-US" sz="3099">
                <a:solidFill>
                  <a:srgbClr val="000000"/>
                </a:solidFill>
                <a:latin typeface="Radio"/>
                <a:ea typeface="Radio"/>
                <a:cs typeface="Radio"/>
                <a:sym typeface="Radio"/>
              </a:rPr>
              <a:t> from their home country, </a:t>
            </a:r>
            <a:r>
              <a:rPr lang="en-US" sz="3099" b="true">
                <a:solidFill>
                  <a:srgbClr val="000000"/>
                </a:solidFill>
                <a:latin typeface="Radio Bold"/>
                <a:ea typeface="Radio Bold"/>
                <a:cs typeface="Radio Bold"/>
                <a:sym typeface="Radio Bold"/>
              </a:rPr>
              <a:t>for </a:t>
            </a:r>
            <a:r>
              <a:rPr lang="en-US" b="true" sz="3099" u="sng">
                <a:solidFill>
                  <a:srgbClr val="000000"/>
                </a:solidFill>
                <a:latin typeface="Radio Bold"/>
                <a:ea typeface="Radio Bold"/>
                <a:cs typeface="Radio Bold"/>
                <a:sym typeface="Radio Bold"/>
              </a:rPr>
              <a:t>fear of persecution</a:t>
            </a:r>
            <a:r>
              <a:rPr lang="en-US" sz="3099" b="true">
                <a:solidFill>
                  <a:srgbClr val="000000"/>
                </a:solidFill>
                <a:latin typeface="Radio Bold"/>
                <a:ea typeface="Radio Bold"/>
                <a:cs typeface="Radio Bold"/>
                <a:sym typeface="Radio Bold"/>
              </a:rPr>
              <a:t>, </a:t>
            </a:r>
            <a:r>
              <a:rPr lang="en-US" sz="3099">
                <a:solidFill>
                  <a:srgbClr val="000000"/>
                </a:solidFill>
                <a:latin typeface="Radio"/>
                <a:ea typeface="Radio"/>
                <a:cs typeface="Radio"/>
                <a:sym typeface="Radio"/>
              </a:rPr>
              <a:t>fleeing</a:t>
            </a:r>
            <a:r>
              <a:rPr lang="en-US" sz="3099" b="true">
                <a:solidFill>
                  <a:srgbClr val="000000"/>
                </a:solidFill>
                <a:latin typeface="Radio Bold"/>
                <a:ea typeface="Radio Bold"/>
                <a:cs typeface="Radio Bold"/>
                <a:sym typeface="Radio Bold"/>
              </a:rPr>
              <a:t> </a:t>
            </a:r>
            <a:r>
              <a:rPr lang="en-US" sz="3099">
                <a:solidFill>
                  <a:srgbClr val="000000"/>
                </a:solidFill>
                <a:latin typeface="Radio"/>
                <a:ea typeface="Radio"/>
                <a:cs typeface="Radio"/>
                <a:sym typeface="Radio"/>
              </a:rPr>
              <a:t>to seek safety in another country, defined by international law and granting specific rights and protections.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789598" y="5906224"/>
            <a:ext cx="6469702" cy="3622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b="true" sz="3840">
                <a:solidFill>
                  <a:srgbClr val="000000"/>
                </a:solidFill>
                <a:latin typeface="Courier PS Cyrillic Bold"/>
                <a:ea typeface="Courier PS Cyrillic Bold"/>
                <a:cs typeface="Courier PS Cyrillic Bold"/>
                <a:sym typeface="Courier PS Cyrillic Bold"/>
              </a:rPr>
              <a:t>PHYSICAL VIOLENCE, TORTURE, INFLICTION OF MENTAL, EMOTIONAL, OR PSYCHOLOGICAL HARM, OTHER DISCRIMINATION OR HARASSMENT, OTHER VIOLATIONS OF HUMAN RIGHTS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93200">
            <a:off x="0" y="6757447"/>
            <a:ext cx="18288000" cy="3368040"/>
          </a:xfrm>
          <a:custGeom>
            <a:avLst/>
            <a:gdLst/>
            <a:ahLst/>
            <a:cxnLst/>
            <a:rect r="r" b="b" t="t" l="l"/>
            <a:pathLst>
              <a:path h="3368040" w="18288000">
                <a:moveTo>
                  <a:pt x="18288000" y="0"/>
                </a:moveTo>
                <a:lnTo>
                  <a:pt x="0" y="0"/>
                </a:lnTo>
                <a:lnTo>
                  <a:pt x="0" y="3368040"/>
                </a:lnTo>
                <a:lnTo>
                  <a:pt x="18288000" y="336804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25846">
            <a:off x="-122882" y="7633060"/>
            <a:ext cx="18907016" cy="8508157"/>
          </a:xfrm>
          <a:custGeom>
            <a:avLst/>
            <a:gdLst/>
            <a:ahLst/>
            <a:cxnLst/>
            <a:rect r="r" b="b" t="t" l="l"/>
            <a:pathLst>
              <a:path h="8508157" w="18907016">
                <a:moveTo>
                  <a:pt x="0" y="0"/>
                </a:moveTo>
                <a:lnTo>
                  <a:pt x="18907016" y="0"/>
                </a:lnTo>
                <a:lnTo>
                  <a:pt x="18907016" y="8508157"/>
                </a:lnTo>
                <a:lnTo>
                  <a:pt x="0" y="85081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409838" y="3577565"/>
            <a:ext cx="4262425" cy="1515226"/>
          </a:xfrm>
          <a:custGeom>
            <a:avLst/>
            <a:gdLst/>
            <a:ahLst/>
            <a:cxnLst/>
            <a:rect r="r" b="b" t="t" l="l"/>
            <a:pathLst>
              <a:path h="1515226" w="4262425">
                <a:moveTo>
                  <a:pt x="4262425" y="0"/>
                </a:moveTo>
                <a:lnTo>
                  <a:pt x="0" y="0"/>
                </a:lnTo>
                <a:lnTo>
                  <a:pt x="0" y="1515226"/>
                </a:lnTo>
                <a:lnTo>
                  <a:pt x="4262425" y="1515226"/>
                </a:lnTo>
                <a:lnTo>
                  <a:pt x="4262425" y="0"/>
                </a:lnTo>
                <a:close/>
              </a:path>
            </a:pathLst>
          </a:custGeom>
          <a:blipFill>
            <a:blip r:embed="rId5"/>
            <a:stretch>
              <a:fillRect l="-42937" t="0" r="-42937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true" flipV="false" rot="0">
            <a:off x="1409838" y="5740959"/>
            <a:ext cx="4262425" cy="1447880"/>
          </a:xfrm>
          <a:custGeom>
            <a:avLst/>
            <a:gdLst/>
            <a:ahLst/>
            <a:cxnLst/>
            <a:rect r="r" b="b" t="t" l="l"/>
            <a:pathLst>
              <a:path h="1447880" w="4262425">
                <a:moveTo>
                  <a:pt x="4262425" y="0"/>
                </a:moveTo>
                <a:lnTo>
                  <a:pt x="0" y="0"/>
                </a:lnTo>
                <a:lnTo>
                  <a:pt x="0" y="1447880"/>
                </a:lnTo>
                <a:lnTo>
                  <a:pt x="4262425" y="1447880"/>
                </a:lnTo>
                <a:lnTo>
                  <a:pt x="4262425" y="0"/>
                </a:lnTo>
                <a:close/>
              </a:path>
            </a:pathLst>
          </a:custGeom>
          <a:blipFill>
            <a:blip r:embed="rId5"/>
            <a:stretch>
              <a:fillRect l="-38806" t="0" r="-38806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true" flipV="false" rot="0">
            <a:off x="12445443" y="3632817"/>
            <a:ext cx="4684112" cy="1404721"/>
          </a:xfrm>
          <a:custGeom>
            <a:avLst/>
            <a:gdLst/>
            <a:ahLst/>
            <a:cxnLst/>
            <a:rect r="r" b="b" t="t" l="l"/>
            <a:pathLst>
              <a:path h="1404721" w="4684112">
                <a:moveTo>
                  <a:pt x="4684112" y="0"/>
                </a:moveTo>
                <a:lnTo>
                  <a:pt x="0" y="0"/>
                </a:lnTo>
                <a:lnTo>
                  <a:pt x="0" y="1404722"/>
                </a:lnTo>
                <a:lnTo>
                  <a:pt x="4684112" y="1404722"/>
                </a:lnTo>
                <a:lnTo>
                  <a:pt x="4684112" y="0"/>
                </a:lnTo>
                <a:close/>
              </a:path>
            </a:pathLst>
          </a:custGeom>
          <a:blipFill>
            <a:blip r:embed="rId5"/>
            <a:stretch>
              <a:fillRect l="-23901" t="0" r="-32904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true" flipV="false" rot="0">
            <a:off x="12445443" y="5740959"/>
            <a:ext cx="4894955" cy="1569095"/>
          </a:xfrm>
          <a:custGeom>
            <a:avLst/>
            <a:gdLst/>
            <a:ahLst/>
            <a:cxnLst/>
            <a:rect r="r" b="b" t="t" l="l"/>
            <a:pathLst>
              <a:path h="1569095" w="4894955">
                <a:moveTo>
                  <a:pt x="4894955" y="0"/>
                </a:moveTo>
                <a:lnTo>
                  <a:pt x="0" y="0"/>
                </a:lnTo>
                <a:lnTo>
                  <a:pt x="0" y="1569095"/>
                </a:lnTo>
                <a:lnTo>
                  <a:pt x="4894955" y="1569095"/>
                </a:lnTo>
                <a:lnTo>
                  <a:pt x="4894955" y="0"/>
                </a:lnTo>
                <a:close/>
              </a:path>
            </a:pathLst>
          </a:custGeom>
          <a:blipFill>
            <a:blip r:embed="rId5"/>
            <a:stretch>
              <a:fillRect l="-27107" t="0" r="-40502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9" id="9"/>
          <p:cNvSpPr txBox="true"/>
          <p:nvPr/>
        </p:nvSpPr>
        <p:spPr>
          <a:xfrm rot="0">
            <a:off x="2582042" y="941028"/>
            <a:ext cx="13123915" cy="2315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05"/>
              </a:lnSpc>
            </a:pPr>
            <a:r>
              <a:rPr lang="en-US" sz="9783">
                <a:solidFill>
                  <a:srgbClr val="000000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TRANSLATING THE REFUGEE EXPERIENCE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3933651"/>
            <a:ext cx="5024701" cy="881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1"/>
              </a:lnSpc>
            </a:pPr>
            <a:r>
              <a:rPr lang="en-US" sz="3745">
                <a:solidFill>
                  <a:srgbClr val="EEEBE3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LOSS OF HOME AND COMMUNITY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69289" y="6068537"/>
            <a:ext cx="4262211" cy="897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5"/>
              </a:lnSpc>
            </a:pPr>
            <a:r>
              <a:rPr lang="en-US" sz="3806">
                <a:solidFill>
                  <a:srgbClr val="EEEBE3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UNCERTAINTY OF WHATS TO COME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234599" y="3917731"/>
            <a:ext cx="5105799" cy="1326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5"/>
              </a:lnSpc>
            </a:pPr>
            <a:r>
              <a:rPr lang="en-US" sz="3806">
                <a:solidFill>
                  <a:srgbClr val="EEEBE3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PHYSICAL DANGER AND PROLONGED INSTABILITY</a:t>
            </a:r>
          </a:p>
          <a:p>
            <a:pPr algn="ctr">
              <a:lnSpc>
                <a:spcPts val="3425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12525626" y="6113832"/>
            <a:ext cx="4523746" cy="897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5"/>
              </a:lnSpc>
            </a:pPr>
            <a:r>
              <a:rPr lang="en-US" sz="3806">
                <a:solidFill>
                  <a:srgbClr val="EEEBE3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RE-TRAUMATIZED BY THE RESETTLING PROCESS</a:t>
            </a:r>
          </a:p>
        </p:txBody>
      </p:sp>
      <p:sp>
        <p:nvSpPr>
          <p:cNvPr name="Freeform 14" id="14"/>
          <p:cNvSpPr/>
          <p:nvPr/>
        </p:nvSpPr>
        <p:spPr>
          <a:xfrm flipH="true" flipV="false" rot="0">
            <a:off x="6472403" y="3094938"/>
            <a:ext cx="5343193" cy="6739923"/>
          </a:xfrm>
          <a:custGeom>
            <a:avLst/>
            <a:gdLst/>
            <a:ahLst/>
            <a:cxnLst/>
            <a:rect r="r" b="b" t="t" l="l"/>
            <a:pathLst>
              <a:path h="6739923" w="5343193">
                <a:moveTo>
                  <a:pt x="5343194" y="0"/>
                </a:moveTo>
                <a:lnTo>
                  <a:pt x="0" y="0"/>
                </a:lnTo>
                <a:lnTo>
                  <a:pt x="0" y="6739922"/>
                </a:lnTo>
                <a:lnTo>
                  <a:pt x="5343194" y="6739922"/>
                </a:lnTo>
                <a:lnTo>
                  <a:pt x="534319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491245" y="1808621"/>
            <a:ext cx="10117516" cy="9440003"/>
          </a:xfrm>
          <a:custGeom>
            <a:avLst/>
            <a:gdLst/>
            <a:ahLst/>
            <a:cxnLst/>
            <a:rect r="r" b="b" t="t" l="l"/>
            <a:pathLst>
              <a:path h="9440003" w="10117516">
                <a:moveTo>
                  <a:pt x="0" y="0"/>
                </a:moveTo>
                <a:lnTo>
                  <a:pt x="10117516" y="0"/>
                </a:lnTo>
                <a:lnTo>
                  <a:pt x="10117516" y="9440003"/>
                </a:lnTo>
                <a:lnTo>
                  <a:pt x="0" y="94400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500862" y="2953755"/>
            <a:ext cx="5378610" cy="2039037"/>
            <a:chOff x="0" y="0"/>
            <a:chExt cx="1072010" cy="406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72010" cy="406400"/>
            </a:xfrm>
            <a:custGeom>
              <a:avLst/>
              <a:gdLst/>
              <a:ahLst/>
              <a:cxnLst/>
              <a:rect r="r" b="b" t="t" l="l"/>
              <a:pathLst>
                <a:path h="406400" w="1072010">
                  <a:moveTo>
                    <a:pt x="0" y="0"/>
                  </a:moveTo>
                  <a:lnTo>
                    <a:pt x="868810" y="0"/>
                  </a:lnTo>
                  <a:lnTo>
                    <a:pt x="1072010" y="203200"/>
                  </a:lnTo>
                  <a:lnTo>
                    <a:pt x="86881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637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177800" y="9525"/>
              <a:ext cx="818010" cy="396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64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351061" y="817414"/>
            <a:ext cx="13585877" cy="1491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6"/>
              </a:lnSpc>
            </a:pPr>
            <a:r>
              <a:rPr lang="en-US" sz="12140">
                <a:solidFill>
                  <a:srgbClr val="000000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THE TRAUMA PARADIGM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7302546" y="3157024"/>
            <a:ext cx="4306240" cy="1632500"/>
            <a:chOff x="0" y="0"/>
            <a:chExt cx="1072010" cy="4064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72010" cy="406400"/>
            </a:xfrm>
            <a:custGeom>
              <a:avLst/>
              <a:gdLst/>
              <a:ahLst/>
              <a:cxnLst/>
              <a:rect r="r" b="b" t="t" l="l"/>
              <a:pathLst>
                <a:path h="406400" w="1072010">
                  <a:moveTo>
                    <a:pt x="0" y="0"/>
                  </a:moveTo>
                  <a:lnTo>
                    <a:pt x="868810" y="0"/>
                  </a:lnTo>
                  <a:lnTo>
                    <a:pt x="1072010" y="203200"/>
                  </a:lnTo>
                  <a:lnTo>
                    <a:pt x="86881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829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177800" y="9525"/>
              <a:ext cx="818010" cy="396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64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984687" y="3157024"/>
            <a:ext cx="6274613" cy="1632500"/>
            <a:chOff x="0" y="0"/>
            <a:chExt cx="1562023" cy="4064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562023" cy="406400"/>
            </a:xfrm>
            <a:custGeom>
              <a:avLst/>
              <a:gdLst/>
              <a:ahLst/>
              <a:cxnLst/>
              <a:rect r="r" b="b" t="t" l="l"/>
              <a:pathLst>
                <a:path h="406400" w="1562023">
                  <a:moveTo>
                    <a:pt x="0" y="0"/>
                  </a:moveTo>
                  <a:lnTo>
                    <a:pt x="1358823" y="0"/>
                  </a:lnTo>
                  <a:lnTo>
                    <a:pt x="1562023" y="203200"/>
                  </a:lnTo>
                  <a:lnTo>
                    <a:pt x="1358823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FB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77800" y="9525"/>
              <a:ext cx="1308023" cy="396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64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2500862" y="5260013"/>
            <a:ext cx="5378610" cy="2039037"/>
            <a:chOff x="0" y="0"/>
            <a:chExt cx="1072010" cy="4064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072010" cy="406400"/>
            </a:xfrm>
            <a:custGeom>
              <a:avLst/>
              <a:gdLst/>
              <a:ahLst/>
              <a:cxnLst/>
              <a:rect r="r" b="b" t="t" l="l"/>
              <a:pathLst>
                <a:path h="406400" w="1072010">
                  <a:moveTo>
                    <a:pt x="0" y="0"/>
                  </a:moveTo>
                  <a:lnTo>
                    <a:pt x="868810" y="0"/>
                  </a:lnTo>
                  <a:lnTo>
                    <a:pt x="1072010" y="203200"/>
                  </a:lnTo>
                  <a:lnTo>
                    <a:pt x="86881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6378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177800" y="9525"/>
              <a:ext cx="818010" cy="396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64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7302546" y="5463281"/>
            <a:ext cx="4306240" cy="1632500"/>
            <a:chOff x="0" y="0"/>
            <a:chExt cx="1072010" cy="4064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072010" cy="406400"/>
            </a:xfrm>
            <a:custGeom>
              <a:avLst/>
              <a:gdLst/>
              <a:ahLst/>
              <a:cxnLst/>
              <a:rect r="r" b="b" t="t" l="l"/>
              <a:pathLst>
                <a:path h="406400" w="1072010">
                  <a:moveTo>
                    <a:pt x="0" y="0"/>
                  </a:moveTo>
                  <a:lnTo>
                    <a:pt x="868810" y="0"/>
                  </a:lnTo>
                  <a:lnTo>
                    <a:pt x="1072010" y="203200"/>
                  </a:lnTo>
                  <a:lnTo>
                    <a:pt x="86881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8299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177800" y="9525"/>
              <a:ext cx="818010" cy="396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64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0984687" y="5476136"/>
            <a:ext cx="6274613" cy="1632500"/>
            <a:chOff x="0" y="0"/>
            <a:chExt cx="1562023" cy="4064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562023" cy="406400"/>
            </a:xfrm>
            <a:custGeom>
              <a:avLst/>
              <a:gdLst/>
              <a:ahLst/>
              <a:cxnLst/>
              <a:rect r="r" b="b" t="t" l="l"/>
              <a:pathLst>
                <a:path h="406400" w="1562023">
                  <a:moveTo>
                    <a:pt x="0" y="0"/>
                  </a:moveTo>
                  <a:lnTo>
                    <a:pt x="1358823" y="0"/>
                  </a:lnTo>
                  <a:lnTo>
                    <a:pt x="1562023" y="203200"/>
                  </a:lnTo>
                  <a:lnTo>
                    <a:pt x="1358823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FBF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177800" y="9525"/>
              <a:ext cx="1308023" cy="396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64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2500862" y="7588130"/>
            <a:ext cx="5378610" cy="2039037"/>
            <a:chOff x="0" y="0"/>
            <a:chExt cx="1072010" cy="4064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072010" cy="406400"/>
            </a:xfrm>
            <a:custGeom>
              <a:avLst/>
              <a:gdLst/>
              <a:ahLst/>
              <a:cxnLst/>
              <a:rect r="r" b="b" t="t" l="l"/>
              <a:pathLst>
                <a:path h="406400" w="1072010">
                  <a:moveTo>
                    <a:pt x="0" y="0"/>
                  </a:moveTo>
                  <a:lnTo>
                    <a:pt x="868810" y="0"/>
                  </a:lnTo>
                  <a:lnTo>
                    <a:pt x="1072010" y="203200"/>
                  </a:lnTo>
                  <a:lnTo>
                    <a:pt x="86881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6378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177800" y="9525"/>
              <a:ext cx="818010" cy="396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64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302546" y="7791398"/>
            <a:ext cx="4306240" cy="1632500"/>
            <a:chOff x="0" y="0"/>
            <a:chExt cx="1072010" cy="4064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072010" cy="406400"/>
            </a:xfrm>
            <a:custGeom>
              <a:avLst/>
              <a:gdLst/>
              <a:ahLst/>
              <a:cxnLst/>
              <a:rect r="r" b="b" t="t" l="l"/>
              <a:pathLst>
                <a:path h="406400" w="1072010">
                  <a:moveTo>
                    <a:pt x="0" y="0"/>
                  </a:moveTo>
                  <a:lnTo>
                    <a:pt x="868810" y="0"/>
                  </a:lnTo>
                  <a:lnTo>
                    <a:pt x="1072010" y="203200"/>
                  </a:lnTo>
                  <a:lnTo>
                    <a:pt x="86881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8299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177800" y="9525"/>
              <a:ext cx="818010" cy="396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64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1034270" y="7791398"/>
            <a:ext cx="6225030" cy="1632500"/>
            <a:chOff x="0" y="0"/>
            <a:chExt cx="1549679" cy="4064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549680" cy="406400"/>
            </a:xfrm>
            <a:custGeom>
              <a:avLst/>
              <a:gdLst/>
              <a:ahLst/>
              <a:cxnLst/>
              <a:rect r="r" b="b" t="t" l="l"/>
              <a:pathLst>
                <a:path h="406400" w="1549680">
                  <a:moveTo>
                    <a:pt x="0" y="0"/>
                  </a:moveTo>
                  <a:lnTo>
                    <a:pt x="1346480" y="0"/>
                  </a:lnTo>
                  <a:lnTo>
                    <a:pt x="1549680" y="203200"/>
                  </a:lnTo>
                  <a:lnTo>
                    <a:pt x="134648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FBF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177800" y="9525"/>
              <a:ext cx="1295679" cy="396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64"/>
                </a:lnSpc>
              </a:pP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3574603" y="3357049"/>
            <a:ext cx="3231130" cy="143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13"/>
              </a:lnSpc>
            </a:pPr>
            <a:r>
              <a:rPr lang="en-US" b="true" sz="6295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Pre- Flight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574603" y="5985579"/>
            <a:ext cx="3231130" cy="752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13"/>
              </a:lnSpc>
            </a:pPr>
            <a:r>
              <a:rPr lang="en-US" b="true" sz="6295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Flight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574603" y="7991423"/>
            <a:ext cx="3231130" cy="143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13"/>
              </a:lnSpc>
            </a:pPr>
            <a:r>
              <a:rPr lang="en-US" b="true" sz="6295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Post- Flight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7987940" y="2203889"/>
            <a:ext cx="2312119" cy="953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Defintion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035995" y="2203889"/>
            <a:ext cx="2171998" cy="953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Examples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8083597" y="3490300"/>
            <a:ext cx="2744136" cy="8972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15"/>
              </a:lnSpc>
            </a:pPr>
            <a:r>
              <a:rPr lang="en-US" sz="2691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Events leading to fleeing home country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7778235" y="5662894"/>
            <a:ext cx="3076987" cy="1183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15"/>
              </a:lnSpc>
            </a:pPr>
            <a:r>
              <a:rPr lang="en-US" sz="2691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Events while waiting for permanent relocation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8083597" y="8482854"/>
            <a:ext cx="3076987" cy="325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15"/>
              </a:lnSpc>
            </a:pPr>
            <a:r>
              <a:rPr lang="en-US" sz="2691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Resettlement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1855402" y="3360398"/>
            <a:ext cx="4680192" cy="1183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15"/>
              </a:lnSpc>
            </a:pPr>
            <a:r>
              <a:rPr lang="en-US" sz="2691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Threats to family, harassment, socio-political climate of home country, fear of persecution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1680541" y="5868988"/>
            <a:ext cx="4882906" cy="8972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15"/>
              </a:lnSpc>
            </a:pPr>
            <a:r>
              <a:rPr lang="en-US" sz="2691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Refugee camp living conditions, Human Traffickers, Sexual Abuse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1839384" y="8015240"/>
            <a:ext cx="4868011" cy="1261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71"/>
              </a:lnSpc>
            </a:pPr>
            <a:r>
              <a:rPr lang="en-US" sz="2291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Status loss, family seperation, isolation and adjustment difficulties (cultural, physical, financial, sociopolitical climate of receiving country)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642130"/>
            <a:ext cx="18288000" cy="3368040"/>
          </a:xfrm>
          <a:custGeom>
            <a:avLst/>
            <a:gdLst/>
            <a:ahLst/>
            <a:cxnLst/>
            <a:rect r="r" b="b" t="t" l="l"/>
            <a:pathLst>
              <a:path h="3368040" w="18288000">
                <a:moveTo>
                  <a:pt x="0" y="0"/>
                </a:moveTo>
                <a:lnTo>
                  <a:pt x="18288000" y="0"/>
                </a:lnTo>
                <a:lnTo>
                  <a:pt x="18288000" y="3368040"/>
                </a:lnTo>
                <a:lnTo>
                  <a:pt x="0" y="3368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681445" y="4080201"/>
            <a:ext cx="6032024" cy="2314568"/>
          </a:xfrm>
          <a:custGeom>
            <a:avLst/>
            <a:gdLst/>
            <a:ahLst/>
            <a:cxnLst/>
            <a:rect r="r" b="b" t="t" l="l"/>
            <a:pathLst>
              <a:path h="2314568" w="6032024">
                <a:moveTo>
                  <a:pt x="0" y="0"/>
                </a:moveTo>
                <a:lnTo>
                  <a:pt x="6032025" y="0"/>
                </a:lnTo>
                <a:lnTo>
                  <a:pt x="6032025" y="2314568"/>
                </a:lnTo>
                <a:lnTo>
                  <a:pt x="0" y="2314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845" r="0" b="-6845"/>
            </a:stretch>
          </a:blipFill>
          <a:ln cap="sq">
            <a:noFill/>
            <a:prstDash val="solid"/>
            <a:miter/>
          </a:ln>
        </p:spPr>
      </p:sp>
      <p:sp>
        <p:nvSpPr>
          <p:cNvPr name="TextBox 5" id="5"/>
          <p:cNvSpPr txBox="true"/>
          <p:nvPr/>
        </p:nvSpPr>
        <p:spPr>
          <a:xfrm rot="0">
            <a:off x="2250120" y="1207826"/>
            <a:ext cx="14536313" cy="2872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6"/>
              </a:lnSpc>
            </a:pPr>
            <a:r>
              <a:rPr lang="en-US" sz="12140">
                <a:solidFill>
                  <a:srgbClr val="000000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BARRIERS TO BEHAVIORAL HEALTH CARE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115226" y="4615275"/>
            <a:ext cx="4884222" cy="1230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4800">
                <a:solidFill>
                  <a:srgbClr val="000000"/>
                </a:solidFill>
                <a:latin typeface="Courier PS Cyrillic"/>
                <a:ea typeface="Courier PS Cyrillic"/>
                <a:cs typeface="Courier PS Cyrillic"/>
                <a:sym typeface="Courier PS Cyrillic"/>
              </a:rPr>
              <a:t>Language and communication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1700142" y="4080201"/>
            <a:ext cx="6032024" cy="2314568"/>
          </a:xfrm>
          <a:custGeom>
            <a:avLst/>
            <a:gdLst/>
            <a:ahLst/>
            <a:cxnLst/>
            <a:rect r="r" b="b" t="t" l="l"/>
            <a:pathLst>
              <a:path h="2314568" w="6032024">
                <a:moveTo>
                  <a:pt x="0" y="0"/>
                </a:moveTo>
                <a:lnTo>
                  <a:pt x="6032024" y="0"/>
                </a:lnTo>
                <a:lnTo>
                  <a:pt x="6032024" y="2314568"/>
                </a:lnTo>
                <a:lnTo>
                  <a:pt x="0" y="2314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845" r="0" b="-6845"/>
            </a:stretch>
          </a:blipFill>
          <a:ln cap="sq">
            <a:noFill/>
            <a:prstDash val="solid"/>
            <a:miter/>
          </a:ln>
        </p:spPr>
      </p:sp>
      <p:sp>
        <p:nvSpPr>
          <p:cNvPr name="TextBox 8" id="8"/>
          <p:cNvSpPr txBox="true"/>
          <p:nvPr/>
        </p:nvSpPr>
        <p:spPr>
          <a:xfrm rot="0">
            <a:off x="12001897" y="4621214"/>
            <a:ext cx="5428515" cy="1230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4800">
                <a:solidFill>
                  <a:srgbClr val="000000"/>
                </a:solidFill>
                <a:latin typeface="Courier PS Cyrillic"/>
                <a:ea typeface="Courier PS Cyrillic"/>
                <a:cs typeface="Courier PS Cyrillic"/>
                <a:sym typeface="Courier PS Cyrillic"/>
              </a:rPr>
              <a:t>Stigma around mental health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786434" y="3127287"/>
            <a:ext cx="945732" cy="763679"/>
          </a:xfrm>
          <a:custGeom>
            <a:avLst/>
            <a:gdLst/>
            <a:ahLst/>
            <a:cxnLst/>
            <a:rect r="r" b="b" t="t" l="l"/>
            <a:pathLst>
              <a:path h="763679" w="945732">
                <a:moveTo>
                  <a:pt x="0" y="0"/>
                </a:moveTo>
                <a:lnTo>
                  <a:pt x="945732" y="0"/>
                </a:lnTo>
                <a:lnTo>
                  <a:pt x="945732" y="763679"/>
                </a:lnTo>
                <a:lnTo>
                  <a:pt x="0" y="763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001897" y="6718619"/>
            <a:ext cx="6032024" cy="2314568"/>
          </a:xfrm>
          <a:custGeom>
            <a:avLst/>
            <a:gdLst/>
            <a:ahLst/>
            <a:cxnLst/>
            <a:rect r="r" b="b" t="t" l="l"/>
            <a:pathLst>
              <a:path h="2314568" w="6032024">
                <a:moveTo>
                  <a:pt x="0" y="0"/>
                </a:moveTo>
                <a:lnTo>
                  <a:pt x="6032024" y="0"/>
                </a:lnTo>
                <a:lnTo>
                  <a:pt x="6032024" y="2314568"/>
                </a:lnTo>
                <a:lnTo>
                  <a:pt x="0" y="2314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845" r="0" b="-6845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1" id="11"/>
          <p:cNvSpPr txBox="true"/>
          <p:nvPr/>
        </p:nvSpPr>
        <p:spPr>
          <a:xfrm rot="0">
            <a:off x="12256605" y="7087538"/>
            <a:ext cx="5428515" cy="1773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4800">
                <a:solidFill>
                  <a:srgbClr val="000000"/>
                </a:solidFill>
                <a:latin typeface="Courier PS Cyrillic"/>
                <a:ea typeface="Courier PS Cyrillic"/>
                <a:cs typeface="Courier PS Cyrillic"/>
                <a:sym typeface="Courier PS Cyrillic"/>
              </a:rPr>
              <a:t>Fear of institutions or systems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5421898" y="6718619"/>
            <a:ext cx="6551120" cy="2539681"/>
          </a:xfrm>
          <a:custGeom>
            <a:avLst/>
            <a:gdLst/>
            <a:ahLst/>
            <a:cxnLst/>
            <a:rect r="r" b="b" t="t" l="l"/>
            <a:pathLst>
              <a:path h="2539681" w="6551120">
                <a:moveTo>
                  <a:pt x="0" y="0"/>
                </a:moveTo>
                <a:lnTo>
                  <a:pt x="6551119" y="0"/>
                </a:lnTo>
                <a:lnTo>
                  <a:pt x="6551119" y="2539681"/>
                </a:lnTo>
                <a:lnTo>
                  <a:pt x="0" y="25396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" t="-10963" r="0" b="-1573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3" id="13"/>
          <p:cNvSpPr txBox="true"/>
          <p:nvPr/>
        </p:nvSpPr>
        <p:spPr>
          <a:xfrm rot="0">
            <a:off x="5616986" y="7180592"/>
            <a:ext cx="5870868" cy="1587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52"/>
              </a:lnSpc>
            </a:pPr>
            <a:r>
              <a:rPr lang="en-US" sz="4280">
                <a:solidFill>
                  <a:srgbClr val="000000"/>
                </a:solidFill>
                <a:latin typeface="Courier PS Cyrillic"/>
                <a:ea typeface="Courier PS Cyrillic"/>
                <a:cs typeface="Courier PS Cyrillic"/>
                <a:sym typeface="Courier PS Cyrillic"/>
              </a:rPr>
              <a:t>Limited culturally competent providers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0" y="2467801"/>
            <a:ext cx="5605161" cy="7819199"/>
          </a:xfrm>
          <a:custGeom>
            <a:avLst/>
            <a:gdLst/>
            <a:ahLst/>
            <a:cxnLst/>
            <a:rect r="r" b="b" t="t" l="l"/>
            <a:pathLst>
              <a:path h="7819199" w="5605161">
                <a:moveTo>
                  <a:pt x="0" y="0"/>
                </a:moveTo>
                <a:lnTo>
                  <a:pt x="5605161" y="0"/>
                </a:lnTo>
                <a:lnTo>
                  <a:pt x="5605161" y="7819199"/>
                </a:lnTo>
                <a:lnTo>
                  <a:pt x="0" y="78191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943602" y="2248171"/>
            <a:ext cx="8400795" cy="7973019"/>
          </a:xfrm>
          <a:custGeom>
            <a:avLst/>
            <a:gdLst/>
            <a:ahLst/>
            <a:cxnLst/>
            <a:rect r="r" b="b" t="t" l="l"/>
            <a:pathLst>
              <a:path h="7973019" w="8400795">
                <a:moveTo>
                  <a:pt x="0" y="0"/>
                </a:moveTo>
                <a:lnTo>
                  <a:pt x="8400796" y="0"/>
                </a:lnTo>
                <a:lnTo>
                  <a:pt x="8400796" y="7973019"/>
                </a:lnTo>
                <a:lnTo>
                  <a:pt x="0" y="7973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65048" y="1028602"/>
            <a:ext cx="14957904" cy="2315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05"/>
              </a:lnSpc>
            </a:pPr>
            <a:r>
              <a:rPr lang="en-US" sz="9783">
                <a:solidFill>
                  <a:srgbClr val="000000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HOW THE CURRENT US POLITICAL CLIMATE IS MAKING IT WORSE</a:t>
            </a:r>
          </a:p>
        </p:txBody>
      </p:sp>
      <p:sp>
        <p:nvSpPr>
          <p:cNvPr name="Freeform 5" id="5"/>
          <p:cNvSpPr/>
          <p:nvPr/>
        </p:nvSpPr>
        <p:spPr>
          <a:xfrm flipH="true" flipV="false" rot="0">
            <a:off x="794370" y="3758744"/>
            <a:ext cx="5340129" cy="1992797"/>
          </a:xfrm>
          <a:custGeom>
            <a:avLst/>
            <a:gdLst/>
            <a:ahLst/>
            <a:cxnLst/>
            <a:rect r="r" b="b" t="t" l="l"/>
            <a:pathLst>
              <a:path h="1992797" w="5340129">
                <a:moveTo>
                  <a:pt x="5340129" y="0"/>
                </a:moveTo>
                <a:lnTo>
                  <a:pt x="0" y="0"/>
                </a:lnTo>
                <a:lnTo>
                  <a:pt x="0" y="1992797"/>
                </a:lnTo>
                <a:lnTo>
                  <a:pt x="5340129" y="1992797"/>
                </a:lnTo>
                <a:lnTo>
                  <a:pt x="5340129" y="0"/>
                </a:lnTo>
                <a:close/>
              </a:path>
            </a:pathLst>
          </a:custGeom>
          <a:blipFill>
            <a:blip r:embed="rId5"/>
            <a:stretch>
              <a:fillRect l="-51165" t="0" r="-43958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true" flipV="false" rot="0">
            <a:off x="794370" y="7692867"/>
            <a:ext cx="5340129" cy="1565433"/>
          </a:xfrm>
          <a:custGeom>
            <a:avLst/>
            <a:gdLst/>
            <a:ahLst/>
            <a:cxnLst/>
            <a:rect r="r" b="b" t="t" l="l"/>
            <a:pathLst>
              <a:path h="1565433" w="5340129">
                <a:moveTo>
                  <a:pt x="5340129" y="0"/>
                </a:moveTo>
                <a:lnTo>
                  <a:pt x="0" y="0"/>
                </a:lnTo>
                <a:lnTo>
                  <a:pt x="0" y="1565433"/>
                </a:lnTo>
                <a:lnTo>
                  <a:pt x="5340129" y="1565433"/>
                </a:lnTo>
                <a:lnTo>
                  <a:pt x="5340129" y="0"/>
                </a:lnTo>
                <a:close/>
              </a:path>
            </a:pathLst>
          </a:custGeom>
          <a:blipFill>
            <a:blip r:embed="rId5"/>
            <a:stretch>
              <a:fillRect l="-26639" t="0" r="-26639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true" flipV="false" rot="0">
            <a:off x="12540658" y="3563544"/>
            <a:ext cx="5174859" cy="2015063"/>
          </a:xfrm>
          <a:custGeom>
            <a:avLst/>
            <a:gdLst/>
            <a:ahLst/>
            <a:cxnLst/>
            <a:rect r="r" b="b" t="t" l="l"/>
            <a:pathLst>
              <a:path h="2015063" w="5174859">
                <a:moveTo>
                  <a:pt x="5174859" y="0"/>
                </a:moveTo>
                <a:lnTo>
                  <a:pt x="0" y="0"/>
                </a:lnTo>
                <a:lnTo>
                  <a:pt x="0" y="2015063"/>
                </a:lnTo>
                <a:lnTo>
                  <a:pt x="5174859" y="2015063"/>
                </a:lnTo>
                <a:lnTo>
                  <a:pt x="5174859" y="0"/>
                </a:lnTo>
                <a:close/>
              </a:path>
            </a:pathLst>
          </a:custGeom>
          <a:blipFill>
            <a:blip r:embed="rId5"/>
            <a:stretch>
              <a:fillRect l="-51802" t="0" r="-51802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8" id="8"/>
          <p:cNvSpPr txBox="true"/>
          <p:nvPr/>
        </p:nvSpPr>
        <p:spPr>
          <a:xfrm rot="0">
            <a:off x="794370" y="4144469"/>
            <a:ext cx="5105799" cy="1326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5"/>
              </a:lnSpc>
            </a:pPr>
            <a:r>
              <a:rPr lang="en-US" sz="3806">
                <a:solidFill>
                  <a:srgbClr val="EEEBE3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REMOVALS EVEN IF FOLLOWING LEGAL PROCESS OR LEGAL STATUS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94370" y="8079222"/>
            <a:ext cx="5105799" cy="897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5"/>
              </a:lnSpc>
            </a:pPr>
            <a:r>
              <a:rPr lang="en-US" sz="3806">
                <a:solidFill>
                  <a:srgbClr val="EEEBE3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STRIPPED OF LEGAL STATUS AND PROTECTIONS</a:t>
            </a:r>
          </a:p>
        </p:txBody>
      </p:sp>
      <p:sp>
        <p:nvSpPr>
          <p:cNvPr name="Freeform 10" id="10"/>
          <p:cNvSpPr/>
          <p:nvPr/>
        </p:nvSpPr>
        <p:spPr>
          <a:xfrm flipH="true" flipV="false" rot="0">
            <a:off x="12540658" y="5887457"/>
            <a:ext cx="5174859" cy="1439855"/>
          </a:xfrm>
          <a:custGeom>
            <a:avLst/>
            <a:gdLst/>
            <a:ahLst/>
            <a:cxnLst/>
            <a:rect r="r" b="b" t="t" l="l"/>
            <a:pathLst>
              <a:path h="1439855" w="5174859">
                <a:moveTo>
                  <a:pt x="5174859" y="0"/>
                </a:moveTo>
                <a:lnTo>
                  <a:pt x="0" y="0"/>
                </a:lnTo>
                <a:lnTo>
                  <a:pt x="0" y="1439855"/>
                </a:lnTo>
                <a:lnTo>
                  <a:pt x="5174859" y="1439855"/>
                </a:lnTo>
                <a:lnTo>
                  <a:pt x="5174859" y="0"/>
                </a:lnTo>
                <a:close/>
              </a:path>
            </a:pathLst>
          </a:custGeom>
          <a:blipFill>
            <a:blip r:embed="rId5"/>
            <a:stretch>
              <a:fillRect l="-29987" t="0" r="-15497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1" id="11"/>
          <p:cNvSpPr txBox="true"/>
          <p:nvPr/>
        </p:nvSpPr>
        <p:spPr>
          <a:xfrm rot="0">
            <a:off x="12482632" y="6211023"/>
            <a:ext cx="5290911" cy="897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5"/>
              </a:lnSpc>
            </a:pPr>
            <a:r>
              <a:rPr lang="en-US" sz="3806">
                <a:solidFill>
                  <a:srgbClr val="EEEBE3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DEPRIVED OF PROPER SUPPORT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609718" y="3960401"/>
            <a:ext cx="5105799" cy="1326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5"/>
              </a:lnSpc>
            </a:pPr>
            <a:r>
              <a:rPr lang="en-US" sz="3806">
                <a:solidFill>
                  <a:srgbClr val="EEEBE3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HALT OF PROCESSING, INTRODUCING NEW TRAVEL BANS</a:t>
            </a:r>
          </a:p>
        </p:txBody>
      </p:sp>
      <p:sp>
        <p:nvSpPr>
          <p:cNvPr name="Freeform 13" id="13"/>
          <p:cNvSpPr/>
          <p:nvPr/>
        </p:nvSpPr>
        <p:spPr>
          <a:xfrm flipH="true" flipV="false" rot="0">
            <a:off x="794370" y="6035807"/>
            <a:ext cx="5340129" cy="1439855"/>
          </a:xfrm>
          <a:custGeom>
            <a:avLst/>
            <a:gdLst/>
            <a:ahLst/>
            <a:cxnLst/>
            <a:rect r="r" b="b" t="t" l="l"/>
            <a:pathLst>
              <a:path h="1439855" w="5340129">
                <a:moveTo>
                  <a:pt x="5340129" y="0"/>
                </a:moveTo>
                <a:lnTo>
                  <a:pt x="0" y="0"/>
                </a:lnTo>
                <a:lnTo>
                  <a:pt x="0" y="1439855"/>
                </a:lnTo>
                <a:lnTo>
                  <a:pt x="5340129" y="1439855"/>
                </a:lnTo>
                <a:lnTo>
                  <a:pt x="5340129" y="0"/>
                </a:lnTo>
                <a:close/>
              </a:path>
            </a:pathLst>
          </a:custGeom>
          <a:blipFill>
            <a:blip r:embed="rId5"/>
            <a:stretch>
              <a:fillRect l="-20491" t="0" r="-20491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4" id="14"/>
          <p:cNvSpPr txBox="true"/>
          <p:nvPr/>
        </p:nvSpPr>
        <p:spPr>
          <a:xfrm rot="0">
            <a:off x="794370" y="6339456"/>
            <a:ext cx="5105799" cy="897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5"/>
              </a:lnSpc>
            </a:pPr>
            <a:r>
              <a:rPr lang="en-US" sz="3806">
                <a:solidFill>
                  <a:srgbClr val="EEEBE3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KIDNAPPINGS OR SELF-DEPORTATIONS</a:t>
            </a:r>
          </a:p>
        </p:txBody>
      </p:sp>
      <p:sp>
        <p:nvSpPr>
          <p:cNvPr name="Freeform 15" id="15"/>
          <p:cNvSpPr/>
          <p:nvPr/>
        </p:nvSpPr>
        <p:spPr>
          <a:xfrm flipH="true" flipV="false" rot="0">
            <a:off x="12540658" y="7928244"/>
            <a:ext cx="5174859" cy="1658930"/>
          </a:xfrm>
          <a:custGeom>
            <a:avLst/>
            <a:gdLst/>
            <a:ahLst/>
            <a:cxnLst/>
            <a:rect r="r" b="b" t="t" l="l"/>
            <a:pathLst>
              <a:path h="1658930" w="5174859">
                <a:moveTo>
                  <a:pt x="5174859" y="0"/>
                </a:moveTo>
                <a:lnTo>
                  <a:pt x="0" y="0"/>
                </a:lnTo>
                <a:lnTo>
                  <a:pt x="0" y="1658931"/>
                </a:lnTo>
                <a:lnTo>
                  <a:pt x="5174859" y="1658931"/>
                </a:lnTo>
                <a:lnTo>
                  <a:pt x="5174859" y="0"/>
                </a:lnTo>
                <a:close/>
              </a:path>
            </a:pathLst>
          </a:custGeom>
          <a:blipFill>
            <a:blip r:embed="rId5"/>
            <a:stretch>
              <a:fillRect l="-24320" t="0" r="-4330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6" id="16"/>
          <p:cNvSpPr txBox="true"/>
          <p:nvPr/>
        </p:nvSpPr>
        <p:spPr>
          <a:xfrm rot="0">
            <a:off x="12609718" y="8360801"/>
            <a:ext cx="5105799" cy="897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5"/>
              </a:lnSpc>
            </a:pPr>
            <a:r>
              <a:rPr lang="en-US" sz="3806">
                <a:solidFill>
                  <a:srgbClr val="EEEBE3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INACCURATE VILLIANIZATION  OR “OTHERING”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66696" y="1333500"/>
            <a:ext cx="15554609" cy="1329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76"/>
              </a:lnSpc>
            </a:pPr>
            <a:r>
              <a:rPr lang="en-US" sz="10751">
                <a:solidFill>
                  <a:srgbClr val="000000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CULTURALLY RESPONSIVE CARE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831051" y="2710634"/>
            <a:ext cx="14435606" cy="13087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589"/>
              </a:lnSpc>
            </a:pPr>
            <a:r>
              <a:rPr lang="en-US" sz="5099">
                <a:solidFill>
                  <a:srgbClr val="000000"/>
                </a:solidFill>
                <a:latin typeface="Courier PS Cyrillic"/>
                <a:ea typeface="Courier PS Cyrillic"/>
                <a:cs typeface="Courier PS Cyrillic"/>
                <a:sym typeface="Courier PS Cyrillic"/>
              </a:rPr>
              <a:t>CULTURALLY RESPONSIVE CARE INCREASES ENGAGEMENT AND REDUCES STIGMA.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6093081" y="4511462"/>
            <a:ext cx="11965459" cy="5133160"/>
            <a:chOff x="0" y="0"/>
            <a:chExt cx="15953945" cy="6844214"/>
          </a:xfrm>
        </p:grpSpPr>
        <p:sp>
          <p:nvSpPr>
            <p:cNvPr name="Freeform 6" id="6"/>
            <p:cNvSpPr/>
            <p:nvPr/>
          </p:nvSpPr>
          <p:spPr>
            <a:xfrm flipH="false" flipV="false" rot="-5400000">
              <a:off x="5027921" y="-5027921"/>
              <a:ext cx="5898102" cy="15953945"/>
            </a:xfrm>
            <a:custGeom>
              <a:avLst/>
              <a:gdLst/>
              <a:ahLst/>
              <a:cxnLst/>
              <a:rect r="r" b="b" t="t" l="l"/>
              <a:pathLst>
                <a:path h="15953945" w="5898102">
                  <a:moveTo>
                    <a:pt x="0" y="0"/>
                  </a:moveTo>
                  <a:lnTo>
                    <a:pt x="5898102" y="0"/>
                  </a:lnTo>
                  <a:lnTo>
                    <a:pt x="5898102" y="15953944"/>
                  </a:lnTo>
                  <a:lnTo>
                    <a:pt x="0" y="15953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6165" t="0" r="-75686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 rot="0">
              <a:off x="643052" y="291574"/>
              <a:ext cx="14230424" cy="65526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766760" indent="-383380" lvl="1">
                <a:lnSpc>
                  <a:spcPts val="3196"/>
                </a:lnSpc>
                <a:buFont typeface="Arial"/>
                <a:buChar char="•"/>
              </a:pPr>
              <a:r>
                <a:rPr lang="en-US" sz="3551">
                  <a:solidFill>
                    <a:srgbClr val="000000"/>
                  </a:solidFill>
                  <a:latin typeface="Courier PS Cyrillic"/>
                  <a:ea typeface="Courier PS Cyrillic"/>
                  <a:cs typeface="Courier PS Cyrillic"/>
                  <a:sym typeface="Courier PS Cyrillic"/>
                </a:rPr>
                <a:t>Cultural humility and trust-building, including proper language translations and interpreters</a:t>
              </a:r>
            </a:p>
            <a:p>
              <a:pPr algn="ctr">
                <a:lnSpc>
                  <a:spcPts val="3196"/>
                </a:lnSpc>
              </a:pPr>
            </a:p>
            <a:p>
              <a:pPr algn="ctr" marL="766760" indent="-383380" lvl="1">
                <a:lnSpc>
                  <a:spcPts val="3196"/>
                </a:lnSpc>
                <a:buFont typeface="Arial"/>
                <a:buChar char="•"/>
              </a:pPr>
              <a:r>
                <a:rPr lang="en-US" sz="3551">
                  <a:solidFill>
                    <a:srgbClr val="000000"/>
                  </a:solidFill>
                  <a:latin typeface="Courier PS Cyrillic"/>
                  <a:ea typeface="Courier PS Cyrillic"/>
                  <a:cs typeface="Courier PS Cyrillic"/>
                  <a:sym typeface="Courier PS Cyrillic"/>
                </a:rPr>
                <a:t>Relevant community partnerships</a:t>
              </a:r>
            </a:p>
            <a:p>
              <a:pPr algn="ctr">
                <a:lnSpc>
                  <a:spcPts val="3196"/>
                </a:lnSpc>
              </a:pPr>
            </a:p>
            <a:p>
              <a:pPr algn="ctr" marL="766760" indent="-383380" lvl="1">
                <a:lnSpc>
                  <a:spcPts val="3196"/>
                </a:lnSpc>
                <a:buFont typeface="Arial"/>
                <a:buChar char="•"/>
              </a:pPr>
              <a:r>
                <a:rPr lang="en-US" sz="3551">
                  <a:solidFill>
                    <a:srgbClr val="000000"/>
                  </a:solidFill>
                  <a:latin typeface="Courier PS Cyrillic"/>
                  <a:ea typeface="Courier PS Cyrillic"/>
                  <a:cs typeface="Courier PS Cyrillic"/>
                  <a:sym typeface="Courier PS Cyrillic"/>
                </a:rPr>
                <a:t>Trauma-informed approaches</a:t>
              </a:r>
            </a:p>
            <a:p>
              <a:pPr algn="ctr">
                <a:lnSpc>
                  <a:spcPts val="3196"/>
                </a:lnSpc>
              </a:pPr>
            </a:p>
            <a:p>
              <a:pPr algn="ctr" marL="766760" indent="-383380" lvl="1">
                <a:lnSpc>
                  <a:spcPts val="3196"/>
                </a:lnSpc>
                <a:buFont typeface="Arial"/>
                <a:buChar char="•"/>
              </a:pPr>
              <a:r>
                <a:rPr lang="en-US" sz="3551">
                  <a:solidFill>
                    <a:srgbClr val="000000"/>
                  </a:solidFill>
                  <a:latin typeface="Courier PS Cyrillic"/>
                  <a:ea typeface="Courier PS Cyrillic"/>
                  <a:cs typeface="Courier PS Cyrillic"/>
                  <a:sym typeface="Courier PS Cyrillic"/>
                </a:rPr>
                <a:t>Viewing symptoms through a cultural and migration lens</a:t>
              </a:r>
            </a:p>
            <a:p>
              <a:pPr algn="ctr">
                <a:lnSpc>
                  <a:spcPts val="3196"/>
                </a:lnSpc>
              </a:pPr>
            </a:p>
            <a:p>
              <a:pPr algn="ctr">
                <a:lnSpc>
                  <a:spcPts val="3196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-234984">
            <a:off x="93667" y="8120540"/>
            <a:ext cx="18288000" cy="3368040"/>
          </a:xfrm>
          <a:custGeom>
            <a:avLst/>
            <a:gdLst/>
            <a:ahLst/>
            <a:cxnLst/>
            <a:rect r="r" b="b" t="t" l="l"/>
            <a:pathLst>
              <a:path h="3368040" w="18288000">
                <a:moveTo>
                  <a:pt x="0" y="0"/>
                </a:moveTo>
                <a:lnTo>
                  <a:pt x="18288000" y="0"/>
                </a:lnTo>
                <a:lnTo>
                  <a:pt x="18288000" y="3368040"/>
                </a:lnTo>
                <a:lnTo>
                  <a:pt x="0" y="3368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271002">
            <a:off x="-4944" y="8702077"/>
            <a:ext cx="18907016" cy="8181114"/>
          </a:xfrm>
          <a:custGeom>
            <a:avLst/>
            <a:gdLst/>
            <a:ahLst/>
            <a:cxnLst/>
            <a:rect r="r" b="b" t="t" l="l"/>
            <a:pathLst>
              <a:path h="8181114" w="18907016">
                <a:moveTo>
                  <a:pt x="0" y="0"/>
                </a:moveTo>
                <a:lnTo>
                  <a:pt x="18907016" y="0"/>
                </a:lnTo>
                <a:lnTo>
                  <a:pt x="18907016" y="8181114"/>
                </a:lnTo>
                <a:lnTo>
                  <a:pt x="0" y="81811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997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2070011" y="3250392"/>
            <a:ext cx="9256711" cy="7655300"/>
          </a:xfrm>
          <a:custGeom>
            <a:avLst/>
            <a:gdLst/>
            <a:ahLst/>
            <a:cxnLst/>
            <a:rect r="r" b="b" t="t" l="l"/>
            <a:pathLst>
              <a:path h="7655300" w="9256711">
                <a:moveTo>
                  <a:pt x="0" y="0"/>
                </a:moveTo>
                <a:lnTo>
                  <a:pt x="9256710" y="0"/>
                </a:lnTo>
                <a:lnTo>
                  <a:pt x="9256710" y="7655300"/>
                </a:lnTo>
                <a:lnTo>
                  <a:pt x="0" y="7655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58661">
            <a:off x="0" y="7574280"/>
            <a:ext cx="18288000" cy="3368040"/>
          </a:xfrm>
          <a:custGeom>
            <a:avLst/>
            <a:gdLst/>
            <a:ahLst/>
            <a:cxnLst/>
            <a:rect r="r" b="b" t="t" l="l"/>
            <a:pathLst>
              <a:path h="3368040" w="18288000">
                <a:moveTo>
                  <a:pt x="0" y="0"/>
                </a:moveTo>
                <a:lnTo>
                  <a:pt x="18288000" y="0"/>
                </a:lnTo>
                <a:lnTo>
                  <a:pt x="18288000" y="3368040"/>
                </a:lnTo>
                <a:lnTo>
                  <a:pt x="0" y="3368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42498" y="963755"/>
            <a:ext cx="14489245" cy="3493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48"/>
              </a:lnSpc>
            </a:pPr>
            <a:r>
              <a:rPr lang="en-US" sz="9942">
                <a:solidFill>
                  <a:srgbClr val="000000"/>
                </a:solidFill>
                <a:latin typeface="Compotes Espresso"/>
                <a:ea typeface="Compotes Espresso"/>
                <a:cs typeface="Compotes Espresso"/>
                <a:sym typeface="Compotes Espresso"/>
              </a:rPr>
              <a:t>SAN DIEGO REFUGEE COMMUNITIES COALITION (SDRCC) MODELING POSSIBILITY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2420562" y="4747293"/>
            <a:ext cx="4741587" cy="948317"/>
            <a:chOff x="0" y="0"/>
            <a:chExt cx="6322116" cy="1264423"/>
          </a:xfrm>
        </p:grpSpPr>
        <p:sp>
          <p:nvSpPr>
            <p:cNvPr name="Freeform 6" id="6"/>
            <p:cNvSpPr/>
            <p:nvPr/>
          </p:nvSpPr>
          <p:spPr>
            <a:xfrm flipH="true" flipV="false" rot="0">
              <a:off x="0" y="0"/>
              <a:ext cx="6322116" cy="1264423"/>
            </a:xfrm>
            <a:custGeom>
              <a:avLst/>
              <a:gdLst/>
              <a:ahLst/>
              <a:cxnLst/>
              <a:rect r="r" b="b" t="t" l="l"/>
              <a:pathLst>
                <a:path h="1264423" w="6322116">
                  <a:moveTo>
                    <a:pt x="6322116" y="0"/>
                  </a:moveTo>
                  <a:lnTo>
                    <a:pt x="0" y="0"/>
                  </a:lnTo>
                  <a:lnTo>
                    <a:pt x="0" y="1264423"/>
                  </a:lnTo>
                  <a:lnTo>
                    <a:pt x="6322116" y="1264423"/>
                  </a:lnTo>
                  <a:lnTo>
                    <a:pt x="6322116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1333578" y="306125"/>
              <a:ext cx="3459613" cy="7759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16"/>
                </a:lnSpc>
              </a:pPr>
              <a:r>
                <a:rPr lang="en-US" b="true" sz="4463">
                  <a:solidFill>
                    <a:srgbClr val="000000"/>
                  </a:solidFill>
                  <a:latin typeface="Compotes Espresso Bold"/>
                  <a:ea typeface="Compotes Espresso Bold"/>
                  <a:cs typeface="Compotes Espresso Bold"/>
                  <a:sym typeface="Compotes Espresso Bold"/>
                </a:rPr>
                <a:t>EQUITABLE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3972892" y="678005"/>
            <a:ext cx="3637903" cy="1996299"/>
          </a:xfrm>
          <a:custGeom>
            <a:avLst/>
            <a:gdLst/>
            <a:ahLst/>
            <a:cxnLst/>
            <a:rect r="r" b="b" t="t" l="l"/>
            <a:pathLst>
              <a:path h="1996299" w="3637903">
                <a:moveTo>
                  <a:pt x="0" y="0"/>
                </a:moveTo>
                <a:lnTo>
                  <a:pt x="3637903" y="0"/>
                </a:lnTo>
                <a:lnTo>
                  <a:pt x="3637903" y="1996299"/>
                </a:lnTo>
                <a:lnTo>
                  <a:pt x="0" y="19962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5088355" y="4693570"/>
            <a:ext cx="6460395" cy="1292079"/>
          </a:xfrm>
          <a:custGeom>
            <a:avLst/>
            <a:gdLst/>
            <a:ahLst/>
            <a:cxnLst/>
            <a:rect r="r" b="b" t="t" l="l"/>
            <a:pathLst>
              <a:path h="1292079" w="6460395">
                <a:moveTo>
                  <a:pt x="6460395" y="0"/>
                </a:moveTo>
                <a:lnTo>
                  <a:pt x="0" y="0"/>
                </a:lnTo>
                <a:lnTo>
                  <a:pt x="0" y="1292079"/>
                </a:lnTo>
                <a:lnTo>
                  <a:pt x="6460395" y="1292079"/>
                </a:lnTo>
                <a:lnTo>
                  <a:pt x="646039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218672" y="4885093"/>
            <a:ext cx="4199760" cy="1032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9"/>
              </a:lnSpc>
            </a:pPr>
            <a:r>
              <a:rPr lang="en-US" b="true" sz="4365">
                <a:solidFill>
                  <a:srgbClr val="000000"/>
                </a:solidFill>
                <a:latin typeface="Compotes Espresso Bold"/>
                <a:ea typeface="Compotes Espresso Bold"/>
                <a:cs typeface="Compotes Espresso Bold"/>
                <a:sym typeface="Compotes Espresso Bold"/>
              </a:rPr>
              <a:t>COLLABORATION OVER COMPETITION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-613048" y="7926550"/>
            <a:ext cx="18907016" cy="8508157"/>
          </a:xfrm>
          <a:custGeom>
            <a:avLst/>
            <a:gdLst/>
            <a:ahLst/>
            <a:cxnLst/>
            <a:rect r="r" b="b" t="t" l="l"/>
            <a:pathLst>
              <a:path h="8508157" w="18907016">
                <a:moveTo>
                  <a:pt x="0" y="0"/>
                </a:moveTo>
                <a:lnTo>
                  <a:pt x="18907015" y="0"/>
                </a:lnTo>
                <a:lnTo>
                  <a:pt x="18907015" y="8508157"/>
                </a:lnTo>
                <a:lnTo>
                  <a:pt x="0" y="85081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1548750" y="5985649"/>
            <a:ext cx="6485212" cy="3371129"/>
            <a:chOff x="0" y="0"/>
            <a:chExt cx="8646949" cy="4494839"/>
          </a:xfrm>
        </p:grpSpPr>
        <p:sp>
          <p:nvSpPr>
            <p:cNvPr name="Freeform 13" id="13"/>
            <p:cNvSpPr/>
            <p:nvPr/>
          </p:nvSpPr>
          <p:spPr>
            <a:xfrm flipH="false" flipV="false" rot="-5400000">
              <a:off x="2076055" y="-2076055"/>
              <a:ext cx="4494839" cy="8646949"/>
            </a:xfrm>
            <a:custGeom>
              <a:avLst/>
              <a:gdLst/>
              <a:ahLst/>
              <a:cxnLst/>
              <a:rect r="r" b="b" t="t" l="l"/>
              <a:pathLst>
                <a:path h="8646949" w="4494839">
                  <a:moveTo>
                    <a:pt x="0" y="0"/>
                  </a:moveTo>
                  <a:lnTo>
                    <a:pt x="4494839" y="0"/>
                  </a:lnTo>
                  <a:lnTo>
                    <a:pt x="4494839" y="8646949"/>
                  </a:lnTo>
                  <a:lnTo>
                    <a:pt x="0" y="8646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63100" t="0" r="-30241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 rot="0">
              <a:off x="640421" y="274407"/>
              <a:ext cx="7480672" cy="4100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55"/>
                </a:lnSpc>
              </a:pPr>
              <a:r>
                <a:rPr lang="en-US" sz="3283">
                  <a:solidFill>
                    <a:srgbClr val="000000"/>
                  </a:solidFill>
                  <a:latin typeface="Courier PS Cyrillic"/>
                  <a:ea typeface="Courier PS Cyrillic"/>
                  <a:cs typeface="Courier PS Cyrillic"/>
                  <a:sym typeface="Courier PS Cyrillic"/>
                </a:rPr>
                <a:t>A structure that supports equitable access to behavioral health care by Expands access, resources, and supports for immigrant/refugee communities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546082">
            <a:off x="-378418" y="5108697"/>
            <a:ext cx="6241805" cy="4988915"/>
          </a:xfrm>
          <a:custGeom>
            <a:avLst/>
            <a:gdLst/>
            <a:ahLst/>
            <a:cxnLst/>
            <a:rect r="r" b="b" t="t" l="l"/>
            <a:pathLst>
              <a:path h="4988915" w="6241805">
                <a:moveTo>
                  <a:pt x="0" y="0"/>
                </a:moveTo>
                <a:lnTo>
                  <a:pt x="6241805" y="0"/>
                </a:lnTo>
                <a:lnTo>
                  <a:pt x="6241805" y="4988915"/>
                </a:lnTo>
                <a:lnTo>
                  <a:pt x="0" y="49889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5532122" y="6223774"/>
            <a:ext cx="5572861" cy="2758761"/>
            <a:chOff x="0" y="0"/>
            <a:chExt cx="7430481" cy="367834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430481" cy="3678347"/>
            </a:xfrm>
            <a:custGeom>
              <a:avLst/>
              <a:gdLst/>
              <a:ahLst/>
              <a:cxnLst/>
              <a:rect r="r" b="b" t="t" l="l"/>
              <a:pathLst>
                <a:path h="3678347" w="7430481">
                  <a:moveTo>
                    <a:pt x="0" y="0"/>
                  </a:moveTo>
                  <a:lnTo>
                    <a:pt x="7430481" y="0"/>
                  </a:lnTo>
                  <a:lnTo>
                    <a:pt x="7430481" y="3678347"/>
                  </a:lnTo>
                  <a:lnTo>
                    <a:pt x="0" y="3678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-29054" r="0" b="-71941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 rot="0">
              <a:off x="596998" y="238075"/>
              <a:ext cx="6236485" cy="34402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04"/>
                </a:lnSpc>
              </a:pPr>
              <a:r>
                <a:rPr lang="en-US" sz="3671">
                  <a:solidFill>
                    <a:srgbClr val="000000"/>
                  </a:solidFill>
                  <a:latin typeface="Courier PS Cyrillic"/>
                  <a:ea typeface="Courier PS Cyrillic"/>
                  <a:cs typeface="Courier PS Cyrillic"/>
                  <a:sym typeface="Courier PS Cyrillic"/>
                </a:rPr>
                <a:t>Collaboration with community-based and culturally specific organizations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CE83B28E9A3F449E47614D6F9D9C1C" ma:contentTypeVersion="19" ma:contentTypeDescription="Create a new document." ma:contentTypeScope="" ma:versionID="dac71eca6c8d91afd5e0e25345362406">
  <xsd:schema xmlns:xsd="http://www.w3.org/2001/XMLSchema" xmlns:xs="http://www.w3.org/2001/XMLSchema" xmlns:p="http://schemas.microsoft.com/office/2006/metadata/properties" xmlns:ns2="69dfdf88-4dfb-416b-b9f5-84dee709fed5" xmlns:ns3="e88f6a02-be8e-42dd-8f18-29e9bf046cab" targetNamespace="http://schemas.microsoft.com/office/2006/metadata/properties" ma:root="true" ma:fieldsID="c078560de47aca679d4efd630e7591c4" ns2:_="" ns3:_="">
    <xsd:import namespace="69dfdf88-4dfb-416b-b9f5-84dee709fed5"/>
    <xsd:import namespace="e88f6a02-be8e-42dd-8f18-29e9bf046ca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OCR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dfdf88-4dfb-416b-b9f5-84dee709fed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1c464901-3db1-4a69-976a-b3d05c76479e}" ma:internalName="TaxCatchAll" ma:showField="CatchAllData" ma:web="69dfdf88-4dfb-416b-b9f5-84dee709fe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8f6a02-be8e-42dd-8f18-29e9bf046c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a3a3a8ba-62f0-462b-86d7-ebe049dd93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8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9dfdf88-4dfb-416b-b9f5-84dee709fed5">HQPDRIVE-74427511-154326</_dlc_DocId>
    <_dlc_DocIdUrl xmlns="69dfdf88-4dfb-416b-b9f5-84dee709fed5">
      <Url>https://hcpsocal.sharepoint.com/sites/HQPDrive/_layouts/15/DocIdRedir.aspx?ID=HQPDRIVE-74427511-154326</Url>
      <Description>HQPDRIVE-74427511-154326</Description>
    </_dlc_DocIdUrl>
    <TaxCatchAll xmlns="69dfdf88-4dfb-416b-b9f5-84dee709fed5" xsi:nil="true"/>
    <lcf76f155ced4ddcb4097134ff3c332f xmlns="e88f6a02-be8e-42dd-8f18-29e9bf046ca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2F77852-65D0-4EB8-BDDC-BD6E1739CA8B}"/>
</file>

<file path=customXml/itemProps2.xml><?xml version="1.0" encoding="utf-8"?>
<ds:datastoreItem xmlns:ds="http://schemas.openxmlformats.org/officeDocument/2006/customXml" ds:itemID="{9552B5EE-C6B7-446F-895F-502C1D488835}"/>
</file>

<file path=customXml/itemProps3.xml><?xml version="1.0" encoding="utf-8"?>
<ds:datastoreItem xmlns:ds="http://schemas.openxmlformats.org/officeDocument/2006/customXml" ds:itemID="{7D698DB7-209F-431C-A5F7-8C1701C3D7F6}"/>
</file>

<file path=customXml/itemProps4.xml><?xml version="1.0" encoding="utf-8"?>
<ds:datastoreItem xmlns:ds="http://schemas.openxmlformats.org/officeDocument/2006/customXml" ds:itemID="{30B29F18-9053-4C88-BE0B-90895D97107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Mind Matters Mental Health Presentation in Soft Textured Illustration</dc:title>
  <cp:revision>1</cp:revision>
  <dcterms:created xsi:type="dcterms:W3CDTF">2006-08-16T00:00:00Z</dcterms:created>
  <dcterms:modified xsi:type="dcterms:W3CDTF">2011-08-01T06:04:30Z</dcterms:modified>
  <dc:identifier>DAG8Wlgafw8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0x01010048CE83B28E9A3F449E47614D6F9D9C1C</vt:lpwstr>
  </property>
  <property fmtid="{D5CDD505-2E9C-101B-9397-08002B2CF9AE}" pid="3" name="_dlc_DocIdItemGuid">
    <vt:lpwstr>0c70fae6-9b7e-4594-a494-678b53b053a9</vt:lpwstr>
  </property>
</Properties>
</file>