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notesMasterIdLst>
    <p:notesMasterId r:id="rId42"/>
  </p:notesMasterIdLst>
  <p:sldIdLst>
    <p:sldId id="258" r:id="rId2"/>
    <p:sldId id="1046" r:id="rId3"/>
    <p:sldId id="1014" r:id="rId4"/>
    <p:sldId id="853" r:id="rId5"/>
    <p:sldId id="996" r:id="rId6"/>
    <p:sldId id="955" r:id="rId7"/>
    <p:sldId id="937" r:id="rId8"/>
    <p:sldId id="1021" r:id="rId9"/>
    <p:sldId id="1017" r:id="rId10"/>
    <p:sldId id="1022" r:id="rId11"/>
    <p:sldId id="1003" r:id="rId12"/>
    <p:sldId id="956" r:id="rId13"/>
    <p:sldId id="1030" r:id="rId14"/>
    <p:sldId id="535" r:id="rId15"/>
    <p:sldId id="878" r:id="rId16"/>
    <p:sldId id="984" r:id="rId17"/>
    <p:sldId id="927" r:id="rId18"/>
    <p:sldId id="1015" r:id="rId19"/>
    <p:sldId id="932" r:id="rId20"/>
    <p:sldId id="845" r:id="rId21"/>
    <p:sldId id="871" r:id="rId22"/>
    <p:sldId id="1005" r:id="rId23"/>
    <p:sldId id="999" r:id="rId24"/>
    <p:sldId id="1004" r:id="rId25"/>
    <p:sldId id="1000" r:id="rId26"/>
    <p:sldId id="1001" r:id="rId27"/>
    <p:sldId id="1041" r:id="rId28"/>
    <p:sldId id="1042" r:id="rId29"/>
    <p:sldId id="261" r:id="rId30"/>
    <p:sldId id="895" r:id="rId31"/>
    <p:sldId id="839" r:id="rId32"/>
    <p:sldId id="886" r:id="rId33"/>
    <p:sldId id="994" r:id="rId34"/>
    <p:sldId id="995" r:id="rId35"/>
    <p:sldId id="1006" r:id="rId36"/>
    <p:sldId id="1007" r:id="rId37"/>
    <p:sldId id="1043" r:id="rId38"/>
    <p:sldId id="1044" r:id="rId39"/>
    <p:sldId id="1045" r:id="rId40"/>
    <p:sldId id="90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39B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0"/>
    <p:restoredTop sz="95865"/>
  </p:normalViewPr>
  <p:slideViewPr>
    <p:cSldViewPr snapToGrid="0">
      <p:cViewPr varScale="1">
        <p:scale>
          <a:sx n="94" d="100"/>
          <a:sy n="94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Percent of Adolescents with Depression </a:t>
            </a:r>
          </a:p>
          <a:p>
            <a:pPr>
              <a:defRPr>
                <a:solidFill>
                  <a:sysClr val="windowText" lastClr="000000"/>
                </a:solidFill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Who Received </a:t>
            </a:r>
            <a:r>
              <a:rPr lang="en-US" sz="2000" b="1" i="1" dirty="0">
                <a:solidFill>
                  <a:sysClr val="windowText" lastClr="000000"/>
                </a:solidFill>
              </a:rPr>
              <a:t>Any</a:t>
            </a:r>
            <a:r>
              <a:rPr lang="en-US" sz="2000" b="1" dirty="0">
                <a:solidFill>
                  <a:sysClr val="windowText" lastClr="000000"/>
                </a:solidFill>
              </a:rPr>
              <a:t> Mental Health Treatment (2021-22)</a:t>
            </a:r>
          </a:p>
        </c:rich>
      </c:tx>
      <c:layout>
        <c:manualLayout>
          <c:xMode val="edge"/>
          <c:yMode val="edge"/>
          <c:x val="0.14805620684609208"/>
          <c:y val="3.3763418134012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Percent of Adolescents with Depression Who Received Any Treatment in 2021-22</c:v>
                </c:pt>
              </c:strCache>
            </c:strRef>
          </c:tx>
          <c:spPr>
            <a:solidFill>
              <a:srgbClr val="6966A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056794794951563E-5"/>
                  <c:y val="0.170887102877691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47103514645993E-2"/>
                      <c:h val="7.95221545846135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BDB-DF45-8F36-4BD3302F431B}"/>
                </c:ext>
              </c:extLst>
            </c:dLbl>
            <c:dLbl>
              <c:idx val="1"/>
              <c:layout>
                <c:manualLayout>
                  <c:x val="1.4164305949007461E-3"/>
                  <c:y val="0.162186649351001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693663824447997E-2"/>
                      <c:h val="7.9006398433590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DB-DF45-8F36-4BD3302F431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0.04</c:v>
                </c:pt>
              </c:numLit>
            </c:plus>
            <c:minus>
              <c:numLit>
                <c:formatCode>General</c:formatCode>
                <c:ptCount val="1"/>
                <c:pt idx="0">
                  <c:v>0.04</c:v>
                </c:pt>
              </c:numLit>
            </c:minus>
            <c:spPr>
              <a:noFill/>
              <a:ln w="12700" cap="flat" cmpd="sng" algn="ctr">
                <a:solidFill>
                  <a:schemeClr val="dk1"/>
                </a:solidFill>
                <a:prstDash val="solid"/>
                <a:round/>
              </a:ln>
              <a:effectLst/>
            </c:spPr>
          </c:errBars>
          <c:cat>
            <c:strRef>
              <c:f>Sheet1!$A$7:$A$8</c:f>
              <c:strCache>
                <c:ptCount val="2"/>
                <c:pt idx="0">
                  <c:v>In States that Allow Independent Minor Consent </c:v>
                </c:pt>
                <c:pt idx="1">
                  <c:v>In States that Require Parental Consent</c:v>
                </c:pt>
              </c:strCache>
            </c:strRef>
          </c:cat>
          <c:val>
            <c:numRef>
              <c:f>Sheet1!$B$7:$B$8</c:f>
              <c:numCache>
                <c:formatCode>0.00%</c:formatCode>
                <c:ptCount val="2"/>
                <c:pt idx="0">
                  <c:v>0.46430000000000005</c:v>
                </c:pt>
                <c:pt idx="1">
                  <c:v>0.37560000000000004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DB-DF45-8F36-4BD3302F4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1"/>
        <c:overlap val="-27"/>
        <c:axId val="1099261408"/>
        <c:axId val="1099267584"/>
      </c:barChart>
      <c:catAx>
        <c:axId val="10992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267584"/>
        <c:crosses val="autoZero"/>
        <c:auto val="1"/>
        <c:lblAlgn val="ctr"/>
        <c:lblOffset val="100"/>
        <c:noMultiLvlLbl val="0"/>
      </c:catAx>
      <c:valAx>
        <c:axId val="1099267584"/>
        <c:scaling>
          <c:orientation val="minMax"/>
          <c:max val="0.6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pPr>
            <a:endParaRPr lang="en-US"/>
          </a:p>
        </c:txPr>
        <c:crossAx val="109926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solidFill>
        <a:schemeClr val="dk1"/>
      </a:solidFill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C485FE-8DA2-4965-A900-710EE0CEFD3F}" type="doc">
      <dgm:prSet loTypeId="urn:microsoft.com/office/officeart/2016/7/layout/BasicLinearProcessNumbered" loCatId="process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E504AA-544A-4ED3-A81D-7DEC71E907D6}">
      <dgm:prSet custT="1"/>
      <dgm:spPr/>
      <dgm:t>
        <a:bodyPr/>
        <a:lstStyle/>
        <a:p>
          <a:r>
            <a:rPr lang="en-US" sz="1600" b="1" dirty="0">
              <a:latin typeface="Gill Sans MT" panose="020B0502020104020203" pitchFamily="34" charset="77"/>
            </a:rPr>
            <a:t>Create a digital, self-guided, user-friendly SSI platform </a:t>
          </a:r>
          <a:r>
            <a:rPr lang="en-US" sz="1600" dirty="0">
              <a:latin typeface="Gill Sans MT" panose="020B0502020104020203" pitchFamily="34" charset="77"/>
            </a:rPr>
            <a:t>that is </a:t>
          </a:r>
          <a:r>
            <a:rPr lang="en-US" sz="1600" u="sng" dirty="0">
              <a:latin typeface="Gill Sans MT" panose="020B0502020104020203" pitchFamily="34" charset="77"/>
            </a:rPr>
            <a:t>ready to scale</a:t>
          </a:r>
          <a:r>
            <a:rPr lang="en-US" sz="1600" dirty="0">
              <a:latin typeface="Gill Sans MT" panose="020B0502020104020203" pitchFamily="34" charset="77"/>
            </a:rPr>
            <a:t> in schools, primary care, and online</a:t>
          </a:r>
        </a:p>
      </dgm:t>
    </dgm:pt>
    <dgm:pt modelId="{4F2277EA-F82B-4EF9-8530-84FD23693CA4}" type="parTrans" cxnId="{69D096D6-1FCA-40DB-8FED-301191B71E27}">
      <dgm:prSet/>
      <dgm:spPr/>
      <dgm:t>
        <a:bodyPr/>
        <a:lstStyle/>
        <a:p>
          <a:endParaRPr lang="en-US" sz="1600"/>
        </a:p>
      </dgm:t>
    </dgm:pt>
    <dgm:pt modelId="{BB08CBF9-32CD-4196-8CBF-A73988F04278}" type="sibTrans" cxnId="{69D096D6-1FCA-40DB-8FED-301191B71E27}">
      <dgm:prSet phldrT="1" phldr="0"/>
      <dgm:spPr/>
      <dgm:t>
        <a:bodyPr/>
        <a:lstStyle/>
        <a:p>
          <a:r>
            <a:rPr lang="en-US" sz="1600"/>
            <a:t>1</a:t>
          </a:r>
        </a:p>
      </dgm:t>
    </dgm:pt>
    <dgm:pt modelId="{5FCDDC63-EF21-43EB-B37D-464106907706}">
      <dgm:prSet custT="1"/>
      <dgm:spPr/>
      <dgm:t>
        <a:bodyPr/>
        <a:lstStyle/>
        <a:p>
          <a:r>
            <a:rPr lang="en-US" sz="1600" b="1" dirty="0">
              <a:latin typeface="Gill Sans MT" panose="020B0502020104020203" pitchFamily="34" charset="77"/>
            </a:rPr>
            <a:t>Culturally adapt and co-design SSI platform components </a:t>
          </a:r>
          <a:r>
            <a:rPr lang="en-US" sz="1600" dirty="0">
              <a:latin typeface="Gill Sans MT" panose="020B0502020104020203" pitchFamily="34" charset="77"/>
            </a:rPr>
            <a:t>to meet the needs diverse youth</a:t>
          </a:r>
        </a:p>
      </dgm:t>
    </dgm:pt>
    <dgm:pt modelId="{CA226548-DB21-405D-9441-0E8AF1ED36ED}" type="parTrans" cxnId="{B3A4AC4D-7571-4C85-845D-BA87D686B1F2}">
      <dgm:prSet/>
      <dgm:spPr/>
      <dgm:t>
        <a:bodyPr/>
        <a:lstStyle/>
        <a:p>
          <a:endParaRPr lang="en-US" sz="1600"/>
        </a:p>
      </dgm:t>
    </dgm:pt>
    <dgm:pt modelId="{19392A6A-CE1D-4F70-BF2C-A76AAD9A2C7A}" type="sibTrans" cxnId="{B3A4AC4D-7571-4C85-845D-BA87D686B1F2}">
      <dgm:prSet phldrT="2" phldr="0"/>
      <dgm:spPr/>
      <dgm:t>
        <a:bodyPr/>
        <a:lstStyle/>
        <a:p>
          <a:r>
            <a:rPr lang="en-US" sz="1600"/>
            <a:t>2</a:t>
          </a:r>
        </a:p>
      </dgm:t>
    </dgm:pt>
    <dgm:pt modelId="{A23B84DF-2CF7-438D-A7E9-0EE7A303BB5E}">
      <dgm:prSet custT="1"/>
      <dgm:spPr/>
      <dgm:t>
        <a:bodyPr/>
        <a:lstStyle/>
        <a:p>
          <a:r>
            <a:rPr lang="en-US" sz="1600" b="1">
              <a:latin typeface="Gill Sans MT" panose="020B0502020104020203" pitchFamily="34" charset="77"/>
            </a:rPr>
            <a:t>Create a dissemination toolkit</a:t>
          </a:r>
          <a:r>
            <a:rPr lang="en-US" sz="1600">
              <a:latin typeface="Gill Sans MT" panose="020B0502020104020203" pitchFamily="34" charset="77"/>
            </a:rPr>
            <a:t> for mental health providers, primary care staff, &amp; school staff to deploy the SSI platform to youth in their setting</a:t>
          </a:r>
        </a:p>
      </dgm:t>
    </dgm:pt>
    <dgm:pt modelId="{7576A9AF-BCFE-424B-848B-75EE6E575EA9}" type="parTrans" cxnId="{2C37F5CC-6A8B-4A60-97A0-FA56293EF90F}">
      <dgm:prSet/>
      <dgm:spPr/>
      <dgm:t>
        <a:bodyPr/>
        <a:lstStyle/>
        <a:p>
          <a:endParaRPr lang="en-US" sz="1600"/>
        </a:p>
      </dgm:t>
    </dgm:pt>
    <dgm:pt modelId="{D8C48396-0013-4235-9530-153D35258DF6}" type="sibTrans" cxnId="{2C37F5CC-6A8B-4A60-97A0-FA56293EF90F}">
      <dgm:prSet phldrT="3" phldr="0"/>
      <dgm:spPr/>
      <dgm:t>
        <a:bodyPr/>
        <a:lstStyle/>
        <a:p>
          <a:r>
            <a:rPr lang="en-US" sz="1600"/>
            <a:t>3</a:t>
          </a:r>
        </a:p>
      </dgm:t>
    </dgm:pt>
    <dgm:pt modelId="{15A64EFE-3FC8-4347-B6EF-EF7CB3DD88C4}">
      <dgm:prSet custT="1"/>
      <dgm:spPr/>
      <dgm:t>
        <a:bodyPr/>
        <a:lstStyle/>
        <a:p>
          <a:r>
            <a:rPr lang="en-US" sz="1600" b="1" dirty="0">
              <a:latin typeface="Gill Sans MT" panose="020B0502020104020203" pitchFamily="34" charset="77"/>
            </a:rPr>
            <a:t>Deploy &amp; evaluate the impact of the dissemination toolkit </a:t>
          </a:r>
          <a:r>
            <a:rPr lang="en-US" sz="1600" dirty="0">
              <a:latin typeface="Gill Sans MT" panose="020B0502020104020203" pitchFamily="34" charset="77"/>
            </a:rPr>
            <a:t>on the SSI platform’s reach, acceptability and effectiveness</a:t>
          </a:r>
        </a:p>
      </dgm:t>
    </dgm:pt>
    <dgm:pt modelId="{60AD9471-0D91-4602-89E3-804E9FB58000}" type="parTrans" cxnId="{DB4576F4-9586-4EBB-B44D-9E869FFC7E27}">
      <dgm:prSet/>
      <dgm:spPr/>
      <dgm:t>
        <a:bodyPr/>
        <a:lstStyle/>
        <a:p>
          <a:endParaRPr lang="en-US" sz="1600"/>
        </a:p>
      </dgm:t>
    </dgm:pt>
    <dgm:pt modelId="{DF0FBE9C-442C-43CB-A45A-2AF9E253571F}" type="sibTrans" cxnId="{DB4576F4-9586-4EBB-B44D-9E869FFC7E27}">
      <dgm:prSet phldrT="4" phldr="0"/>
      <dgm:spPr/>
      <dgm:t>
        <a:bodyPr/>
        <a:lstStyle/>
        <a:p>
          <a:r>
            <a:rPr lang="en-US" sz="1600"/>
            <a:t>4</a:t>
          </a:r>
        </a:p>
      </dgm:t>
    </dgm:pt>
    <dgm:pt modelId="{1A5E29DD-F956-D344-9BE9-52433E6E2994}" type="pres">
      <dgm:prSet presAssocID="{52C485FE-8DA2-4965-A900-710EE0CEFD3F}" presName="Name0" presStyleCnt="0">
        <dgm:presLayoutVars>
          <dgm:animLvl val="lvl"/>
          <dgm:resizeHandles val="exact"/>
        </dgm:presLayoutVars>
      </dgm:prSet>
      <dgm:spPr/>
    </dgm:pt>
    <dgm:pt modelId="{A7A55520-0B10-DB40-AFEF-696DD597B71F}" type="pres">
      <dgm:prSet presAssocID="{C3E504AA-544A-4ED3-A81D-7DEC71E907D6}" presName="compositeNode" presStyleCnt="0">
        <dgm:presLayoutVars>
          <dgm:bulletEnabled val="1"/>
        </dgm:presLayoutVars>
      </dgm:prSet>
      <dgm:spPr/>
    </dgm:pt>
    <dgm:pt modelId="{20A1BCE4-5BB8-3543-BCEB-A217B5A97159}" type="pres">
      <dgm:prSet presAssocID="{C3E504AA-544A-4ED3-A81D-7DEC71E907D6}" presName="bgRect" presStyleLbl="bgAccFollowNode1" presStyleIdx="0" presStyleCnt="4" custLinFactNeighborY="429"/>
      <dgm:spPr/>
    </dgm:pt>
    <dgm:pt modelId="{69BAB16B-1BBF-0B43-BC1A-35404D158028}" type="pres">
      <dgm:prSet presAssocID="{BB08CBF9-32CD-4196-8CBF-A73988F04278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0283CB26-9414-BD42-8035-F8EDE7B9B4C8}" type="pres">
      <dgm:prSet presAssocID="{C3E504AA-544A-4ED3-A81D-7DEC71E907D6}" presName="bottomLine" presStyleLbl="alignNode1" presStyleIdx="1" presStyleCnt="8">
        <dgm:presLayoutVars/>
      </dgm:prSet>
      <dgm:spPr/>
    </dgm:pt>
    <dgm:pt modelId="{3BE0EB15-77DB-C146-BE03-12FEA5269A6A}" type="pres">
      <dgm:prSet presAssocID="{C3E504AA-544A-4ED3-A81D-7DEC71E907D6}" presName="nodeText" presStyleLbl="bgAccFollowNode1" presStyleIdx="0" presStyleCnt="4">
        <dgm:presLayoutVars>
          <dgm:bulletEnabled val="1"/>
        </dgm:presLayoutVars>
      </dgm:prSet>
      <dgm:spPr/>
    </dgm:pt>
    <dgm:pt modelId="{1500A416-A2D9-9C46-B8B6-044A312C2A11}" type="pres">
      <dgm:prSet presAssocID="{BB08CBF9-32CD-4196-8CBF-A73988F04278}" presName="sibTrans" presStyleCnt="0"/>
      <dgm:spPr/>
    </dgm:pt>
    <dgm:pt modelId="{0023245C-6ADA-9645-A523-789DCE274284}" type="pres">
      <dgm:prSet presAssocID="{5FCDDC63-EF21-43EB-B37D-464106907706}" presName="compositeNode" presStyleCnt="0">
        <dgm:presLayoutVars>
          <dgm:bulletEnabled val="1"/>
        </dgm:presLayoutVars>
      </dgm:prSet>
      <dgm:spPr/>
    </dgm:pt>
    <dgm:pt modelId="{E3CEA3DA-806E-374D-A58C-3C4429C74A15}" type="pres">
      <dgm:prSet presAssocID="{5FCDDC63-EF21-43EB-B37D-464106907706}" presName="bgRect" presStyleLbl="bgAccFollowNode1" presStyleIdx="1" presStyleCnt="4"/>
      <dgm:spPr/>
    </dgm:pt>
    <dgm:pt modelId="{51A02B74-0F90-2349-B28F-6AA32CA8B861}" type="pres">
      <dgm:prSet presAssocID="{19392A6A-CE1D-4F70-BF2C-A76AAD9A2C7A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B6AF1E76-778C-B047-96C3-50DDE9249619}" type="pres">
      <dgm:prSet presAssocID="{5FCDDC63-EF21-43EB-B37D-464106907706}" presName="bottomLine" presStyleLbl="alignNode1" presStyleIdx="3" presStyleCnt="8">
        <dgm:presLayoutVars/>
      </dgm:prSet>
      <dgm:spPr/>
    </dgm:pt>
    <dgm:pt modelId="{52348996-5967-F24B-869C-A31CA28818F3}" type="pres">
      <dgm:prSet presAssocID="{5FCDDC63-EF21-43EB-B37D-464106907706}" presName="nodeText" presStyleLbl="bgAccFollowNode1" presStyleIdx="1" presStyleCnt="4">
        <dgm:presLayoutVars>
          <dgm:bulletEnabled val="1"/>
        </dgm:presLayoutVars>
      </dgm:prSet>
      <dgm:spPr/>
    </dgm:pt>
    <dgm:pt modelId="{36C7659D-6796-B145-951F-E9CF886A6351}" type="pres">
      <dgm:prSet presAssocID="{19392A6A-CE1D-4F70-BF2C-A76AAD9A2C7A}" presName="sibTrans" presStyleCnt="0"/>
      <dgm:spPr/>
    </dgm:pt>
    <dgm:pt modelId="{639C3665-C9C4-9443-9C97-5428C7490202}" type="pres">
      <dgm:prSet presAssocID="{A23B84DF-2CF7-438D-A7E9-0EE7A303BB5E}" presName="compositeNode" presStyleCnt="0">
        <dgm:presLayoutVars>
          <dgm:bulletEnabled val="1"/>
        </dgm:presLayoutVars>
      </dgm:prSet>
      <dgm:spPr/>
    </dgm:pt>
    <dgm:pt modelId="{F69009CF-3CCE-0047-8151-1659E95B9065}" type="pres">
      <dgm:prSet presAssocID="{A23B84DF-2CF7-438D-A7E9-0EE7A303BB5E}" presName="bgRect" presStyleLbl="bgAccFollowNode1" presStyleIdx="2" presStyleCnt="4"/>
      <dgm:spPr/>
    </dgm:pt>
    <dgm:pt modelId="{02FF8B07-E840-164B-BA34-C2E014DD5D61}" type="pres">
      <dgm:prSet presAssocID="{D8C48396-0013-4235-9530-153D35258DF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7DDFA7A-8CD5-7F48-A384-1134D2678C71}" type="pres">
      <dgm:prSet presAssocID="{A23B84DF-2CF7-438D-A7E9-0EE7A303BB5E}" presName="bottomLine" presStyleLbl="alignNode1" presStyleIdx="5" presStyleCnt="8">
        <dgm:presLayoutVars/>
      </dgm:prSet>
      <dgm:spPr/>
    </dgm:pt>
    <dgm:pt modelId="{F73B06CB-A46F-8545-AFAE-C5A043B3A6A2}" type="pres">
      <dgm:prSet presAssocID="{A23B84DF-2CF7-438D-A7E9-0EE7A303BB5E}" presName="nodeText" presStyleLbl="bgAccFollowNode1" presStyleIdx="2" presStyleCnt="4">
        <dgm:presLayoutVars>
          <dgm:bulletEnabled val="1"/>
        </dgm:presLayoutVars>
      </dgm:prSet>
      <dgm:spPr/>
    </dgm:pt>
    <dgm:pt modelId="{592FF7C8-82A0-8841-82B1-88ED15E624A9}" type="pres">
      <dgm:prSet presAssocID="{D8C48396-0013-4235-9530-153D35258DF6}" presName="sibTrans" presStyleCnt="0"/>
      <dgm:spPr/>
    </dgm:pt>
    <dgm:pt modelId="{8F42CD20-62A4-4645-B70F-AF3317451E6D}" type="pres">
      <dgm:prSet presAssocID="{15A64EFE-3FC8-4347-B6EF-EF7CB3DD88C4}" presName="compositeNode" presStyleCnt="0">
        <dgm:presLayoutVars>
          <dgm:bulletEnabled val="1"/>
        </dgm:presLayoutVars>
      </dgm:prSet>
      <dgm:spPr/>
    </dgm:pt>
    <dgm:pt modelId="{4195D332-F299-404C-9A34-BB9507F64BED}" type="pres">
      <dgm:prSet presAssocID="{15A64EFE-3FC8-4347-B6EF-EF7CB3DD88C4}" presName="bgRect" presStyleLbl="bgAccFollowNode1" presStyleIdx="3" presStyleCnt="4"/>
      <dgm:spPr/>
    </dgm:pt>
    <dgm:pt modelId="{CBBD1B87-53CD-5141-B885-726371D87BBF}" type="pres">
      <dgm:prSet presAssocID="{DF0FBE9C-442C-43CB-A45A-2AF9E253571F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476B6C3B-94CB-C74E-B0D3-4A43AB7D00DA}" type="pres">
      <dgm:prSet presAssocID="{15A64EFE-3FC8-4347-B6EF-EF7CB3DD88C4}" presName="bottomLine" presStyleLbl="alignNode1" presStyleIdx="7" presStyleCnt="8">
        <dgm:presLayoutVars/>
      </dgm:prSet>
      <dgm:spPr/>
    </dgm:pt>
    <dgm:pt modelId="{E4810EC2-C2ED-AB40-823C-2212DA9016C1}" type="pres">
      <dgm:prSet presAssocID="{15A64EFE-3FC8-4347-B6EF-EF7CB3DD88C4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757FE11-6AA4-5545-B044-D852E2AD7802}" type="presOf" srcId="{52C485FE-8DA2-4965-A900-710EE0CEFD3F}" destId="{1A5E29DD-F956-D344-9BE9-52433E6E2994}" srcOrd="0" destOrd="0" presId="urn:microsoft.com/office/officeart/2016/7/layout/BasicLinearProcessNumbered"/>
    <dgm:cxn modelId="{C0D02720-06E4-664C-B347-A7D548BFD23F}" type="presOf" srcId="{5FCDDC63-EF21-43EB-B37D-464106907706}" destId="{E3CEA3DA-806E-374D-A58C-3C4429C74A15}" srcOrd="0" destOrd="0" presId="urn:microsoft.com/office/officeart/2016/7/layout/BasicLinearProcessNumbered"/>
    <dgm:cxn modelId="{92E79C25-AE5D-614F-B3AA-F6CEEFED1360}" type="presOf" srcId="{D8C48396-0013-4235-9530-153D35258DF6}" destId="{02FF8B07-E840-164B-BA34-C2E014DD5D61}" srcOrd="0" destOrd="0" presId="urn:microsoft.com/office/officeart/2016/7/layout/BasicLinearProcessNumbered"/>
    <dgm:cxn modelId="{F1AEE22E-EC33-874E-93C0-EE2572EA12E9}" type="presOf" srcId="{C3E504AA-544A-4ED3-A81D-7DEC71E907D6}" destId="{3BE0EB15-77DB-C146-BE03-12FEA5269A6A}" srcOrd="1" destOrd="0" presId="urn:microsoft.com/office/officeart/2016/7/layout/BasicLinearProcessNumbered"/>
    <dgm:cxn modelId="{3C124041-FFCE-E346-AF8C-455345AAF54D}" type="presOf" srcId="{15A64EFE-3FC8-4347-B6EF-EF7CB3DD88C4}" destId="{4195D332-F299-404C-9A34-BB9507F64BED}" srcOrd="0" destOrd="0" presId="urn:microsoft.com/office/officeart/2016/7/layout/BasicLinearProcessNumbered"/>
    <dgm:cxn modelId="{CDBA954D-9FA7-8A4A-A8FC-3693365A6ACF}" type="presOf" srcId="{BB08CBF9-32CD-4196-8CBF-A73988F04278}" destId="{69BAB16B-1BBF-0B43-BC1A-35404D158028}" srcOrd="0" destOrd="0" presId="urn:microsoft.com/office/officeart/2016/7/layout/BasicLinearProcessNumbered"/>
    <dgm:cxn modelId="{B3A4AC4D-7571-4C85-845D-BA87D686B1F2}" srcId="{52C485FE-8DA2-4965-A900-710EE0CEFD3F}" destId="{5FCDDC63-EF21-43EB-B37D-464106907706}" srcOrd="1" destOrd="0" parTransId="{CA226548-DB21-405D-9441-0E8AF1ED36ED}" sibTransId="{19392A6A-CE1D-4F70-BF2C-A76AAD9A2C7A}"/>
    <dgm:cxn modelId="{7B358F50-BF5A-A545-A81D-E990724B0153}" type="presOf" srcId="{19392A6A-CE1D-4F70-BF2C-A76AAD9A2C7A}" destId="{51A02B74-0F90-2349-B28F-6AA32CA8B861}" srcOrd="0" destOrd="0" presId="urn:microsoft.com/office/officeart/2016/7/layout/BasicLinearProcessNumbered"/>
    <dgm:cxn modelId="{F3D4215C-D748-3C4D-BBF1-1E54E15A1162}" type="presOf" srcId="{15A64EFE-3FC8-4347-B6EF-EF7CB3DD88C4}" destId="{E4810EC2-C2ED-AB40-823C-2212DA9016C1}" srcOrd="1" destOrd="0" presId="urn:microsoft.com/office/officeart/2016/7/layout/BasicLinearProcessNumbered"/>
    <dgm:cxn modelId="{54955886-B90D-BD43-9AD1-BD4353A33787}" type="presOf" srcId="{DF0FBE9C-442C-43CB-A45A-2AF9E253571F}" destId="{CBBD1B87-53CD-5141-B885-726371D87BBF}" srcOrd="0" destOrd="0" presId="urn:microsoft.com/office/officeart/2016/7/layout/BasicLinearProcessNumbered"/>
    <dgm:cxn modelId="{F35648C3-ACC3-5B4D-A4AA-EEDBBFD9F9F2}" type="presOf" srcId="{5FCDDC63-EF21-43EB-B37D-464106907706}" destId="{52348996-5967-F24B-869C-A31CA28818F3}" srcOrd="1" destOrd="0" presId="urn:microsoft.com/office/officeart/2016/7/layout/BasicLinearProcessNumbered"/>
    <dgm:cxn modelId="{6AFBD1CB-8D70-8F46-BDEC-9D2E9D985C2D}" type="presOf" srcId="{A23B84DF-2CF7-438D-A7E9-0EE7A303BB5E}" destId="{F69009CF-3CCE-0047-8151-1659E95B9065}" srcOrd="0" destOrd="0" presId="urn:microsoft.com/office/officeart/2016/7/layout/BasicLinearProcessNumbered"/>
    <dgm:cxn modelId="{2C37F5CC-6A8B-4A60-97A0-FA56293EF90F}" srcId="{52C485FE-8DA2-4965-A900-710EE0CEFD3F}" destId="{A23B84DF-2CF7-438D-A7E9-0EE7A303BB5E}" srcOrd="2" destOrd="0" parTransId="{7576A9AF-BCFE-424B-848B-75EE6E575EA9}" sibTransId="{D8C48396-0013-4235-9530-153D35258DF6}"/>
    <dgm:cxn modelId="{69D096D6-1FCA-40DB-8FED-301191B71E27}" srcId="{52C485FE-8DA2-4965-A900-710EE0CEFD3F}" destId="{C3E504AA-544A-4ED3-A81D-7DEC71E907D6}" srcOrd="0" destOrd="0" parTransId="{4F2277EA-F82B-4EF9-8530-84FD23693CA4}" sibTransId="{BB08CBF9-32CD-4196-8CBF-A73988F04278}"/>
    <dgm:cxn modelId="{3FBCEDDD-F2FD-DC4A-A241-00EC2AA803F9}" type="presOf" srcId="{C3E504AA-544A-4ED3-A81D-7DEC71E907D6}" destId="{20A1BCE4-5BB8-3543-BCEB-A217B5A97159}" srcOrd="0" destOrd="0" presId="urn:microsoft.com/office/officeart/2016/7/layout/BasicLinearProcessNumbered"/>
    <dgm:cxn modelId="{8EEC8CEB-7C47-0942-B78D-6EAC76004310}" type="presOf" srcId="{A23B84DF-2CF7-438D-A7E9-0EE7A303BB5E}" destId="{F73B06CB-A46F-8545-AFAE-C5A043B3A6A2}" srcOrd="1" destOrd="0" presId="urn:microsoft.com/office/officeart/2016/7/layout/BasicLinearProcessNumbered"/>
    <dgm:cxn modelId="{DB4576F4-9586-4EBB-B44D-9E869FFC7E27}" srcId="{52C485FE-8DA2-4965-A900-710EE0CEFD3F}" destId="{15A64EFE-3FC8-4347-B6EF-EF7CB3DD88C4}" srcOrd="3" destOrd="0" parTransId="{60AD9471-0D91-4602-89E3-804E9FB58000}" sibTransId="{DF0FBE9C-442C-43CB-A45A-2AF9E253571F}"/>
    <dgm:cxn modelId="{B5231A48-0DCF-434E-89F2-2714D1883065}" type="presParOf" srcId="{1A5E29DD-F956-D344-9BE9-52433E6E2994}" destId="{A7A55520-0B10-DB40-AFEF-696DD597B71F}" srcOrd="0" destOrd="0" presId="urn:microsoft.com/office/officeart/2016/7/layout/BasicLinearProcessNumbered"/>
    <dgm:cxn modelId="{2B0D6F76-2CF7-F94A-83E6-A9E84AA8D5D0}" type="presParOf" srcId="{A7A55520-0B10-DB40-AFEF-696DD597B71F}" destId="{20A1BCE4-5BB8-3543-BCEB-A217B5A97159}" srcOrd="0" destOrd="0" presId="urn:microsoft.com/office/officeart/2016/7/layout/BasicLinearProcessNumbered"/>
    <dgm:cxn modelId="{8882DC2B-C04D-2B40-AC9E-B5076B9D32F3}" type="presParOf" srcId="{A7A55520-0B10-DB40-AFEF-696DD597B71F}" destId="{69BAB16B-1BBF-0B43-BC1A-35404D158028}" srcOrd="1" destOrd="0" presId="urn:microsoft.com/office/officeart/2016/7/layout/BasicLinearProcessNumbered"/>
    <dgm:cxn modelId="{F7DF49C4-D526-C34F-B362-4E56F042807F}" type="presParOf" srcId="{A7A55520-0B10-DB40-AFEF-696DD597B71F}" destId="{0283CB26-9414-BD42-8035-F8EDE7B9B4C8}" srcOrd="2" destOrd="0" presId="urn:microsoft.com/office/officeart/2016/7/layout/BasicLinearProcessNumbered"/>
    <dgm:cxn modelId="{C4BA2DF5-C5C0-1B45-B621-91517992EF2C}" type="presParOf" srcId="{A7A55520-0B10-DB40-AFEF-696DD597B71F}" destId="{3BE0EB15-77DB-C146-BE03-12FEA5269A6A}" srcOrd="3" destOrd="0" presId="urn:microsoft.com/office/officeart/2016/7/layout/BasicLinearProcessNumbered"/>
    <dgm:cxn modelId="{F415C389-4093-1144-9777-0E244B5DACCA}" type="presParOf" srcId="{1A5E29DD-F956-D344-9BE9-52433E6E2994}" destId="{1500A416-A2D9-9C46-B8B6-044A312C2A11}" srcOrd="1" destOrd="0" presId="urn:microsoft.com/office/officeart/2016/7/layout/BasicLinearProcessNumbered"/>
    <dgm:cxn modelId="{CC674944-CC70-D94D-A37E-F32959792318}" type="presParOf" srcId="{1A5E29DD-F956-D344-9BE9-52433E6E2994}" destId="{0023245C-6ADA-9645-A523-789DCE274284}" srcOrd="2" destOrd="0" presId="urn:microsoft.com/office/officeart/2016/7/layout/BasicLinearProcessNumbered"/>
    <dgm:cxn modelId="{58E2A690-4A37-8F4D-9AC1-61FC59A99B3B}" type="presParOf" srcId="{0023245C-6ADA-9645-A523-789DCE274284}" destId="{E3CEA3DA-806E-374D-A58C-3C4429C74A15}" srcOrd="0" destOrd="0" presId="urn:microsoft.com/office/officeart/2016/7/layout/BasicLinearProcessNumbered"/>
    <dgm:cxn modelId="{DD8D272C-90EE-5F43-A315-5BED1473C4E2}" type="presParOf" srcId="{0023245C-6ADA-9645-A523-789DCE274284}" destId="{51A02B74-0F90-2349-B28F-6AA32CA8B861}" srcOrd="1" destOrd="0" presId="urn:microsoft.com/office/officeart/2016/7/layout/BasicLinearProcessNumbered"/>
    <dgm:cxn modelId="{DD2EE38A-1F56-F845-9DAF-9CD2DC09E439}" type="presParOf" srcId="{0023245C-6ADA-9645-A523-789DCE274284}" destId="{B6AF1E76-778C-B047-96C3-50DDE9249619}" srcOrd="2" destOrd="0" presId="urn:microsoft.com/office/officeart/2016/7/layout/BasicLinearProcessNumbered"/>
    <dgm:cxn modelId="{8DAD3240-1E50-A942-9576-D5AFF21D3B02}" type="presParOf" srcId="{0023245C-6ADA-9645-A523-789DCE274284}" destId="{52348996-5967-F24B-869C-A31CA28818F3}" srcOrd="3" destOrd="0" presId="urn:microsoft.com/office/officeart/2016/7/layout/BasicLinearProcessNumbered"/>
    <dgm:cxn modelId="{FD8394A4-A0AD-5E41-B2E6-2854F25A3BDF}" type="presParOf" srcId="{1A5E29DD-F956-D344-9BE9-52433E6E2994}" destId="{36C7659D-6796-B145-951F-E9CF886A6351}" srcOrd="3" destOrd="0" presId="urn:microsoft.com/office/officeart/2016/7/layout/BasicLinearProcessNumbered"/>
    <dgm:cxn modelId="{FEB471A6-4AF0-7442-916D-623EC7C327C5}" type="presParOf" srcId="{1A5E29DD-F956-D344-9BE9-52433E6E2994}" destId="{639C3665-C9C4-9443-9C97-5428C7490202}" srcOrd="4" destOrd="0" presId="urn:microsoft.com/office/officeart/2016/7/layout/BasicLinearProcessNumbered"/>
    <dgm:cxn modelId="{ABC3552B-64B2-024B-9482-395B367A59C3}" type="presParOf" srcId="{639C3665-C9C4-9443-9C97-5428C7490202}" destId="{F69009CF-3CCE-0047-8151-1659E95B9065}" srcOrd="0" destOrd="0" presId="urn:microsoft.com/office/officeart/2016/7/layout/BasicLinearProcessNumbered"/>
    <dgm:cxn modelId="{6D4ACB46-DC1F-8F40-8889-50CAAB0C337C}" type="presParOf" srcId="{639C3665-C9C4-9443-9C97-5428C7490202}" destId="{02FF8B07-E840-164B-BA34-C2E014DD5D61}" srcOrd="1" destOrd="0" presId="urn:microsoft.com/office/officeart/2016/7/layout/BasicLinearProcessNumbered"/>
    <dgm:cxn modelId="{4FA41A29-80BD-A44E-B8B3-87B3EF6D2C84}" type="presParOf" srcId="{639C3665-C9C4-9443-9C97-5428C7490202}" destId="{E7DDFA7A-8CD5-7F48-A384-1134D2678C71}" srcOrd="2" destOrd="0" presId="urn:microsoft.com/office/officeart/2016/7/layout/BasicLinearProcessNumbered"/>
    <dgm:cxn modelId="{F6E36790-0996-1F47-8C1B-F21D86839295}" type="presParOf" srcId="{639C3665-C9C4-9443-9C97-5428C7490202}" destId="{F73B06CB-A46F-8545-AFAE-C5A043B3A6A2}" srcOrd="3" destOrd="0" presId="urn:microsoft.com/office/officeart/2016/7/layout/BasicLinearProcessNumbered"/>
    <dgm:cxn modelId="{E80D8181-7CF5-B94E-BCCB-C4DEF92590AF}" type="presParOf" srcId="{1A5E29DD-F956-D344-9BE9-52433E6E2994}" destId="{592FF7C8-82A0-8841-82B1-88ED15E624A9}" srcOrd="5" destOrd="0" presId="urn:microsoft.com/office/officeart/2016/7/layout/BasicLinearProcessNumbered"/>
    <dgm:cxn modelId="{289BBE9D-95DD-C54A-A08D-8EFAE3D1717D}" type="presParOf" srcId="{1A5E29DD-F956-D344-9BE9-52433E6E2994}" destId="{8F42CD20-62A4-4645-B70F-AF3317451E6D}" srcOrd="6" destOrd="0" presId="urn:microsoft.com/office/officeart/2016/7/layout/BasicLinearProcessNumbered"/>
    <dgm:cxn modelId="{5A003C89-C6A8-C244-AFEA-0EA0589FF67B}" type="presParOf" srcId="{8F42CD20-62A4-4645-B70F-AF3317451E6D}" destId="{4195D332-F299-404C-9A34-BB9507F64BED}" srcOrd="0" destOrd="0" presId="urn:microsoft.com/office/officeart/2016/7/layout/BasicLinearProcessNumbered"/>
    <dgm:cxn modelId="{232514DF-4795-0249-95CC-56CA9E3FA976}" type="presParOf" srcId="{8F42CD20-62A4-4645-B70F-AF3317451E6D}" destId="{CBBD1B87-53CD-5141-B885-726371D87BBF}" srcOrd="1" destOrd="0" presId="urn:microsoft.com/office/officeart/2016/7/layout/BasicLinearProcessNumbered"/>
    <dgm:cxn modelId="{F881BA08-C9A0-F449-94BE-77A0CF0D3AD1}" type="presParOf" srcId="{8F42CD20-62A4-4645-B70F-AF3317451E6D}" destId="{476B6C3B-94CB-C74E-B0D3-4A43AB7D00DA}" srcOrd="2" destOrd="0" presId="urn:microsoft.com/office/officeart/2016/7/layout/BasicLinearProcessNumbered"/>
    <dgm:cxn modelId="{CF450BB2-7A93-DE4F-AC60-CBEFF75853EA}" type="presParOf" srcId="{8F42CD20-62A4-4645-B70F-AF3317451E6D}" destId="{E4810EC2-C2ED-AB40-823C-2212DA9016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1BCE4-5BB8-3543-BCEB-A217B5A97159}">
      <dsp:nvSpPr>
        <dsp:cNvPr id="0" name=""/>
        <dsp:cNvSpPr/>
      </dsp:nvSpPr>
      <dsp:spPr>
        <a:xfrm>
          <a:off x="3571" y="0"/>
          <a:ext cx="2833687" cy="28791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25" tIns="330200" rIns="220925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ill Sans MT" panose="020B0502020104020203" pitchFamily="34" charset="77"/>
            </a:rPr>
            <a:t>Create a digital, self-guided, user-friendly SSI platform </a:t>
          </a:r>
          <a:r>
            <a:rPr lang="en-US" sz="1600" kern="1200" dirty="0">
              <a:latin typeface="Gill Sans MT" panose="020B0502020104020203" pitchFamily="34" charset="77"/>
            </a:rPr>
            <a:t>that is </a:t>
          </a:r>
          <a:r>
            <a:rPr lang="en-US" sz="1600" u="sng" kern="1200" dirty="0">
              <a:latin typeface="Gill Sans MT" panose="020B0502020104020203" pitchFamily="34" charset="77"/>
            </a:rPr>
            <a:t>ready to scale</a:t>
          </a:r>
          <a:r>
            <a:rPr lang="en-US" sz="1600" kern="1200" dirty="0">
              <a:latin typeface="Gill Sans MT" panose="020B0502020104020203" pitchFamily="34" charset="77"/>
            </a:rPr>
            <a:t> in schools, primary care, and online</a:t>
          </a:r>
        </a:p>
      </dsp:txBody>
      <dsp:txXfrm>
        <a:off x="3571" y="1094069"/>
        <a:ext cx="2833687" cy="1727477"/>
      </dsp:txXfrm>
    </dsp:sp>
    <dsp:sp modelId="{69BAB16B-1BBF-0B43-BC1A-35404D158028}">
      <dsp:nvSpPr>
        <dsp:cNvPr id="0" name=""/>
        <dsp:cNvSpPr/>
      </dsp:nvSpPr>
      <dsp:spPr>
        <a:xfrm>
          <a:off x="988546" y="287912"/>
          <a:ext cx="863738" cy="8637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40" tIns="12700" rIns="67340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1115038" y="414404"/>
        <a:ext cx="610754" cy="610754"/>
      </dsp:txXfrm>
    </dsp:sp>
    <dsp:sp modelId="{0283CB26-9414-BD42-8035-F8EDE7B9B4C8}">
      <dsp:nvSpPr>
        <dsp:cNvPr id="0" name=""/>
        <dsp:cNvSpPr/>
      </dsp:nvSpPr>
      <dsp:spPr>
        <a:xfrm>
          <a:off x="3571" y="2879057"/>
          <a:ext cx="2833687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EA3DA-806E-374D-A58C-3C4429C74A15}">
      <dsp:nvSpPr>
        <dsp:cNvPr id="0" name=""/>
        <dsp:cNvSpPr/>
      </dsp:nvSpPr>
      <dsp:spPr>
        <a:xfrm>
          <a:off x="3120628" y="0"/>
          <a:ext cx="2833687" cy="287912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25" tIns="330200" rIns="220925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ill Sans MT" panose="020B0502020104020203" pitchFamily="34" charset="77"/>
            </a:rPr>
            <a:t>Culturally adapt and co-design SSI platform components </a:t>
          </a:r>
          <a:r>
            <a:rPr lang="en-US" sz="1600" kern="1200" dirty="0">
              <a:latin typeface="Gill Sans MT" panose="020B0502020104020203" pitchFamily="34" charset="77"/>
            </a:rPr>
            <a:t>to meet the needs diverse youth</a:t>
          </a:r>
        </a:p>
      </dsp:txBody>
      <dsp:txXfrm>
        <a:off x="3120628" y="1094069"/>
        <a:ext cx="2833687" cy="1727477"/>
      </dsp:txXfrm>
    </dsp:sp>
    <dsp:sp modelId="{51A02B74-0F90-2349-B28F-6AA32CA8B861}">
      <dsp:nvSpPr>
        <dsp:cNvPr id="0" name=""/>
        <dsp:cNvSpPr/>
      </dsp:nvSpPr>
      <dsp:spPr>
        <a:xfrm>
          <a:off x="4105602" y="287912"/>
          <a:ext cx="863738" cy="8637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40" tIns="12700" rIns="67340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4232094" y="414404"/>
        <a:ext cx="610754" cy="610754"/>
      </dsp:txXfrm>
    </dsp:sp>
    <dsp:sp modelId="{B6AF1E76-778C-B047-96C3-50DDE9249619}">
      <dsp:nvSpPr>
        <dsp:cNvPr id="0" name=""/>
        <dsp:cNvSpPr/>
      </dsp:nvSpPr>
      <dsp:spPr>
        <a:xfrm>
          <a:off x="3120628" y="2879057"/>
          <a:ext cx="2833687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009CF-3CCE-0047-8151-1659E95B9065}">
      <dsp:nvSpPr>
        <dsp:cNvPr id="0" name=""/>
        <dsp:cNvSpPr/>
      </dsp:nvSpPr>
      <dsp:spPr>
        <a:xfrm>
          <a:off x="6237684" y="0"/>
          <a:ext cx="2833687" cy="287912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25" tIns="330200" rIns="220925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Gill Sans MT" panose="020B0502020104020203" pitchFamily="34" charset="77"/>
            </a:rPr>
            <a:t>Create a dissemination toolkit</a:t>
          </a:r>
          <a:r>
            <a:rPr lang="en-US" sz="1600" kern="1200">
              <a:latin typeface="Gill Sans MT" panose="020B0502020104020203" pitchFamily="34" charset="77"/>
            </a:rPr>
            <a:t> for mental health providers, primary care staff, &amp; school staff to deploy the SSI platform to youth in their setting</a:t>
          </a:r>
        </a:p>
      </dsp:txBody>
      <dsp:txXfrm>
        <a:off x="6237684" y="1094069"/>
        <a:ext cx="2833687" cy="1727477"/>
      </dsp:txXfrm>
    </dsp:sp>
    <dsp:sp modelId="{02FF8B07-E840-164B-BA34-C2E014DD5D61}">
      <dsp:nvSpPr>
        <dsp:cNvPr id="0" name=""/>
        <dsp:cNvSpPr/>
      </dsp:nvSpPr>
      <dsp:spPr>
        <a:xfrm>
          <a:off x="7222658" y="287912"/>
          <a:ext cx="863738" cy="86373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40" tIns="12700" rIns="67340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</a:p>
      </dsp:txBody>
      <dsp:txXfrm>
        <a:off x="7349150" y="414404"/>
        <a:ext cx="610754" cy="610754"/>
      </dsp:txXfrm>
    </dsp:sp>
    <dsp:sp modelId="{E7DDFA7A-8CD5-7F48-A384-1134D2678C71}">
      <dsp:nvSpPr>
        <dsp:cNvPr id="0" name=""/>
        <dsp:cNvSpPr/>
      </dsp:nvSpPr>
      <dsp:spPr>
        <a:xfrm>
          <a:off x="6237684" y="2879057"/>
          <a:ext cx="2833687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5D332-F299-404C-9A34-BB9507F64BED}">
      <dsp:nvSpPr>
        <dsp:cNvPr id="0" name=""/>
        <dsp:cNvSpPr/>
      </dsp:nvSpPr>
      <dsp:spPr>
        <a:xfrm>
          <a:off x="9354740" y="0"/>
          <a:ext cx="2833687" cy="287912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25" tIns="330200" rIns="220925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ill Sans MT" panose="020B0502020104020203" pitchFamily="34" charset="77"/>
            </a:rPr>
            <a:t>Deploy &amp; evaluate the impact of the dissemination toolkit </a:t>
          </a:r>
          <a:r>
            <a:rPr lang="en-US" sz="1600" kern="1200" dirty="0">
              <a:latin typeface="Gill Sans MT" panose="020B0502020104020203" pitchFamily="34" charset="77"/>
            </a:rPr>
            <a:t>on the SSI platform’s reach, acceptability and effectiveness</a:t>
          </a:r>
        </a:p>
      </dsp:txBody>
      <dsp:txXfrm>
        <a:off x="9354740" y="1094069"/>
        <a:ext cx="2833687" cy="1727477"/>
      </dsp:txXfrm>
    </dsp:sp>
    <dsp:sp modelId="{CBBD1B87-53CD-5141-B885-726371D87BBF}">
      <dsp:nvSpPr>
        <dsp:cNvPr id="0" name=""/>
        <dsp:cNvSpPr/>
      </dsp:nvSpPr>
      <dsp:spPr>
        <a:xfrm>
          <a:off x="10339715" y="287912"/>
          <a:ext cx="863738" cy="8637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40" tIns="12700" rIns="67340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4</a:t>
          </a:r>
        </a:p>
      </dsp:txBody>
      <dsp:txXfrm>
        <a:off x="10466207" y="414404"/>
        <a:ext cx="610754" cy="610754"/>
      </dsp:txXfrm>
    </dsp:sp>
    <dsp:sp modelId="{476B6C3B-94CB-C74E-B0D3-4A43AB7D00DA}">
      <dsp:nvSpPr>
        <dsp:cNvPr id="0" name=""/>
        <dsp:cNvSpPr/>
      </dsp:nvSpPr>
      <dsp:spPr>
        <a:xfrm>
          <a:off x="9354740" y="2879057"/>
          <a:ext cx="2833687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0.07892</cdr:x>
      <cdr:y>0.90542</cdr:y>
    </cdr:from>
    <cdr:to>
      <cdr:x>0.52998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6FDCF3E-5799-FC77-FB08-C74F67001F6C}"/>
            </a:ext>
          </a:extLst>
        </cdr:cNvPr>
        <cdr:cNvSpPr txBox="1"/>
      </cdr:nvSpPr>
      <cdr:spPr>
        <a:xfrm xmlns:a="http://schemas.openxmlformats.org/drawingml/2006/main">
          <a:off x="737287" y="4086854"/>
          <a:ext cx="4213654" cy="426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BC413-B9FE-624D-AC6E-DB06DDB834D3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1DC2D-6FDD-1C45-9FA9-F31C22F11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3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1DC2D-6FDD-1C45-9FA9-F31C22F11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844BA-F137-1B49-8A65-EFA2FE4393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5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Positive effect sizes indicate greater improvement in the intervention condition versus the control from baseline to follow-up; significant effects shown in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844BA-F137-1B49-8A65-EFA2FE4393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Positive effect sizes indicate greater improvement in the intervention condition versus the control from baseline to follow-up; significant effects shown in green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</a:rPr>
              <a:t>**</a:t>
            </a:r>
            <a:r>
              <a:rPr lang="en-US" baseline="0" dirty="0">
                <a:latin typeface="+mn-lt"/>
              </a:rPr>
              <a:t>P</a:t>
            </a:r>
            <a:r>
              <a:rPr lang="en-US" baseline="0" dirty="0"/>
              <a:t>romising for such a brief program (esp. b/c previous SSIs had limited effects on depressive symptoms), and suggests a brief, potentially scalable approach to helping reduce anxiety and depression in high-symptom youth. Towards the end of this talk, I will preview future directions for this work – for instance, testing the mindset intervention’s effectiveness with clinically depressed and clinically anxious adolescents, both as a stand-alone intervention and as an adjunct to full-length cognitive-behavioral therapy.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844BA-F137-1B49-8A65-EFA2FE4393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8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patterns observed in meta-analysis from 2017 – replicated in all of our studies….</a:t>
            </a:r>
          </a:p>
          <a:p>
            <a:r>
              <a:rPr lang="en-US" dirty="0"/>
              <a:t>NOTE – bl symptom severity does predict odds of UPTAKE of SSIs in naturalistic settings!!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D7878-CEBD-9045-907D-E834BCDE4E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22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When it comes to depression SSIs and “precision treatment,”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maybe key questions aren’t </a:t>
            </a:r>
            <a:r>
              <a:rPr lang="en-US" sz="1200" b="1" i="1" dirty="0">
                <a:solidFill>
                  <a:srgbClr val="C00000"/>
                </a:solidFill>
              </a:rPr>
              <a:t>which </a:t>
            </a:r>
            <a:r>
              <a:rPr lang="en-US" sz="1200" dirty="0">
                <a:solidFill>
                  <a:srgbClr val="C00000"/>
                </a:solidFill>
              </a:rPr>
              <a:t>or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i="1" dirty="0">
                <a:solidFill>
                  <a:srgbClr val="C00000"/>
                </a:solidFill>
              </a:rPr>
              <a:t>for whom</a:t>
            </a:r>
            <a:r>
              <a:rPr lang="en-US" sz="1200" i="1" dirty="0">
                <a:solidFill>
                  <a:srgbClr val="C00000"/>
                </a:solidFill>
              </a:rPr>
              <a:t>…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but rather, </a:t>
            </a:r>
            <a:r>
              <a:rPr lang="en-US" sz="1200" b="1" i="1" dirty="0">
                <a:solidFill>
                  <a:srgbClr val="C00000"/>
                </a:solidFill>
              </a:rPr>
              <a:t>where </a:t>
            </a:r>
            <a:r>
              <a:rPr lang="en-US" sz="1200" dirty="0">
                <a:solidFill>
                  <a:srgbClr val="C00000"/>
                </a:solidFill>
              </a:rPr>
              <a:t>and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i="1" dirty="0">
                <a:solidFill>
                  <a:srgbClr val="C00000"/>
                </a:solidFill>
              </a:rPr>
              <a:t>how</a:t>
            </a:r>
            <a:r>
              <a:rPr lang="en-US" sz="1200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</a:rPr>
              <a:t>Precision SSI </a:t>
            </a:r>
            <a:r>
              <a:rPr lang="en-US" sz="1200" b="1" i="1" dirty="0">
                <a:solidFill>
                  <a:srgbClr val="002060"/>
                </a:solidFill>
              </a:rPr>
              <a:t>dissemination</a:t>
            </a:r>
            <a:r>
              <a:rPr lang="en-US" sz="1200" dirty="0">
                <a:solidFill>
                  <a:srgbClr val="00206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D7878-CEBD-9045-907D-E834BCDE4E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30DC-1BF5-524E-8E37-8AF24F9C4A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3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We’ll know the outcome at the conclusion of the next Session of the GA General Assembly -- around the end of March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874F-25B7-5041-A899-228F6B6752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54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4DEEA-1AB5-824F-99D7-089A034ED7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7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4DEEA-1AB5-824F-99D7-089A034ED7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8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language effect sizes</a:t>
            </a: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continuing to provide the SSC as an option to all clients at our psychology clinic via teletherapy!</a:t>
            </a: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US, UK, Australia, Canada, Ukraine</a:t>
            </a: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53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409C-59FF-8120-0CC9-B23A131B9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2148B-FA0E-4ECB-4BBF-2FBAE3876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205FD-08BC-13F4-3E04-66750B3F1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AA26E-55B5-672D-D390-775797593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4DEEA-1AB5-824F-99D7-089A034ED7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6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/>
              <a:t>Grants from </a:t>
            </a:r>
            <a:r>
              <a:rPr lang="en-US" sz="1200" b="1" dirty="0" err="1"/>
              <a:t>Hopelab</a:t>
            </a:r>
            <a:r>
              <a:rPr lang="en-US" sz="1200" b="1" dirty="0"/>
              <a:t> and NIH </a:t>
            </a:r>
            <a:r>
              <a:rPr lang="en-US" sz="1200" dirty="0"/>
              <a:t>allowed us </a:t>
            </a:r>
            <a:r>
              <a:rPr lang="en-US" sz="1200" u="sng" dirty="0"/>
              <a:t>quantify the relationship</a:t>
            </a:r>
            <a:r>
              <a:rPr lang="en-US" sz="1200" dirty="0"/>
              <a:t> between </a:t>
            </a:r>
            <a:r>
              <a:rPr lang="en-US" sz="1200" i="1" dirty="0"/>
              <a:t>youth access to care </a:t>
            </a:r>
            <a:r>
              <a:rPr lang="en-US" sz="1200" dirty="0"/>
              <a:t>and </a:t>
            </a:r>
            <a:r>
              <a:rPr lang="en-US" sz="1200" i="1" dirty="0"/>
              <a:t>laws regarding adolescents’ ability to independently access mental health treatment,</a:t>
            </a:r>
            <a:endParaRPr lang="en-US" sz="1200" dirty="0"/>
          </a:p>
          <a:p>
            <a:pPr algn="ctr"/>
            <a:r>
              <a:rPr lang="en-US" sz="1200" dirty="0"/>
              <a:t>toward streamlining youth-centered policy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2B90-A1F0-DE42-8567-CF9D60961E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70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how scalable we design our interventions to be, it WILL NOT MATTER if youth are systematically disempowered from using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2B90-A1F0-DE42-8567-CF9D60961E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1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how scalable we design our interventions to be, it WILL NOT MATTER if youth are systematically disempowered from using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2B90-A1F0-DE42-8567-CF9D60961E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1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can also attend our upcoming conference to learn more and form cross-sector partnerships to promote this approach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5C015-57F8-5D4D-96AF-00D744C141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76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ADF3B-458C-634E-BFBB-CB6296E842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9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Times New Roman" panose="02020603050405020304" pitchFamily="18" charset="0"/>
              </a:rPr>
              <a:t>The gap between need and access to youth mental health treatment is incontestable. Due in part to provider shortages, waiting-lists upwards of 6 to 12 months, and stigma, 80% of U.S. youth who need support access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no treatment at all</a:t>
            </a:r>
            <a:r>
              <a:rPr lang="en-US" dirty="0">
                <a:effectLst/>
                <a:latin typeface="Times New Roman" panose="02020603050405020304" pitchFamily="18" charset="0"/>
              </a:rPr>
              <a:t>, and existing treatments are often structurally incompatible with how youth engage with (or desire to engage with) care. Supports aren’t located where youth first go to access treatment – and youth are often legally disempowered from engaging with services on their own, especially adolescents, whom in our research repeatedly note that PARENTS are the #1 barriers to accessing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Times New Roman" panose="02020603050405020304" pitchFamily="18" charset="0"/>
              </a:rPr>
              <a:t>Even among youth who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do </a:t>
            </a:r>
            <a:r>
              <a:rPr lang="en-US" dirty="0">
                <a:effectLst/>
                <a:latin typeface="Times New Roman" panose="02020603050405020304" pitchFamily="18" charset="0"/>
              </a:rPr>
              <a:t>access therapy (which is meant to span weeks or months), the modal number of sessions they typically attend is just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one</a:t>
            </a:r>
            <a:r>
              <a:rPr lang="en-US" dirty="0">
                <a:effectLst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579D9-7680-E44B-9F40-AE253A8CEE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4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 shortages of mental health professionals exist and mental health providers are more likely to practice in urban centers. Very few available providers are trained to provide EBTs to kids.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8BB37-ADC8-B249-B8F2-E1917343E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7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Despite progress in identifying effective youth psychological interventions, up to 80% of youth with mental health needs never access treatment </a:t>
            </a:r>
            <a:r>
              <a:rPr lang="mr-IN" baseline="0" dirty="0"/>
              <a:t>–</a:t>
            </a:r>
            <a:r>
              <a:rPr lang="en-US" baseline="0" dirty="0"/>
              <a:t> and even gold-standard treatment is not always effective for those who do.</a:t>
            </a:r>
            <a:endParaRPr lang="en-US" dirty="0"/>
          </a:p>
          <a:p>
            <a:r>
              <a:rPr lang="en-US" dirty="0"/>
              <a:t>Given these realities, the goals of our lab are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WILL NOT REPLACE intensive interventions for high-need youths – but they may play a role in stepped care models of service delivery, or offer support to the many youths who might otherwise go without services entirely.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ADF3B-458C-634E-BFBB-CB6296E84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9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Strengths based!! Context of competence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DD43-2494-034F-90B3-96612D9A95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2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Precedent = the fact that SSIs can </a:t>
            </a:r>
            <a:r>
              <a:rPr lang="en-US" b="1" dirty="0"/>
              <a:t>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ADF3B-458C-634E-BFBB-CB6296E84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26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…change includes either DECREASES in symptom reductions or INREASES in engagement with other forms of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2B90-A1F0-DE42-8567-CF9D60961E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8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recruited for this study entirely via Instagram – and critically, we obtained a waiver of parent consent requirements—meaning that teens could self refer into our SSIs and study with or without parent support. This led to a very diverse sample of youth from all 50 states – 80% LGBTQ, 50%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DD43-2494-034F-90B3-96612D9A95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2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4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D8D59E7-C132-0142-A121-1CDE9C5061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483027B-3125-C74C-8C95-1C9A441A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leiderlab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://www.twitter.com/JSchleiderPh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northwestern.edu/sst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osf.io/xnz2t/" TargetMode="External"/><Relationship Id="rId4" Type="http://schemas.openxmlformats.org/officeDocument/2006/relationships/hyperlink" Target="http://www.schleiderlab.org/y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B066-6F98-6B06-043B-4C59C5AE5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82" y="384313"/>
            <a:ext cx="11184836" cy="5278732"/>
          </a:xfrm>
          <a:ln w="50800" cmpd="thinThick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741427"/>
                      <a:gd name="connsiteY0" fmla="*/ 0 h 4797552"/>
                      <a:gd name="connsiteX1" fmla="*/ 352243 w 11741427"/>
                      <a:gd name="connsiteY1" fmla="*/ 0 h 4797552"/>
                      <a:gd name="connsiteX2" fmla="*/ 939314 w 11741427"/>
                      <a:gd name="connsiteY2" fmla="*/ 0 h 4797552"/>
                      <a:gd name="connsiteX3" fmla="*/ 1526386 w 11741427"/>
                      <a:gd name="connsiteY3" fmla="*/ 0 h 4797552"/>
                      <a:gd name="connsiteX4" fmla="*/ 1761214 w 11741427"/>
                      <a:gd name="connsiteY4" fmla="*/ 0 h 4797552"/>
                      <a:gd name="connsiteX5" fmla="*/ 2465700 w 11741427"/>
                      <a:gd name="connsiteY5" fmla="*/ 0 h 4797552"/>
                      <a:gd name="connsiteX6" fmla="*/ 2700528 w 11741427"/>
                      <a:gd name="connsiteY6" fmla="*/ 0 h 4797552"/>
                      <a:gd name="connsiteX7" fmla="*/ 3287600 w 11741427"/>
                      <a:gd name="connsiteY7" fmla="*/ 0 h 4797552"/>
                      <a:gd name="connsiteX8" fmla="*/ 4109499 w 11741427"/>
                      <a:gd name="connsiteY8" fmla="*/ 0 h 4797552"/>
                      <a:gd name="connsiteX9" fmla="*/ 4931399 w 11741427"/>
                      <a:gd name="connsiteY9" fmla="*/ 0 h 4797552"/>
                      <a:gd name="connsiteX10" fmla="*/ 5635885 w 11741427"/>
                      <a:gd name="connsiteY10" fmla="*/ 0 h 4797552"/>
                      <a:gd name="connsiteX11" fmla="*/ 6105542 w 11741427"/>
                      <a:gd name="connsiteY11" fmla="*/ 0 h 4797552"/>
                      <a:gd name="connsiteX12" fmla="*/ 6340371 w 11741427"/>
                      <a:gd name="connsiteY12" fmla="*/ 0 h 4797552"/>
                      <a:gd name="connsiteX13" fmla="*/ 6810028 w 11741427"/>
                      <a:gd name="connsiteY13" fmla="*/ 0 h 4797552"/>
                      <a:gd name="connsiteX14" fmla="*/ 7514513 w 11741427"/>
                      <a:gd name="connsiteY14" fmla="*/ 0 h 4797552"/>
                      <a:gd name="connsiteX15" fmla="*/ 8336413 w 11741427"/>
                      <a:gd name="connsiteY15" fmla="*/ 0 h 4797552"/>
                      <a:gd name="connsiteX16" fmla="*/ 8571242 w 11741427"/>
                      <a:gd name="connsiteY16" fmla="*/ 0 h 4797552"/>
                      <a:gd name="connsiteX17" fmla="*/ 8806070 w 11741427"/>
                      <a:gd name="connsiteY17" fmla="*/ 0 h 4797552"/>
                      <a:gd name="connsiteX18" fmla="*/ 9627970 w 11741427"/>
                      <a:gd name="connsiteY18" fmla="*/ 0 h 4797552"/>
                      <a:gd name="connsiteX19" fmla="*/ 9862799 w 11741427"/>
                      <a:gd name="connsiteY19" fmla="*/ 0 h 4797552"/>
                      <a:gd name="connsiteX20" fmla="*/ 10449870 w 11741427"/>
                      <a:gd name="connsiteY20" fmla="*/ 0 h 4797552"/>
                      <a:gd name="connsiteX21" fmla="*/ 10802113 w 11741427"/>
                      <a:gd name="connsiteY21" fmla="*/ 0 h 4797552"/>
                      <a:gd name="connsiteX22" fmla="*/ 11154356 w 11741427"/>
                      <a:gd name="connsiteY22" fmla="*/ 0 h 4797552"/>
                      <a:gd name="connsiteX23" fmla="*/ 11741427 w 11741427"/>
                      <a:gd name="connsiteY23" fmla="*/ 0 h 4797552"/>
                      <a:gd name="connsiteX24" fmla="*/ 11741427 w 11741427"/>
                      <a:gd name="connsiteY24" fmla="*/ 503743 h 4797552"/>
                      <a:gd name="connsiteX25" fmla="*/ 11741427 w 11741427"/>
                      <a:gd name="connsiteY25" fmla="*/ 959510 h 4797552"/>
                      <a:gd name="connsiteX26" fmla="*/ 11741427 w 11741427"/>
                      <a:gd name="connsiteY26" fmla="*/ 1559204 h 4797552"/>
                      <a:gd name="connsiteX27" fmla="*/ 11741427 w 11741427"/>
                      <a:gd name="connsiteY27" fmla="*/ 2110923 h 4797552"/>
                      <a:gd name="connsiteX28" fmla="*/ 11741427 w 11741427"/>
                      <a:gd name="connsiteY28" fmla="*/ 2662641 h 4797552"/>
                      <a:gd name="connsiteX29" fmla="*/ 11741427 w 11741427"/>
                      <a:gd name="connsiteY29" fmla="*/ 3214360 h 4797552"/>
                      <a:gd name="connsiteX30" fmla="*/ 11741427 w 11741427"/>
                      <a:gd name="connsiteY30" fmla="*/ 3670127 h 4797552"/>
                      <a:gd name="connsiteX31" fmla="*/ 11741427 w 11741427"/>
                      <a:gd name="connsiteY31" fmla="*/ 4797552 h 4797552"/>
                      <a:gd name="connsiteX32" fmla="*/ 10919527 w 11741427"/>
                      <a:gd name="connsiteY32" fmla="*/ 4797552 h 4797552"/>
                      <a:gd name="connsiteX33" fmla="*/ 10332456 w 11741427"/>
                      <a:gd name="connsiteY33" fmla="*/ 4797552 h 4797552"/>
                      <a:gd name="connsiteX34" fmla="*/ 9510556 w 11741427"/>
                      <a:gd name="connsiteY34" fmla="*/ 4797552 h 4797552"/>
                      <a:gd name="connsiteX35" fmla="*/ 8688656 w 11741427"/>
                      <a:gd name="connsiteY35" fmla="*/ 4797552 h 4797552"/>
                      <a:gd name="connsiteX36" fmla="*/ 8336413 w 11741427"/>
                      <a:gd name="connsiteY36" fmla="*/ 4797552 h 4797552"/>
                      <a:gd name="connsiteX37" fmla="*/ 7866756 w 11741427"/>
                      <a:gd name="connsiteY37" fmla="*/ 4797552 h 4797552"/>
                      <a:gd name="connsiteX38" fmla="*/ 7279685 w 11741427"/>
                      <a:gd name="connsiteY38" fmla="*/ 4797552 h 4797552"/>
                      <a:gd name="connsiteX39" fmla="*/ 6692613 w 11741427"/>
                      <a:gd name="connsiteY39" fmla="*/ 4797552 h 4797552"/>
                      <a:gd name="connsiteX40" fmla="*/ 5988128 w 11741427"/>
                      <a:gd name="connsiteY40" fmla="*/ 4797552 h 4797552"/>
                      <a:gd name="connsiteX41" fmla="*/ 5635885 w 11741427"/>
                      <a:gd name="connsiteY41" fmla="*/ 4797552 h 4797552"/>
                      <a:gd name="connsiteX42" fmla="*/ 5283642 w 11741427"/>
                      <a:gd name="connsiteY42" fmla="*/ 4797552 h 4797552"/>
                      <a:gd name="connsiteX43" fmla="*/ 4461742 w 11741427"/>
                      <a:gd name="connsiteY43" fmla="*/ 4797552 h 4797552"/>
                      <a:gd name="connsiteX44" fmla="*/ 3639842 w 11741427"/>
                      <a:gd name="connsiteY44" fmla="*/ 4797552 h 4797552"/>
                      <a:gd name="connsiteX45" fmla="*/ 3052771 w 11741427"/>
                      <a:gd name="connsiteY45" fmla="*/ 4797552 h 4797552"/>
                      <a:gd name="connsiteX46" fmla="*/ 2817942 w 11741427"/>
                      <a:gd name="connsiteY46" fmla="*/ 4797552 h 4797552"/>
                      <a:gd name="connsiteX47" fmla="*/ 2583114 w 11741427"/>
                      <a:gd name="connsiteY47" fmla="*/ 4797552 h 4797552"/>
                      <a:gd name="connsiteX48" fmla="*/ 1761214 w 11741427"/>
                      <a:gd name="connsiteY48" fmla="*/ 4797552 h 4797552"/>
                      <a:gd name="connsiteX49" fmla="*/ 1291557 w 11741427"/>
                      <a:gd name="connsiteY49" fmla="*/ 4797552 h 4797552"/>
                      <a:gd name="connsiteX50" fmla="*/ 0 w 11741427"/>
                      <a:gd name="connsiteY50" fmla="*/ 4797552 h 4797552"/>
                      <a:gd name="connsiteX51" fmla="*/ 0 w 11741427"/>
                      <a:gd name="connsiteY51" fmla="*/ 4197858 h 4797552"/>
                      <a:gd name="connsiteX52" fmla="*/ 0 w 11741427"/>
                      <a:gd name="connsiteY52" fmla="*/ 3742091 h 4797552"/>
                      <a:gd name="connsiteX53" fmla="*/ 0 w 11741427"/>
                      <a:gd name="connsiteY53" fmla="*/ 3286323 h 4797552"/>
                      <a:gd name="connsiteX54" fmla="*/ 0 w 11741427"/>
                      <a:gd name="connsiteY54" fmla="*/ 2830556 h 4797552"/>
                      <a:gd name="connsiteX55" fmla="*/ 0 w 11741427"/>
                      <a:gd name="connsiteY55" fmla="*/ 2374788 h 4797552"/>
                      <a:gd name="connsiteX56" fmla="*/ 0 w 11741427"/>
                      <a:gd name="connsiteY56" fmla="*/ 1919021 h 4797552"/>
                      <a:gd name="connsiteX57" fmla="*/ 0 w 11741427"/>
                      <a:gd name="connsiteY57" fmla="*/ 1367302 h 4797552"/>
                      <a:gd name="connsiteX58" fmla="*/ 0 w 11741427"/>
                      <a:gd name="connsiteY58" fmla="*/ 911535 h 4797552"/>
                      <a:gd name="connsiteX59" fmla="*/ 0 w 11741427"/>
                      <a:gd name="connsiteY59" fmla="*/ 0 h 479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1741427" h="4797552" fill="none" extrusionOk="0">
                        <a:moveTo>
                          <a:pt x="0" y="0"/>
                        </a:moveTo>
                        <a:cubicBezTo>
                          <a:pt x="85556" y="-8499"/>
                          <a:pt x="255595" y="22695"/>
                          <a:pt x="352243" y="0"/>
                        </a:cubicBezTo>
                        <a:cubicBezTo>
                          <a:pt x="448891" y="-22695"/>
                          <a:pt x="698000" y="27379"/>
                          <a:pt x="939314" y="0"/>
                        </a:cubicBezTo>
                        <a:cubicBezTo>
                          <a:pt x="1180628" y="-27379"/>
                          <a:pt x="1394778" y="40719"/>
                          <a:pt x="1526386" y="0"/>
                        </a:cubicBezTo>
                        <a:cubicBezTo>
                          <a:pt x="1657994" y="-40719"/>
                          <a:pt x="1646944" y="1747"/>
                          <a:pt x="1761214" y="0"/>
                        </a:cubicBezTo>
                        <a:cubicBezTo>
                          <a:pt x="1875484" y="-1747"/>
                          <a:pt x="2192600" y="49001"/>
                          <a:pt x="2465700" y="0"/>
                        </a:cubicBezTo>
                        <a:cubicBezTo>
                          <a:pt x="2738800" y="-49001"/>
                          <a:pt x="2583459" y="4800"/>
                          <a:pt x="2700528" y="0"/>
                        </a:cubicBezTo>
                        <a:cubicBezTo>
                          <a:pt x="2817597" y="-4800"/>
                          <a:pt x="3163906" y="9122"/>
                          <a:pt x="3287600" y="0"/>
                        </a:cubicBezTo>
                        <a:cubicBezTo>
                          <a:pt x="3411294" y="-9122"/>
                          <a:pt x="3872441" y="80891"/>
                          <a:pt x="4109499" y="0"/>
                        </a:cubicBezTo>
                        <a:cubicBezTo>
                          <a:pt x="4346557" y="-80891"/>
                          <a:pt x="4664769" y="83221"/>
                          <a:pt x="4931399" y="0"/>
                        </a:cubicBezTo>
                        <a:cubicBezTo>
                          <a:pt x="5198029" y="-83221"/>
                          <a:pt x="5408667" y="17652"/>
                          <a:pt x="5635885" y="0"/>
                        </a:cubicBezTo>
                        <a:cubicBezTo>
                          <a:pt x="5863103" y="-17652"/>
                          <a:pt x="5898228" y="15945"/>
                          <a:pt x="6105542" y="0"/>
                        </a:cubicBezTo>
                        <a:cubicBezTo>
                          <a:pt x="6312856" y="-15945"/>
                          <a:pt x="6248563" y="23966"/>
                          <a:pt x="6340371" y="0"/>
                        </a:cubicBezTo>
                        <a:cubicBezTo>
                          <a:pt x="6432179" y="-23966"/>
                          <a:pt x="6627523" y="37653"/>
                          <a:pt x="6810028" y="0"/>
                        </a:cubicBezTo>
                        <a:cubicBezTo>
                          <a:pt x="6992533" y="-37653"/>
                          <a:pt x="7280746" y="51303"/>
                          <a:pt x="7514513" y="0"/>
                        </a:cubicBezTo>
                        <a:cubicBezTo>
                          <a:pt x="7748281" y="-51303"/>
                          <a:pt x="8134776" y="9896"/>
                          <a:pt x="8336413" y="0"/>
                        </a:cubicBezTo>
                        <a:cubicBezTo>
                          <a:pt x="8538050" y="-9896"/>
                          <a:pt x="8521039" y="20104"/>
                          <a:pt x="8571242" y="0"/>
                        </a:cubicBezTo>
                        <a:cubicBezTo>
                          <a:pt x="8621445" y="-20104"/>
                          <a:pt x="8712855" y="14361"/>
                          <a:pt x="8806070" y="0"/>
                        </a:cubicBezTo>
                        <a:cubicBezTo>
                          <a:pt x="8899285" y="-14361"/>
                          <a:pt x="9308857" y="95645"/>
                          <a:pt x="9627970" y="0"/>
                        </a:cubicBezTo>
                        <a:cubicBezTo>
                          <a:pt x="9947083" y="-95645"/>
                          <a:pt x="9745770" y="214"/>
                          <a:pt x="9862799" y="0"/>
                        </a:cubicBezTo>
                        <a:cubicBezTo>
                          <a:pt x="9979828" y="-214"/>
                          <a:pt x="10191522" y="58966"/>
                          <a:pt x="10449870" y="0"/>
                        </a:cubicBezTo>
                        <a:cubicBezTo>
                          <a:pt x="10708218" y="-58966"/>
                          <a:pt x="10663138" y="9809"/>
                          <a:pt x="10802113" y="0"/>
                        </a:cubicBezTo>
                        <a:cubicBezTo>
                          <a:pt x="10941088" y="-9809"/>
                          <a:pt x="10981742" y="11361"/>
                          <a:pt x="11154356" y="0"/>
                        </a:cubicBezTo>
                        <a:cubicBezTo>
                          <a:pt x="11326970" y="-11361"/>
                          <a:pt x="11529449" y="68399"/>
                          <a:pt x="11741427" y="0"/>
                        </a:cubicBezTo>
                        <a:cubicBezTo>
                          <a:pt x="11758435" y="146199"/>
                          <a:pt x="11709874" y="376643"/>
                          <a:pt x="11741427" y="503743"/>
                        </a:cubicBezTo>
                        <a:cubicBezTo>
                          <a:pt x="11772980" y="630843"/>
                          <a:pt x="11710439" y="748267"/>
                          <a:pt x="11741427" y="959510"/>
                        </a:cubicBezTo>
                        <a:cubicBezTo>
                          <a:pt x="11772415" y="1170753"/>
                          <a:pt x="11738728" y="1428290"/>
                          <a:pt x="11741427" y="1559204"/>
                        </a:cubicBezTo>
                        <a:cubicBezTo>
                          <a:pt x="11744126" y="1690118"/>
                          <a:pt x="11675886" y="1854598"/>
                          <a:pt x="11741427" y="2110923"/>
                        </a:cubicBezTo>
                        <a:cubicBezTo>
                          <a:pt x="11806968" y="2367248"/>
                          <a:pt x="11691956" y="2391119"/>
                          <a:pt x="11741427" y="2662641"/>
                        </a:cubicBezTo>
                        <a:cubicBezTo>
                          <a:pt x="11790898" y="2934163"/>
                          <a:pt x="11729829" y="3035260"/>
                          <a:pt x="11741427" y="3214360"/>
                        </a:cubicBezTo>
                        <a:cubicBezTo>
                          <a:pt x="11753025" y="3393460"/>
                          <a:pt x="11721910" y="3454347"/>
                          <a:pt x="11741427" y="3670127"/>
                        </a:cubicBezTo>
                        <a:cubicBezTo>
                          <a:pt x="11760944" y="3885907"/>
                          <a:pt x="11699320" y="4530920"/>
                          <a:pt x="11741427" y="4797552"/>
                        </a:cubicBezTo>
                        <a:cubicBezTo>
                          <a:pt x="11515744" y="4851799"/>
                          <a:pt x="11309800" y="4709748"/>
                          <a:pt x="10919527" y="4797552"/>
                        </a:cubicBezTo>
                        <a:cubicBezTo>
                          <a:pt x="10529254" y="4885356"/>
                          <a:pt x="10483933" y="4787499"/>
                          <a:pt x="10332456" y="4797552"/>
                        </a:cubicBezTo>
                        <a:cubicBezTo>
                          <a:pt x="10180979" y="4807605"/>
                          <a:pt x="9826360" y="4718739"/>
                          <a:pt x="9510556" y="4797552"/>
                        </a:cubicBezTo>
                        <a:cubicBezTo>
                          <a:pt x="9194752" y="4876365"/>
                          <a:pt x="9040419" y="4726628"/>
                          <a:pt x="8688656" y="4797552"/>
                        </a:cubicBezTo>
                        <a:cubicBezTo>
                          <a:pt x="8336893" y="4868476"/>
                          <a:pt x="8485105" y="4758198"/>
                          <a:pt x="8336413" y="4797552"/>
                        </a:cubicBezTo>
                        <a:cubicBezTo>
                          <a:pt x="8187721" y="4836906"/>
                          <a:pt x="8056440" y="4795693"/>
                          <a:pt x="7866756" y="4797552"/>
                        </a:cubicBezTo>
                        <a:cubicBezTo>
                          <a:pt x="7677072" y="4799411"/>
                          <a:pt x="7561031" y="4780114"/>
                          <a:pt x="7279685" y="4797552"/>
                        </a:cubicBezTo>
                        <a:cubicBezTo>
                          <a:pt x="6998339" y="4814990"/>
                          <a:pt x="6900806" y="4781902"/>
                          <a:pt x="6692613" y="4797552"/>
                        </a:cubicBezTo>
                        <a:cubicBezTo>
                          <a:pt x="6484420" y="4813202"/>
                          <a:pt x="6227002" y="4716846"/>
                          <a:pt x="5988128" y="4797552"/>
                        </a:cubicBezTo>
                        <a:cubicBezTo>
                          <a:pt x="5749255" y="4878258"/>
                          <a:pt x="5808120" y="4781332"/>
                          <a:pt x="5635885" y="4797552"/>
                        </a:cubicBezTo>
                        <a:cubicBezTo>
                          <a:pt x="5463650" y="4813772"/>
                          <a:pt x="5387475" y="4761325"/>
                          <a:pt x="5283642" y="4797552"/>
                        </a:cubicBezTo>
                        <a:cubicBezTo>
                          <a:pt x="5179809" y="4833779"/>
                          <a:pt x="4761680" y="4701976"/>
                          <a:pt x="4461742" y="4797552"/>
                        </a:cubicBezTo>
                        <a:cubicBezTo>
                          <a:pt x="4161804" y="4893128"/>
                          <a:pt x="3986392" y="4757623"/>
                          <a:pt x="3639842" y="4797552"/>
                        </a:cubicBezTo>
                        <a:cubicBezTo>
                          <a:pt x="3293292" y="4837481"/>
                          <a:pt x="3170834" y="4758002"/>
                          <a:pt x="3052771" y="4797552"/>
                        </a:cubicBezTo>
                        <a:cubicBezTo>
                          <a:pt x="2934708" y="4837102"/>
                          <a:pt x="2933208" y="4775509"/>
                          <a:pt x="2817942" y="4797552"/>
                        </a:cubicBezTo>
                        <a:cubicBezTo>
                          <a:pt x="2702676" y="4819595"/>
                          <a:pt x="2678208" y="4785322"/>
                          <a:pt x="2583114" y="4797552"/>
                        </a:cubicBezTo>
                        <a:cubicBezTo>
                          <a:pt x="2488020" y="4809782"/>
                          <a:pt x="2134509" y="4711077"/>
                          <a:pt x="1761214" y="4797552"/>
                        </a:cubicBezTo>
                        <a:cubicBezTo>
                          <a:pt x="1387919" y="4884027"/>
                          <a:pt x="1484903" y="4750440"/>
                          <a:pt x="1291557" y="4797552"/>
                        </a:cubicBezTo>
                        <a:cubicBezTo>
                          <a:pt x="1098211" y="4844664"/>
                          <a:pt x="334166" y="4762656"/>
                          <a:pt x="0" y="4797552"/>
                        </a:cubicBezTo>
                        <a:cubicBezTo>
                          <a:pt x="-8475" y="4654879"/>
                          <a:pt x="17955" y="4360518"/>
                          <a:pt x="0" y="4197858"/>
                        </a:cubicBezTo>
                        <a:cubicBezTo>
                          <a:pt x="-17955" y="4035198"/>
                          <a:pt x="45230" y="3886942"/>
                          <a:pt x="0" y="3742091"/>
                        </a:cubicBezTo>
                        <a:cubicBezTo>
                          <a:pt x="-45230" y="3597240"/>
                          <a:pt x="48061" y="3447456"/>
                          <a:pt x="0" y="3286323"/>
                        </a:cubicBezTo>
                        <a:cubicBezTo>
                          <a:pt x="-48061" y="3125190"/>
                          <a:pt x="45269" y="2929262"/>
                          <a:pt x="0" y="2830556"/>
                        </a:cubicBezTo>
                        <a:cubicBezTo>
                          <a:pt x="-45269" y="2731850"/>
                          <a:pt x="37185" y="2467695"/>
                          <a:pt x="0" y="2374788"/>
                        </a:cubicBezTo>
                        <a:cubicBezTo>
                          <a:pt x="-37185" y="2281881"/>
                          <a:pt x="49494" y="2125303"/>
                          <a:pt x="0" y="1919021"/>
                        </a:cubicBezTo>
                        <a:cubicBezTo>
                          <a:pt x="-49494" y="1712739"/>
                          <a:pt x="6969" y="1606294"/>
                          <a:pt x="0" y="1367302"/>
                        </a:cubicBezTo>
                        <a:cubicBezTo>
                          <a:pt x="-6969" y="1128310"/>
                          <a:pt x="52588" y="1124499"/>
                          <a:pt x="0" y="911535"/>
                        </a:cubicBezTo>
                        <a:cubicBezTo>
                          <a:pt x="-52588" y="698571"/>
                          <a:pt x="102751" y="275894"/>
                          <a:pt x="0" y="0"/>
                        </a:cubicBezTo>
                        <a:close/>
                      </a:path>
                      <a:path w="11741427" h="4797552" stroke="0" extrusionOk="0">
                        <a:moveTo>
                          <a:pt x="0" y="0"/>
                        </a:moveTo>
                        <a:cubicBezTo>
                          <a:pt x="189901" y="-43133"/>
                          <a:pt x="366162" y="29557"/>
                          <a:pt x="469657" y="0"/>
                        </a:cubicBezTo>
                        <a:cubicBezTo>
                          <a:pt x="573152" y="-29557"/>
                          <a:pt x="638945" y="27995"/>
                          <a:pt x="704486" y="0"/>
                        </a:cubicBezTo>
                        <a:cubicBezTo>
                          <a:pt x="770027" y="-27995"/>
                          <a:pt x="1118068" y="86033"/>
                          <a:pt x="1526386" y="0"/>
                        </a:cubicBezTo>
                        <a:cubicBezTo>
                          <a:pt x="1934704" y="-86033"/>
                          <a:pt x="1833475" y="37992"/>
                          <a:pt x="1996043" y="0"/>
                        </a:cubicBezTo>
                        <a:cubicBezTo>
                          <a:pt x="2158611" y="-37992"/>
                          <a:pt x="2238065" y="55260"/>
                          <a:pt x="2465700" y="0"/>
                        </a:cubicBezTo>
                        <a:cubicBezTo>
                          <a:pt x="2693335" y="-55260"/>
                          <a:pt x="3007921" y="78895"/>
                          <a:pt x="3287600" y="0"/>
                        </a:cubicBezTo>
                        <a:cubicBezTo>
                          <a:pt x="3567279" y="-78895"/>
                          <a:pt x="3480812" y="29772"/>
                          <a:pt x="3639842" y="0"/>
                        </a:cubicBezTo>
                        <a:cubicBezTo>
                          <a:pt x="3798872" y="-29772"/>
                          <a:pt x="4092716" y="95475"/>
                          <a:pt x="4461742" y="0"/>
                        </a:cubicBezTo>
                        <a:cubicBezTo>
                          <a:pt x="4830768" y="-95475"/>
                          <a:pt x="4961952" y="70297"/>
                          <a:pt x="5283642" y="0"/>
                        </a:cubicBezTo>
                        <a:cubicBezTo>
                          <a:pt x="5605332" y="-70297"/>
                          <a:pt x="5668635" y="47996"/>
                          <a:pt x="5870714" y="0"/>
                        </a:cubicBezTo>
                        <a:cubicBezTo>
                          <a:pt x="6072793" y="-47996"/>
                          <a:pt x="6369055" y="39668"/>
                          <a:pt x="6692613" y="0"/>
                        </a:cubicBezTo>
                        <a:cubicBezTo>
                          <a:pt x="7016171" y="-39668"/>
                          <a:pt x="7035223" y="36195"/>
                          <a:pt x="7162270" y="0"/>
                        </a:cubicBezTo>
                        <a:cubicBezTo>
                          <a:pt x="7289317" y="-36195"/>
                          <a:pt x="7514575" y="35682"/>
                          <a:pt x="7631928" y="0"/>
                        </a:cubicBezTo>
                        <a:cubicBezTo>
                          <a:pt x="7749281" y="-35682"/>
                          <a:pt x="8063725" y="44009"/>
                          <a:pt x="8336413" y="0"/>
                        </a:cubicBezTo>
                        <a:cubicBezTo>
                          <a:pt x="8609102" y="-44009"/>
                          <a:pt x="8607159" y="17655"/>
                          <a:pt x="8806070" y="0"/>
                        </a:cubicBezTo>
                        <a:cubicBezTo>
                          <a:pt x="9004981" y="-17655"/>
                          <a:pt x="9444598" y="20769"/>
                          <a:pt x="9627970" y="0"/>
                        </a:cubicBezTo>
                        <a:cubicBezTo>
                          <a:pt x="9811342" y="-20769"/>
                          <a:pt x="10172575" y="39340"/>
                          <a:pt x="10449870" y="0"/>
                        </a:cubicBezTo>
                        <a:cubicBezTo>
                          <a:pt x="10727165" y="-39340"/>
                          <a:pt x="10895619" y="8623"/>
                          <a:pt x="11036941" y="0"/>
                        </a:cubicBezTo>
                        <a:cubicBezTo>
                          <a:pt x="11178263" y="-8623"/>
                          <a:pt x="11541919" y="54947"/>
                          <a:pt x="11741427" y="0"/>
                        </a:cubicBezTo>
                        <a:cubicBezTo>
                          <a:pt x="11775715" y="114890"/>
                          <a:pt x="11726639" y="234262"/>
                          <a:pt x="11741427" y="455767"/>
                        </a:cubicBezTo>
                        <a:cubicBezTo>
                          <a:pt x="11756215" y="677272"/>
                          <a:pt x="11731975" y="778132"/>
                          <a:pt x="11741427" y="959510"/>
                        </a:cubicBezTo>
                        <a:cubicBezTo>
                          <a:pt x="11750879" y="1140888"/>
                          <a:pt x="11736317" y="1466125"/>
                          <a:pt x="11741427" y="1607180"/>
                        </a:cubicBezTo>
                        <a:cubicBezTo>
                          <a:pt x="11746537" y="1748235"/>
                          <a:pt x="11691937" y="2008240"/>
                          <a:pt x="11741427" y="2158898"/>
                        </a:cubicBezTo>
                        <a:cubicBezTo>
                          <a:pt x="11790917" y="2309556"/>
                          <a:pt x="11696623" y="2465079"/>
                          <a:pt x="11741427" y="2662641"/>
                        </a:cubicBezTo>
                        <a:cubicBezTo>
                          <a:pt x="11786231" y="2860203"/>
                          <a:pt x="11719617" y="3010916"/>
                          <a:pt x="11741427" y="3310311"/>
                        </a:cubicBezTo>
                        <a:cubicBezTo>
                          <a:pt x="11763237" y="3609706"/>
                          <a:pt x="11676720" y="3783906"/>
                          <a:pt x="11741427" y="3910005"/>
                        </a:cubicBezTo>
                        <a:cubicBezTo>
                          <a:pt x="11806134" y="4036104"/>
                          <a:pt x="11659590" y="4490182"/>
                          <a:pt x="11741427" y="4797552"/>
                        </a:cubicBezTo>
                        <a:cubicBezTo>
                          <a:pt x="11410171" y="4826447"/>
                          <a:pt x="11318892" y="4733555"/>
                          <a:pt x="10919527" y="4797552"/>
                        </a:cubicBezTo>
                        <a:cubicBezTo>
                          <a:pt x="10520162" y="4861549"/>
                          <a:pt x="10356497" y="4769769"/>
                          <a:pt x="10215041" y="4797552"/>
                        </a:cubicBezTo>
                        <a:cubicBezTo>
                          <a:pt x="10073585" y="4825335"/>
                          <a:pt x="9987130" y="4782370"/>
                          <a:pt x="9862799" y="4797552"/>
                        </a:cubicBezTo>
                        <a:cubicBezTo>
                          <a:pt x="9738468" y="4812734"/>
                          <a:pt x="9356170" y="4772970"/>
                          <a:pt x="9158313" y="4797552"/>
                        </a:cubicBezTo>
                        <a:cubicBezTo>
                          <a:pt x="8960456" y="4822134"/>
                          <a:pt x="9034714" y="4794205"/>
                          <a:pt x="8923485" y="4797552"/>
                        </a:cubicBezTo>
                        <a:cubicBezTo>
                          <a:pt x="8812256" y="4800899"/>
                          <a:pt x="8453766" y="4719475"/>
                          <a:pt x="8218999" y="4797552"/>
                        </a:cubicBezTo>
                        <a:cubicBezTo>
                          <a:pt x="7984232" y="4875629"/>
                          <a:pt x="8029014" y="4794862"/>
                          <a:pt x="7866756" y="4797552"/>
                        </a:cubicBezTo>
                        <a:cubicBezTo>
                          <a:pt x="7704498" y="4800242"/>
                          <a:pt x="7737854" y="4790400"/>
                          <a:pt x="7631928" y="4797552"/>
                        </a:cubicBezTo>
                        <a:cubicBezTo>
                          <a:pt x="7526002" y="4804704"/>
                          <a:pt x="7387624" y="4779112"/>
                          <a:pt x="7279685" y="4797552"/>
                        </a:cubicBezTo>
                        <a:cubicBezTo>
                          <a:pt x="7171746" y="4815992"/>
                          <a:pt x="6831849" y="4743869"/>
                          <a:pt x="6575199" y="4797552"/>
                        </a:cubicBezTo>
                        <a:cubicBezTo>
                          <a:pt x="6318549" y="4851235"/>
                          <a:pt x="6326664" y="4792107"/>
                          <a:pt x="6222956" y="4797552"/>
                        </a:cubicBezTo>
                        <a:cubicBezTo>
                          <a:pt x="6119248" y="4802997"/>
                          <a:pt x="6086082" y="4795889"/>
                          <a:pt x="5988128" y="4797552"/>
                        </a:cubicBezTo>
                        <a:cubicBezTo>
                          <a:pt x="5890174" y="4799215"/>
                          <a:pt x="5810630" y="4786747"/>
                          <a:pt x="5635885" y="4797552"/>
                        </a:cubicBezTo>
                        <a:cubicBezTo>
                          <a:pt x="5461140" y="4808357"/>
                          <a:pt x="5358351" y="4763816"/>
                          <a:pt x="5166228" y="4797552"/>
                        </a:cubicBezTo>
                        <a:cubicBezTo>
                          <a:pt x="4974105" y="4831288"/>
                          <a:pt x="4783835" y="4731095"/>
                          <a:pt x="4579157" y="4797552"/>
                        </a:cubicBezTo>
                        <a:cubicBezTo>
                          <a:pt x="4374479" y="4864009"/>
                          <a:pt x="4347909" y="4795202"/>
                          <a:pt x="4226914" y="4797552"/>
                        </a:cubicBezTo>
                        <a:cubicBezTo>
                          <a:pt x="4105919" y="4799902"/>
                          <a:pt x="3634118" y="4705181"/>
                          <a:pt x="3405014" y="4797552"/>
                        </a:cubicBezTo>
                        <a:cubicBezTo>
                          <a:pt x="3175910" y="4889923"/>
                          <a:pt x="2940583" y="4761551"/>
                          <a:pt x="2817942" y="4797552"/>
                        </a:cubicBezTo>
                        <a:cubicBezTo>
                          <a:pt x="2695301" y="4833553"/>
                          <a:pt x="2247782" y="4789385"/>
                          <a:pt x="1996043" y="4797552"/>
                        </a:cubicBezTo>
                        <a:cubicBezTo>
                          <a:pt x="1744304" y="4805719"/>
                          <a:pt x="1474487" y="4784362"/>
                          <a:pt x="1291557" y="4797552"/>
                        </a:cubicBezTo>
                        <a:cubicBezTo>
                          <a:pt x="1108627" y="4810742"/>
                          <a:pt x="1006535" y="4796705"/>
                          <a:pt x="821900" y="4797552"/>
                        </a:cubicBezTo>
                        <a:cubicBezTo>
                          <a:pt x="637265" y="4798399"/>
                          <a:pt x="174634" y="4789000"/>
                          <a:pt x="0" y="4797552"/>
                        </a:cubicBezTo>
                        <a:cubicBezTo>
                          <a:pt x="-52279" y="4580884"/>
                          <a:pt x="10124" y="4445556"/>
                          <a:pt x="0" y="4293809"/>
                        </a:cubicBezTo>
                        <a:cubicBezTo>
                          <a:pt x="-10124" y="4142062"/>
                          <a:pt x="13712" y="3817018"/>
                          <a:pt x="0" y="3694115"/>
                        </a:cubicBezTo>
                        <a:cubicBezTo>
                          <a:pt x="-13712" y="3571212"/>
                          <a:pt x="717" y="3174746"/>
                          <a:pt x="0" y="2998470"/>
                        </a:cubicBezTo>
                        <a:cubicBezTo>
                          <a:pt x="-717" y="2822194"/>
                          <a:pt x="41963" y="2574992"/>
                          <a:pt x="0" y="2302825"/>
                        </a:cubicBezTo>
                        <a:cubicBezTo>
                          <a:pt x="-41963" y="2030659"/>
                          <a:pt x="53118" y="1794427"/>
                          <a:pt x="0" y="1655155"/>
                        </a:cubicBezTo>
                        <a:cubicBezTo>
                          <a:pt x="-53118" y="1515883"/>
                          <a:pt x="65478" y="1210084"/>
                          <a:pt x="0" y="1007486"/>
                        </a:cubicBezTo>
                        <a:cubicBezTo>
                          <a:pt x="-65478" y="804888"/>
                          <a:pt x="18990" y="2776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br>
              <a:rPr lang="en-US" sz="3600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br>
              <a:rPr lang="en-US" sz="3600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br>
              <a:rPr lang="en-US" sz="3600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br>
              <a:rPr lang="en-US" sz="3600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br>
              <a:rPr lang="en-US" sz="3600" b="1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77"/>
              </a:rPr>
              <a:t>single-session interventions</a:t>
            </a:r>
            <a:br>
              <a:rPr lang="en-US" sz="36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77"/>
              </a:rPr>
            </a:br>
            <a:r>
              <a:rPr lang="en-US" sz="360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77"/>
              </a:rPr>
              <a:t>for youth and young adults</a:t>
            </a:r>
            <a:br>
              <a:rPr lang="en-US" sz="3200" dirty="0">
                <a:solidFill>
                  <a:srgbClr val="C00000"/>
                </a:solidFill>
                <a:latin typeface="Gill Sans MT" panose="020B0502020104020203" pitchFamily="34" charset="77"/>
              </a:rPr>
            </a:br>
            <a:br>
              <a:rPr lang="en-US" sz="3200" dirty="0">
                <a:latin typeface="Gill Sans MT" panose="020B0502020104020203" pitchFamily="34" charset="77"/>
              </a:rPr>
            </a:br>
            <a:r>
              <a:rPr lang="en-US" sz="1800" b="1" dirty="0">
                <a:latin typeface="Gill Sans MT" panose="020B0502020104020203" pitchFamily="34" charset="77"/>
              </a:rPr>
              <a:t>Jessica l. Schleider, </a:t>
            </a:r>
            <a:r>
              <a:rPr lang="en-US" sz="1800" b="1" dirty="0" err="1">
                <a:latin typeface="Gill Sans MT" panose="020B0502020104020203" pitchFamily="34" charset="77"/>
              </a:rPr>
              <a:t>ph.d.</a:t>
            </a:r>
            <a:br>
              <a:rPr lang="en-US" sz="1800" b="1" dirty="0">
                <a:latin typeface="Gill Sans MT" panose="020B0502020104020203" pitchFamily="34" charset="77"/>
              </a:rPr>
            </a:br>
            <a:r>
              <a:rPr lang="en-US" sz="1800" dirty="0">
                <a:latin typeface="Gill Sans MT" panose="020B0502020104020203" pitchFamily="34" charset="77"/>
              </a:rPr>
              <a:t>Associate professor of medical social sciences, Pediatrics, &amp; psychology</a:t>
            </a:r>
            <a:br>
              <a:rPr lang="en-US" sz="1800" dirty="0">
                <a:latin typeface="Gill Sans MT" panose="020B0502020104020203" pitchFamily="34" charset="77"/>
              </a:rPr>
            </a:br>
            <a:r>
              <a:rPr lang="en-US" sz="1800" dirty="0">
                <a:latin typeface="Gill Sans MT" panose="020B0502020104020203" pitchFamily="34" charset="77"/>
              </a:rPr>
              <a:t>Director, lab for scalable mental health</a:t>
            </a:r>
            <a:br>
              <a:rPr lang="en-US" sz="1800" dirty="0">
                <a:latin typeface="Gill Sans MT" panose="020B0502020104020203" pitchFamily="34" charset="77"/>
              </a:rPr>
            </a:br>
            <a:r>
              <a:rPr lang="en-US" sz="1800" dirty="0">
                <a:latin typeface="Gill Sans MT" panose="020B0502020104020203" pitchFamily="34" charset="77"/>
              </a:rPr>
              <a:t>Director of digital services, center for behavior intervention technologies</a:t>
            </a:r>
            <a:br>
              <a:rPr lang="en-US" sz="1800" dirty="0">
                <a:latin typeface="Gill Sans MT" panose="020B0502020104020203" pitchFamily="34" charset="77"/>
              </a:rPr>
            </a:br>
            <a:r>
              <a:rPr lang="en-US" sz="1800" b="1" dirty="0">
                <a:solidFill>
                  <a:srgbClr val="652660"/>
                </a:solidFill>
                <a:latin typeface="Gill Sans MT" panose="020B0502020104020203" pitchFamily="34" charset="77"/>
              </a:rPr>
              <a:t>northwestern university</a:t>
            </a:r>
            <a:br>
              <a:rPr lang="en-US" sz="2000" dirty="0">
                <a:latin typeface="Gill Sans MT" panose="020B0502020104020203" pitchFamily="34" charset="77"/>
              </a:rPr>
            </a:b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AF0F0-5B26-24A9-A5ED-DE3B390CD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7" y="5499895"/>
            <a:ext cx="11741426" cy="13581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www.schleiderlab.org</a:t>
            </a: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| </a:t>
            </a: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@JSchleiderPhD</a:t>
            </a: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| </a:t>
            </a:r>
            <a:r>
              <a:rPr lang="en-US" sz="2400" dirty="0" err="1">
                <a:solidFill>
                  <a:srgbClr val="002060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jessica.schleider@northwestern.edu</a:t>
            </a:r>
            <a:endParaRPr lang="en-US" sz="2400" dirty="0">
              <a:solidFill>
                <a:srgbClr val="002060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pic>
        <p:nvPicPr>
          <p:cNvPr id="4" name="Picture 3" descr="FINAL vector.png">
            <a:extLst>
              <a:ext uri="{FF2B5EF4-FFF2-40B4-BE49-F238E27FC236}">
                <a16:creationId xmlns:a16="http://schemas.microsoft.com/office/drawing/2014/main" id="{D9C7B271-A1D8-715D-076C-93A2C890AB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7683" r="22699" b="25273"/>
          <a:stretch/>
        </p:blipFill>
        <p:spPr>
          <a:xfrm>
            <a:off x="5209727" y="443814"/>
            <a:ext cx="1744446" cy="17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B658A6-384F-CA2D-04BE-9DF9269FE767}"/>
              </a:ext>
            </a:extLst>
          </p:cNvPr>
          <p:cNvSpPr txBox="1"/>
          <p:nvPr/>
        </p:nvSpPr>
        <p:spPr>
          <a:xfrm>
            <a:off x="325027" y="233758"/>
            <a:ext cx="11541942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/>
              <a:t>Our lab’s evidence-based single-session interventions</a:t>
            </a:r>
          </a:p>
          <a:p>
            <a:pPr algn="ctr"/>
            <a:r>
              <a:rPr lang="en-US" sz="3800" dirty="0"/>
              <a:t>have now served </a:t>
            </a:r>
            <a:r>
              <a:rPr lang="en-US" sz="3800" b="1" dirty="0">
                <a:solidFill>
                  <a:srgbClr val="C00000"/>
                </a:solidFill>
              </a:rPr>
              <a:t>&gt;70,000 </a:t>
            </a:r>
            <a:r>
              <a:rPr lang="en-US" sz="3800" dirty="0"/>
              <a:t>youth, young adults, &amp; parents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15,000+</a:t>
            </a:r>
            <a:r>
              <a:rPr lang="en-US" sz="2000" dirty="0"/>
              <a:t> via grant-funded RCTs, </a:t>
            </a:r>
            <a:r>
              <a:rPr lang="en-US" sz="2000" b="1" dirty="0"/>
              <a:t>55,000+ </a:t>
            </a:r>
            <a:r>
              <a:rPr lang="en-US" sz="2000" dirty="0"/>
              <a:t>via nonprofit and community partnerships, in </a:t>
            </a:r>
            <a:r>
              <a:rPr lang="en-US" sz="2000" b="1" dirty="0"/>
              <a:t>9 languages</a:t>
            </a:r>
          </a:p>
          <a:p>
            <a:pPr algn="ctr"/>
            <a:r>
              <a:rPr lang="en-US" sz="2000" dirty="0"/>
              <a:t>Two SSIs certified by Blueprints for Healthy Youth Development as “</a:t>
            </a:r>
            <a:r>
              <a:rPr lang="en-US" sz="2000" b="1" dirty="0"/>
              <a:t>Dissemination-Ready</a:t>
            </a:r>
            <a:r>
              <a:rPr lang="en-US" sz="2000" dirty="0"/>
              <a:t>”</a:t>
            </a:r>
          </a:p>
          <a:p>
            <a:pPr algn="ctr"/>
            <a:r>
              <a:rPr lang="en-US" sz="2000" dirty="0"/>
              <a:t>Built via </a:t>
            </a:r>
            <a:r>
              <a:rPr lang="en-US" sz="2000" b="1" dirty="0"/>
              <a:t>co-design </a:t>
            </a:r>
            <a:r>
              <a:rPr lang="en-US" sz="2000" dirty="0"/>
              <a:t>with</a:t>
            </a:r>
            <a:r>
              <a:rPr lang="en-US" sz="2000" b="1" dirty="0"/>
              <a:t> </a:t>
            </a:r>
            <a:r>
              <a:rPr lang="en-US" sz="2000" dirty="0"/>
              <a:t>minoritized youth (e.g. LGBTQ+ teens)</a:t>
            </a:r>
          </a:p>
          <a:p>
            <a:pPr algn="ctr"/>
            <a:r>
              <a:rPr lang="en-US" sz="2000" dirty="0"/>
              <a:t>40%+ of youth accessing SSIs are racial/ethnic minorities; 75%+ are LGBTQ+ (</a:t>
            </a:r>
            <a:r>
              <a:rPr lang="en-US" sz="2000" u="sng" dirty="0"/>
              <a:t>due to parent consent waivers</a:t>
            </a:r>
            <a:r>
              <a:rPr lang="en-US" sz="2000" dirty="0"/>
              <a:t>)</a:t>
            </a:r>
          </a:p>
          <a:p>
            <a:pPr algn="ctr"/>
            <a:endParaRPr lang="en-US" sz="1200" b="1" dirty="0"/>
          </a:p>
          <a:p>
            <a:pPr algn="ctr"/>
            <a:r>
              <a:rPr lang="en-US" sz="2000" b="1" dirty="0"/>
              <a:t>All SSIs are accessible </a:t>
            </a:r>
            <a:r>
              <a:rPr lang="en-US" sz="2000" b="1" i="1" dirty="0"/>
              <a:t>as needed,</a:t>
            </a:r>
            <a:r>
              <a:rPr lang="en-US" sz="2000" b="1" dirty="0"/>
              <a:t> </a:t>
            </a:r>
            <a:r>
              <a:rPr lang="en-US" sz="2000" b="1" u="sng" dirty="0"/>
              <a:t>with or without parent involvement</a:t>
            </a:r>
            <a:endParaRPr lang="en-US" sz="2000" b="1" dirty="0"/>
          </a:p>
          <a:p>
            <a:pPr algn="ctr"/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0E587-E7EE-F9E5-6DE9-3E2EF173B56D}"/>
              </a:ext>
            </a:extLst>
          </p:cNvPr>
          <p:cNvSpPr/>
          <p:nvPr/>
        </p:nvSpPr>
        <p:spPr>
          <a:xfrm>
            <a:off x="9981473" y="3687767"/>
            <a:ext cx="1829863" cy="18264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A5596E-4D80-D87C-09D6-839F1F7B75DE}"/>
              </a:ext>
            </a:extLst>
          </p:cNvPr>
          <p:cNvSpPr/>
          <p:nvPr/>
        </p:nvSpPr>
        <p:spPr>
          <a:xfrm>
            <a:off x="7603973" y="3711633"/>
            <a:ext cx="1829863" cy="18264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46361-A6FF-93DF-4A40-F17A80DA18E0}"/>
              </a:ext>
            </a:extLst>
          </p:cNvPr>
          <p:cNvSpPr txBox="1"/>
          <p:nvPr/>
        </p:nvSpPr>
        <p:spPr>
          <a:xfrm>
            <a:off x="10029148" y="3718405"/>
            <a:ext cx="173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Single Session Consultation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DF53F6E-DE64-B8CF-D4F0-54925A5F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8" y="3682885"/>
            <a:ext cx="1826488" cy="18264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27BFBD8-EAAE-F707-C99C-97893272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80" y="3711633"/>
            <a:ext cx="1826488" cy="18264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FAC2E5F-D02B-FCAA-0B4E-9B8C1EFC2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34599" r="11382" b="34693"/>
          <a:stretch/>
        </p:blipFill>
        <p:spPr bwMode="auto">
          <a:xfrm>
            <a:off x="7639082" y="4270776"/>
            <a:ext cx="1759643" cy="65015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DE8B60-485A-D46D-3BF0-47B2E5B261E6}"/>
              </a:ext>
            </a:extLst>
          </p:cNvPr>
          <p:cNvSpPr txBox="1"/>
          <p:nvPr/>
        </p:nvSpPr>
        <p:spPr>
          <a:xfrm>
            <a:off x="1474223" y="5624333"/>
            <a:ext cx="9243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Each SSI targets a </a:t>
            </a:r>
            <a:r>
              <a:rPr lang="en-US" sz="2400" b="1" dirty="0"/>
              <a:t>modifiable, short-term belief or behavior</a:t>
            </a:r>
          </a:p>
          <a:p>
            <a:pPr algn="ctr"/>
            <a:r>
              <a:rPr lang="en-US" sz="2400" dirty="0"/>
              <a:t>where </a:t>
            </a:r>
            <a:r>
              <a:rPr lang="en-US" sz="2400" i="1" dirty="0"/>
              <a:t>short-term improvements </a:t>
            </a:r>
            <a:r>
              <a:rPr lang="en-US" sz="2400" dirty="0"/>
              <a:t>in perceived control, autonomy, and hope</a:t>
            </a:r>
            <a:r>
              <a:rPr lang="en-US" sz="2400" i="1" dirty="0"/>
              <a:t> </a:t>
            </a:r>
          </a:p>
          <a:p>
            <a:pPr algn="ctr"/>
            <a:r>
              <a:rPr lang="en-US" sz="2400" dirty="0"/>
              <a:t>spur </a:t>
            </a:r>
            <a:r>
              <a:rPr lang="en-US" sz="2400" i="1" dirty="0"/>
              <a:t>upward spirals</a:t>
            </a:r>
            <a:r>
              <a:rPr lang="en-US" sz="2400" dirty="0"/>
              <a:t> of meaningful, long-term change, up to </a:t>
            </a:r>
            <a:r>
              <a:rPr lang="en-US" sz="2400" i="1" u="sng" dirty="0"/>
              <a:t>9 months later</a:t>
            </a:r>
            <a:endParaRPr lang="en-US" sz="2400" u="sng" dirty="0"/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92C7257B-60E1-5E33-8C54-2A47BBC9E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4701" b="34236"/>
          <a:stretch/>
        </p:blipFill>
        <p:spPr bwMode="auto">
          <a:xfrm>
            <a:off x="10001439" y="4360867"/>
            <a:ext cx="1784524" cy="11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B6A7AD-D4C2-4AAD-809A-3A9525AF4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64" t="1555" r="69298" b="47168"/>
          <a:stretch/>
        </p:blipFill>
        <p:spPr>
          <a:xfrm>
            <a:off x="5222905" y="3699334"/>
            <a:ext cx="1829864" cy="18489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34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CCC30-2222-B4EE-56A2-2596BBBE4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2" y="1270589"/>
            <a:ext cx="11546376" cy="481089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346F4F1-06AD-10AB-D4A0-78AB826C27A9}"/>
              </a:ext>
            </a:extLst>
          </p:cNvPr>
          <p:cNvSpPr/>
          <p:nvPr/>
        </p:nvSpPr>
        <p:spPr>
          <a:xfrm>
            <a:off x="551543" y="1656522"/>
            <a:ext cx="2119086" cy="4105650"/>
          </a:xfrm>
          <a:prstGeom prst="roundRect">
            <a:avLst/>
          </a:prstGeom>
          <a:solidFill>
            <a:srgbClr val="E9E6E6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Single-Session Intervention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(may be self-guided or provider-delivered)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67A68-74F5-94E0-C4D6-4C23C9258506}"/>
              </a:ext>
            </a:extLst>
          </p:cNvPr>
          <p:cNvSpPr txBox="1"/>
          <p:nvPr/>
        </p:nvSpPr>
        <p:spPr>
          <a:xfrm>
            <a:off x="1820333" y="366501"/>
            <a:ext cx="8551333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Generalizable </a:t>
            </a:r>
            <a:r>
              <a:rPr lang="en-US" sz="3200" dirty="0"/>
              <a:t>SSI Theory of Change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EFAFB7B-9A3F-5742-39ED-4EE85550B538}"/>
              </a:ext>
            </a:extLst>
          </p:cNvPr>
          <p:cNvSpPr/>
          <p:nvPr/>
        </p:nvSpPr>
        <p:spPr>
          <a:xfrm>
            <a:off x="9621078" y="2411896"/>
            <a:ext cx="2019379" cy="3350276"/>
          </a:xfrm>
          <a:prstGeom prst="roundRect">
            <a:avLst/>
          </a:prstGeom>
          <a:solidFill>
            <a:srgbClr val="E9E6E6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Better mental health (depression, anxiety, suicidality)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More engagement in traditional services (outpatient, primary care, school-based)</a:t>
            </a:r>
          </a:p>
        </p:txBody>
      </p:sp>
    </p:spTree>
    <p:extLst>
      <p:ext uri="{BB962C8B-B14F-4D97-AF65-F5344CB8AC3E}">
        <p14:creationId xmlns:p14="http://schemas.microsoft.com/office/powerpoint/2010/main" val="39627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088AC2-66B9-9AD0-EEA6-EE3479A42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"/>
          <a:stretch/>
        </p:blipFill>
        <p:spPr>
          <a:xfrm>
            <a:off x="42209" y="464459"/>
            <a:ext cx="6053791" cy="373761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3C1D3-6C27-E30C-568D-8EBA94D0D725}"/>
              </a:ext>
            </a:extLst>
          </p:cNvPr>
          <p:cNvSpPr txBox="1"/>
          <p:nvPr/>
        </p:nvSpPr>
        <p:spPr>
          <a:xfrm>
            <a:off x="178594" y="4620398"/>
            <a:ext cx="118348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In an NIH-funded RCT (</a:t>
            </a:r>
            <a:r>
              <a:rPr lang="en-US" sz="2000" i="1" dirty="0">
                <a:latin typeface="Gill Sans MT" panose="020B0502020104020203" pitchFamily="34" charset="77"/>
              </a:rPr>
              <a:t>N</a:t>
            </a:r>
            <a:r>
              <a:rPr lang="en-US" sz="2000" dirty="0">
                <a:latin typeface="Gill Sans MT" panose="020B0502020104020203" pitchFamily="34" charset="77"/>
              </a:rPr>
              <a:t> = </a:t>
            </a:r>
            <a:r>
              <a:rPr lang="en-US" sz="2000" b="1" dirty="0">
                <a:latin typeface="Gill Sans MT" panose="020B0502020104020203" pitchFamily="34" charset="77"/>
              </a:rPr>
              <a:t>2,452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b="1" dirty="0">
                <a:latin typeface="Gill Sans MT" panose="020B0502020104020203" pitchFamily="34" charset="77"/>
              </a:rPr>
              <a:t>teens</a:t>
            </a:r>
            <a:r>
              <a:rPr lang="en-US" sz="2000" dirty="0">
                <a:latin typeface="Gill Sans MT" panose="020B0502020104020203" pitchFamily="34" charset="77"/>
              </a:rPr>
              <a:t>, 80% LGBTQ+, 50% racial/ethnic minoritized youth), </a:t>
            </a:r>
          </a:p>
          <a:p>
            <a:pPr algn="ctr"/>
            <a:r>
              <a:rPr lang="en-US" sz="2000" dirty="0">
                <a:latin typeface="Gill Sans MT" panose="020B0502020104020203" pitchFamily="34" charset="77"/>
              </a:rPr>
              <a:t>we tested whether two online </a:t>
            </a:r>
            <a:r>
              <a:rPr lang="en-US" sz="2000" dirty="0"/>
              <a:t>SSIs (one teaching </a:t>
            </a:r>
            <a:r>
              <a:rPr lang="en-US" sz="2000" i="1" dirty="0"/>
              <a:t>growth mindset</a:t>
            </a:r>
            <a:r>
              <a:rPr lang="en-US" sz="2000" dirty="0"/>
              <a:t>, one teaching </a:t>
            </a:r>
            <a:r>
              <a:rPr lang="en-US" sz="2000" i="1" dirty="0"/>
              <a:t>behavioral activation</a:t>
            </a:r>
            <a:r>
              <a:rPr lang="en-US" sz="2000" dirty="0"/>
              <a:t>) </a:t>
            </a:r>
          </a:p>
          <a:p>
            <a:pPr algn="ctr"/>
            <a:r>
              <a:rPr lang="en-US" sz="2000" b="1" dirty="0">
                <a:latin typeface="Gill Sans MT" panose="020B0502020104020203" pitchFamily="34" charset="77"/>
              </a:rPr>
              <a:t>reduced depression, anxiety, trauma symptoms, and restrictive eating </a:t>
            </a:r>
            <a:r>
              <a:rPr lang="en-US" sz="2000" dirty="0">
                <a:latin typeface="Gill Sans MT" panose="020B0502020104020203" pitchFamily="34" charset="77"/>
              </a:rPr>
              <a:t>versus a supportive control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89B823A-68E9-5208-90EE-B697EEBA7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2" t="9979" r="7569" b="1836"/>
          <a:stretch/>
        </p:blipFill>
        <p:spPr>
          <a:xfrm>
            <a:off x="6168154" y="701631"/>
            <a:ext cx="5981637" cy="326326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0C2BE6-D64C-D7EC-EFD8-D858F707DB0F}"/>
              </a:ext>
            </a:extLst>
          </p:cNvPr>
          <p:cNvSpPr txBox="1"/>
          <p:nvPr/>
        </p:nvSpPr>
        <p:spPr>
          <a:xfrm>
            <a:off x="2193072" y="6291564"/>
            <a:ext cx="780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Funded by NIH Office of the Director &amp; National Institute of Mental Health</a:t>
            </a:r>
          </a:p>
          <a:p>
            <a:pPr algn="ctr"/>
            <a:r>
              <a:rPr lang="en-US" sz="1600" dirty="0"/>
              <a:t>COVID supplement to grant NIH Early Independence Award, DP5OD028123, PI J. Schleider</a:t>
            </a:r>
          </a:p>
        </p:txBody>
      </p:sp>
    </p:spTree>
    <p:extLst>
      <p:ext uri="{BB962C8B-B14F-4D97-AF65-F5344CB8AC3E}">
        <p14:creationId xmlns:p14="http://schemas.microsoft.com/office/powerpoint/2010/main" val="13100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8EB64E-C239-A672-7073-8EE7F417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6" y="2013859"/>
            <a:ext cx="2803609" cy="47169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2783A6-C9EE-B8D4-6E4D-D03FE6C81E48}"/>
              </a:ext>
            </a:extLst>
          </p:cNvPr>
          <p:cNvSpPr/>
          <p:nvPr/>
        </p:nvSpPr>
        <p:spPr>
          <a:xfrm>
            <a:off x="313212" y="2695474"/>
            <a:ext cx="2443495" cy="5920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By acting differently, you can build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C00000"/>
                </a:solidFill>
              </a:rPr>
              <a:t>new connections</a:t>
            </a:r>
            <a:r>
              <a:rPr lang="en-US" sz="1200" b="1" dirty="0"/>
              <a:t> </a:t>
            </a:r>
            <a:r>
              <a:rPr lang="en-US" sz="1200" dirty="0"/>
              <a:t>between neurons in your brain.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25134-FB7A-4A8B-744C-5B0E95DEE247}"/>
              </a:ext>
            </a:extLst>
          </p:cNvPr>
          <p:cNvSpPr/>
          <p:nvPr/>
        </p:nvSpPr>
        <p:spPr>
          <a:xfrm>
            <a:off x="360992" y="5341377"/>
            <a:ext cx="2357299" cy="1378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When neurons form new connections, people can learn to cope with life’s challenges in better ways. 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And so, people aren’t stuck being ‘sad’ or ‘shy’; neurons can </a:t>
            </a:r>
            <a:r>
              <a:rPr lang="en-US" sz="1000" u="sng" dirty="0"/>
              <a:t>always</a:t>
            </a:r>
            <a:r>
              <a:rPr lang="en-US" sz="1000" dirty="0"/>
              <a:t> form new connections over time. </a:t>
            </a:r>
            <a:r>
              <a:rPr lang="en-US" sz="1000" b="1" dirty="0">
                <a:solidFill>
                  <a:srgbClr val="C00000"/>
                </a:solidFill>
              </a:rPr>
              <a:t>Everyone’s brain is a work in progress.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E59626-1ABE-AB09-6981-CF894CF14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13487" r="7607" b="10459"/>
          <a:stretch/>
        </p:blipFill>
        <p:spPr bwMode="auto">
          <a:xfrm>
            <a:off x="377317" y="3258752"/>
            <a:ext cx="2315284" cy="2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E8130-BA74-87FF-ECAF-3D03C1A60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01" y="2039497"/>
            <a:ext cx="2821602" cy="4691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915F1-AC8A-897E-9B7E-49212D063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05" y="2039301"/>
            <a:ext cx="2778583" cy="46935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245E25-5447-25EA-7D5D-D480EB4A7972}"/>
              </a:ext>
            </a:extLst>
          </p:cNvPr>
          <p:cNvSpPr/>
          <p:nvPr/>
        </p:nvSpPr>
        <p:spPr>
          <a:xfrm>
            <a:off x="6440056" y="2652692"/>
            <a:ext cx="2083457" cy="6347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Your final </a:t>
            </a:r>
            <a:r>
              <a:rPr lang="en-US" sz="1600" b="1" dirty="0">
                <a:solidFill>
                  <a:srgbClr val="C00000"/>
                </a:solidFill>
              </a:rPr>
              <a:t>action plan </a:t>
            </a:r>
            <a:r>
              <a:rPr lang="en-US" sz="1600" dirty="0">
                <a:solidFill>
                  <a:srgbClr val="C00000"/>
                </a:solidFill>
              </a:rPr>
              <a:t>is: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25732F-E7B3-FA49-B98F-0E16CDF43558}"/>
              </a:ext>
            </a:extLst>
          </p:cNvPr>
          <p:cNvSpPr/>
          <p:nvPr/>
        </p:nvSpPr>
        <p:spPr>
          <a:xfrm>
            <a:off x="6456609" y="3200403"/>
            <a:ext cx="2175760" cy="353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You will connect with </a:t>
            </a:r>
            <a:r>
              <a:rPr lang="en-US" sz="1000" b="1" dirty="0">
                <a:solidFill>
                  <a:srgbClr val="C00000"/>
                </a:solidFill>
              </a:rPr>
              <a:t>sister, Katy </a:t>
            </a:r>
            <a:r>
              <a:rPr lang="en-US" sz="1000" b="1" dirty="0"/>
              <a:t>by </a:t>
            </a:r>
            <a:r>
              <a:rPr lang="en-US" sz="1000" b="1" dirty="0">
                <a:solidFill>
                  <a:srgbClr val="C00000"/>
                </a:solidFill>
              </a:rPr>
              <a:t>going on a walk </a:t>
            </a:r>
            <a:r>
              <a:rPr lang="en-US" sz="1000" b="1" dirty="0">
                <a:solidFill>
                  <a:schemeClr val="tx1"/>
                </a:solidFill>
              </a:rPr>
              <a:t>and</a:t>
            </a:r>
            <a:r>
              <a:rPr lang="en-US" sz="1000" b="1" dirty="0">
                <a:solidFill>
                  <a:srgbClr val="C00000"/>
                </a:solidFill>
              </a:rPr>
              <a:t> watching a movie together </a:t>
            </a:r>
            <a:r>
              <a:rPr lang="en-US" sz="1000" b="1" dirty="0">
                <a:solidFill>
                  <a:schemeClr val="tx1"/>
                </a:solidFill>
              </a:rPr>
              <a:t>around </a:t>
            </a:r>
            <a:r>
              <a:rPr lang="en-US" sz="1000" b="1" dirty="0">
                <a:solidFill>
                  <a:srgbClr val="C00000"/>
                </a:solidFill>
              </a:rPr>
              <a:t>Evening, before bed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1000" b="1" dirty="0"/>
              <a:t>To do something just for yourself, you will </a:t>
            </a:r>
            <a:r>
              <a:rPr lang="en-US" sz="1000" b="1" dirty="0">
                <a:solidFill>
                  <a:srgbClr val="C00000"/>
                </a:solidFill>
              </a:rPr>
              <a:t>write in journal or diary</a:t>
            </a:r>
          </a:p>
          <a:p>
            <a:pPr algn="ctr"/>
            <a:endParaRPr lang="en-US" sz="1000" b="1" dirty="0">
              <a:solidFill>
                <a:srgbClr val="C00000"/>
              </a:solidFill>
            </a:endParaRPr>
          </a:p>
          <a:p>
            <a:pPr algn="ctr"/>
            <a:endParaRPr lang="en-US" sz="1000" b="1" dirty="0">
              <a:solidFill>
                <a:srgbClr val="C00000"/>
              </a:solidFill>
            </a:endParaRP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If you have your roadblock thought,  </a:t>
            </a:r>
            <a:r>
              <a:rPr lang="en-US" sz="1000" b="1" dirty="0">
                <a:solidFill>
                  <a:srgbClr val="C00000"/>
                </a:solidFill>
              </a:rPr>
              <a:t>‘I can’t do this alone,’ </a:t>
            </a:r>
            <a:r>
              <a:rPr lang="en-US" sz="1000" b="1" dirty="0">
                <a:solidFill>
                  <a:schemeClr val="tx1"/>
                </a:solidFill>
              </a:rPr>
              <a:t>then you can ask</a:t>
            </a:r>
            <a:r>
              <a:rPr lang="en-US" sz="1000" b="1" dirty="0">
                <a:solidFill>
                  <a:srgbClr val="C00000"/>
                </a:solidFill>
              </a:rPr>
              <a:t> mom </a:t>
            </a:r>
            <a:r>
              <a:rPr lang="en-US" sz="1000" b="1" dirty="0">
                <a:solidFill>
                  <a:schemeClr val="tx1"/>
                </a:solidFill>
              </a:rPr>
              <a:t>for help or support</a:t>
            </a:r>
          </a:p>
          <a:p>
            <a:pPr algn="ctr"/>
            <a:endParaRPr lang="en-US" sz="1000" b="1" dirty="0">
              <a:solidFill>
                <a:srgbClr val="C00000"/>
              </a:solidFill>
            </a:endParaRPr>
          </a:p>
          <a:p>
            <a:pPr algn="ctr"/>
            <a:endParaRPr lang="en-US" sz="1000" b="1" dirty="0">
              <a:solidFill>
                <a:srgbClr val="C00000"/>
              </a:solidFill>
            </a:endParaRP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And you can be a good friend to yourself by saying,</a:t>
            </a:r>
            <a:r>
              <a:rPr lang="en-US" sz="1000" b="1" dirty="0">
                <a:solidFill>
                  <a:srgbClr val="C00000"/>
                </a:solidFill>
              </a:rPr>
              <a:t> “I’ve done hard things before, I can do this too”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CC643-E008-D916-A11D-161B22E0BED6}"/>
              </a:ext>
            </a:extLst>
          </p:cNvPr>
          <p:cNvSpPr txBox="1"/>
          <p:nvPr/>
        </p:nvSpPr>
        <p:spPr>
          <a:xfrm>
            <a:off x="622875" y="1429630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Brain Science</a:t>
            </a:r>
            <a:endParaRPr lang="en-US" dirty="0"/>
          </a:p>
          <a:p>
            <a:pPr algn="ctr"/>
            <a:r>
              <a:rPr lang="en-US" dirty="0"/>
              <a:t>to boost buy-in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14B41-AE2A-9F23-0850-A07CEF509F3A}"/>
              </a:ext>
            </a:extLst>
          </p:cNvPr>
          <p:cNvSpPr txBox="1"/>
          <p:nvPr/>
        </p:nvSpPr>
        <p:spPr>
          <a:xfrm>
            <a:off x="3163942" y="1418366"/>
            <a:ext cx="25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Peer stories</a:t>
            </a:r>
            <a:endParaRPr lang="en-US" dirty="0"/>
          </a:p>
          <a:p>
            <a:pPr algn="ctr"/>
            <a:r>
              <a:rPr lang="en-US" dirty="0"/>
              <a:t>to strengthen relatedness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E4C92D-34AE-A85F-84C6-74BDCEDE462D}"/>
              </a:ext>
            </a:extLst>
          </p:cNvPr>
          <p:cNvSpPr txBox="1"/>
          <p:nvPr/>
        </p:nvSpPr>
        <p:spPr>
          <a:xfrm>
            <a:off x="6440056" y="1409332"/>
            <a:ext cx="221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Action Plan</a:t>
            </a:r>
            <a:endParaRPr lang="en-US" dirty="0"/>
          </a:p>
          <a:p>
            <a:pPr algn="ctr"/>
            <a:r>
              <a:rPr lang="en-US" dirty="0"/>
              <a:t>to streamline skill 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61608C-5128-F191-8E07-727BC5D9B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25" y="2064697"/>
            <a:ext cx="2760615" cy="45898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4CE726-625F-6A42-189F-3374382C42CA}"/>
              </a:ext>
            </a:extLst>
          </p:cNvPr>
          <p:cNvSpPr txBox="1"/>
          <p:nvPr/>
        </p:nvSpPr>
        <p:spPr>
          <a:xfrm>
            <a:off x="9580204" y="1429938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Share advice</a:t>
            </a:r>
            <a:endParaRPr lang="en-US" dirty="0"/>
          </a:p>
          <a:p>
            <a:pPr algn="ctr"/>
            <a:r>
              <a:rPr lang="en-US" dirty="0"/>
              <a:t>to solidify learning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F753A47-F8EC-8282-4E6F-EA04583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Digital single-session interventions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C56E65-9CE6-5741-9E60-228CEAF7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3039"/>
            <a:ext cx="8229600" cy="77653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Control: ‘sharing feelings’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498584" cy="4876800"/>
          </a:xfrm>
        </p:spPr>
        <p:txBody>
          <a:bodyPr>
            <a:normAutofit/>
          </a:bodyPr>
          <a:lstStyle/>
          <a:p>
            <a:r>
              <a:rPr lang="en-US" sz="2200" dirty="0"/>
              <a:t>Control for </a:t>
            </a:r>
            <a:r>
              <a:rPr lang="en-US" sz="2200" b="1" dirty="0"/>
              <a:t>non-specific aspects </a:t>
            </a:r>
            <a:r>
              <a:rPr lang="en-US" sz="2200" dirty="0"/>
              <a:t>of online SSI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Aims to normalize and encourage </a:t>
            </a:r>
            <a:r>
              <a:rPr lang="en-US" sz="2200" b="1" dirty="0"/>
              <a:t>sharing feelings </a:t>
            </a:r>
            <a:r>
              <a:rPr lang="en-US" sz="2200" dirty="0"/>
              <a:t>with close others</a:t>
            </a:r>
          </a:p>
          <a:p>
            <a:pPr lvl="1"/>
            <a:r>
              <a:rPr lang="en-US" sz="2200" dirty="0"/>
              <a:t>Resembles advice kids often receive</a:t>
            </a:r>
          </a:p>
          <a:p>
            <a:pPr lvl="1"/>
            <a:r>
              <a:rPr lang="en-US" sz="2200" dirty="0"/>
              <a:t>Face-valid; doesn’t “give away” intervention condition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No mention of malleability of personal traits or abilities; no action plan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No opportunity to give advice to others</a:t>
            </a:r>
          </a:p>
        </p:txBody>
      </p:sp>
    </p:spTree>
    <p:extLst>
      <p:ext uri="{BB962C8B-B14F-4D97-AF65-F5344CB8AC3E}">
        <p14:creationId xmlns:p14="http://schemas.microsoft.com/office/powerpoint/2010/main" val="7570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04211" y="1699526"/>
          <a:ext cx="8983578" cy="39495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2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8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Outcome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</a:rPr>
                        <a:t>Cohen’s </a:t>
                      </a:r>
                      <a:r>
                        <a:rPr lang="en-US" sz="1800" b="1" i="1" dirty="0">
                          <a:effectLst/>
                        </a:rPr>
                        <a:t>d</a:t>
                      </a:r>
                      <a:r>
                        <a:rPr lang="en-US" sz="1800" b="1" dirty="0">
                          <a:effectLst/>
                        </a:rPr>
                        <a:t> [95% CI] 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9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Baseline to post-intervention</a:t>
                      </a:r>
                      <a:endParaRPr lang="en-US" sz="18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1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Hopelessness (</a:t>
                      </a:r>
                      <a:r>
                        <a:rPr lang="en-US" sz="1800" b="1" dirty="0">
                          <a:effectLst/>
                        </a:rPr>
                        <a:t>ABC</a:t>
                      </a:r>
                      <a:r>
                        <a:rPr lang="en-US" sz="1800" dirty="0">
                          <a:effectLst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.26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0.16, 0.36]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1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Hopelessness (</a:t>
                      </a:r>
                      <a:r>
                        <a:rPr lang="en-US" sz="1800" b="1" dirty="0">
                          <a:effectLst/>
                        </a:rPr>
                        <a:t>Personality</a:t>
                      </a:r>
                      <a:r>
                        <a:rPr lang="en-US" sz="1800" dirty="0">
                          <a:effectLst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.28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0.18, 0.38]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1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Perceived Agency (</a:t>
                      </a:r>
                      <a:r>
                        <a:rPr lang="en-US" sz="1800" b="1" dirty="0">
                          <a:effectLst/>
                        </a:rPr>
                        <a:t>ABC</a:t>
                      </a:r>
                      <a:r>
                        <a:rPr lang="en-US" sz="1800" dirty="0">
                          <a:effectLst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.31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0.21, 0.40]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Perceived Agency (</a:t>
                      </a:r>
                      <a:r>
                        <a:rPr lang="en-US" sz="1800" b="1" dirty="0">
                          <a:effectLst/>
                        </a:rPr>
                        <a:t>Personality</a:t>
                      </a:r>
                      <a:r>
                        <a:rPr lang="en-US" sz="1800" dirty="0">
                          <a:effectLst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.15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0.08, 0.28]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BFFF990-3D8D-B547-80B7-AC54FA56CE94}"/>
              </a:ext>
            </a:extLst>
          </p:cNvPr>
          <p:cNvSpPr txBox="1">
            <a:spLocks/>
          </p:cNvSpPr>
          <p:nvPr/>
        </p:nvSpPr>
        <p:spPr>
          <a:xfrm>
            <a:off x="195262" y="478694"/>
            <a:ext cx="11801475" cy="87127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C00000"/>
                </a:solidFill>
              </a:rPr>
              <a:t>Effects on hopelessness &amp; agency</a:t>
            </a:r>
            <a:r>
              <a:rPr lang="en-US" sz="2000" dirty="0">
                <a:solidFill>
                  <a:srgbClr val="C00000"/>
                </a:solidFill>
              </a:rPr>
              <a:t>(immediate post-intervention)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82557-89B1-7740-96C5-A76C3C3AC65B}"/>
              </a:ext>
            </a:extLst>
          </p:cNvPr>
          <p:cNvSpPr txBox="1"/>
          <p:nvPr/>
        </p:nvSpPr>
        <p:spPr>
          <a:xfrm>
            <a:off x="4061438" y="6179583"/>
            <a:ext cx="4069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Project</a:t>
            </a:r>
            <a:r>
              <a:rPr lang="en-US" b="1" i="1" dirty="0"/>
              <a:t> ABC</a:t>
            </a:r>
            <a:r>
              <a:rPr lang="en-US" i="1" dirty="0"/>
              <a:t> = Behavioral Activation SSI</a:t>
            </a:r>
          </a:p>
          <a:p>
            <a:pPr algn="ctr"/>
            <a:r>
              <a:rPr lang="en-US" i="1" dirty="0"/>
              <a:t>Project</a:t>
            </a:r>
            <a:r>
              <a:rPr lang="en-US" b="1" i="1" dirty="0"/>
              <a:t> Personality</a:t>
            </a:r>
            <a:r>
              <a:rPr lang="en-US" i="1" dirty="0"/>
              <a:t> = Growth Mindset SSI</a:t>
            </a:r>
          </a:p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84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2437" y="1287146"/>
          <a:ext cx="11287125" cy="4789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62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43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Outcome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</a:rPr>
                        <a:t>Cohen’s </a:t>
                      </a:r>
                      <a:r>
                        <a:rPr lang="en-US" sz="1800" b="1" i="1" dirty="0">
                          <a:effectLst/>
                        </a:rPr>
                        <a:t>d</a:t>
                      </a:r>
                      <a:r>
                        <a:rPr lang="en-US" sz="1800" b="1" dirty="0">
                          <a:effectLst/>
                        </a:rPr>
                        <a:t> [95% CI] 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Baseline to 3 months</a:t>
                      </a:r>
                      <a:endParaRPr lang="en-US" sz="18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9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Depression symptoms (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ABC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.18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0.08, 0.28]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9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Depression symptoms (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Personality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.18 [</a:t>
                      </a:r>
                      <a:r>
                        <a:rPr lang="en-US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0.08, 0.27]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0.001</a:t>
                      </a: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9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Anxiety symptoms (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ABC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.02 [-0.08, 0.12], </a:t>
                      </a:r>
                      <a:r>
                        <a:rPr lang="en-US" sz="1800" i="1" dirty="0">
                          <a:effectLst/>
                        </a:rPr>
                        <a:t>p</a:t>
                      </a:r>
                      <a:r>
                        <a:rPr lang="en-US" sz="1800" i="0" dirty="0">
                          <a:effectLst/>
                        </a:rPr>
                        <a:t> = 0.72</a:t>
                      </a:r>
                      <a:endParaRPr lang="en-US" sz="18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Anxiety symptoms (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Personality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vs Placebo)</a:t>
                      </a:r>
                      <a:endParaRPr lang="en-US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</a:rPr>
                        <a:t>.10 [.006, .20], </a:t>
                      </a:r>
                      <a:r>
                        <a:rPr lang="en-US" sz="1800" b="1" i="1" dirty="0">
                          <a:effectLst/>
                        </a:rPr>
                        <a:t>p</a:t>
                      </a:r>
                      <a:r>
                        <a:rPr lang="en-US" sz="1800" b="1" i="0" dirty="0">
                          <a:effectLst/>
                        </a:rPr>
                        <a:t> = 0.038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1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COVID-related trauma (</a:t>
                      </a:r>
                      <a:r>
                        <a:rPr lang="en-US" sz="18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ABC</a:t>
                      </a:r>
                      <a:r>
                        <a:rPr lang="en-US" sz="180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vs. Placebo)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.10 [-.001, .19], </a:t>
                      </a:r>
                      <a:r>
                        <a:rPr lang="en-US" sz="1800" i="1" dirty="0">
                          <a:effectLst/>
                        </a:rPr>
                        <a:t>p</a:t>
                      </a:r>
                      <a:r>
                        <a:rPr lang="en-US" sz="1800" i="0" dirty="0">
                          <a:effectLst/>
                        </a:rPr>
                        <a:t> = 0.057</a:t>
                      </a:r>
                      <a:endParaRPr lang="en-US" sz="18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73887"/>
                  </a:ext>
                </a:extLst>
              </a:tr>
              <a:tr h="4911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COVID-related trauma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800" b="1" dirty="0">
                          <a:effectLst/>
                          <a:latin typeface="+mn-lt"/>
                        </a:rPr>
                        <a:t>Personality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vs Placebo)</a:t>
                      </a:r>
                      <a:endParaRPr lang="en-US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</a:rPr>
                        <a:t>.10 [.006, .20], </a:t>
                      </a:r>
                      <a:r>
                        <a:rPr lang="en-US" sz="1800" b="1" i="1" dirty="0">
                          <a:effectLst/>
                        </a:rPr>
                        <a:t>p</a:t>
                      </a:r>
                      <a:r>
                        <a:rPr lang="en-US" sz="1800" b="1" i="0" dirty="0">
                          <a:effectLst/>
                        </a:rPr>
                        <a:t> = 0.037</a:t>
                      </a:r>
                      <a:endParaRPr lang="en-US" sz="18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94325"/>
                  </a:ext>
                </a:extLst>
              </a:tr>
              <a:tr h="4911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Restrictive eating (</a:t>
                      </a:r>
                      <a:r>
                        <a:rPr lang="en-US" sz="18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ABC </a:t>
                      </a:r>
                      <a:r>
                        <a:rPr lang="en-US" sz="1800" b="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vs Placebo)</a:t>
                      </a:r>
                      <a:endParaRPr lang="en-US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effectLst/>
                        </a:rPr>
                        <a:t>.15 [.06, .25], </a:t>
                      </a:r>
                      <a:r>
                        <a:rPr lang="en-US" sz="1800" b="1" i="1" dirty="0">
                          <a:effectLst/>
                        </a:rPr>
                        <a:t>p </a:t>
                      </a:r>
                      <a:r>
                        <a:rPr lang="en-US" sz="1800" b="1" i="0" dirty="0">
                          <a:effectLst/>
                        </a:rPr>
                        <a:t>= 0.002</a:t>
                      </a:r>
                      <a:endParaRPr lang="en-US" sz="18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607281"/>
                  </a:ext>
                </a:extLst>
              </a:tr>
              <a:tr h="4911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Restrictive eating (</a:t>
                      </a:r>
                      <a:r>
                        <a:rPr lang="en-US" sz="18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Personality </a:t>
                      </a:r>
                      <a:r>
                        <a:rPr lang="en-US" sz="1800" b="0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vs Placebo)</a:t>
                      </a:r>
                      <a:endParaRPr lang="en-US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effectLst/>
                        </a:rPr>
                        <a:t>.10 [.002, .20], </a:t>
                      </a:r>
                      <a:r>
                        <a:rPr lang="en-US" sz="1800" b="1" i="1" dirty="0">
                          <a:effectLst/>
                        </a:rPr>
                        <a:t>p </a:t>
                      </a:r>
                      <a:r>
                        <a:rPr lang="en-US" sz="1800" b="1" i="0" dirty="0">
                          <a:effectLst/>
                        </a:rPr>
                        <a:t>= 0.044</a:t>
                      </a:r>
                      <a:endParaRPr lang="en-US" sz="18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F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3808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BFFF990-3D8D-B547-80B7-AC54FA56CE94}"/>
              </a:ext>
            </a:extLst>
          </p:cNvPr>
          <p:cNvSpPr txBox="1">
            <a:spLocks/>
          </p:cNvSpPr>
          <p:nvPr/>
        </p:nvSpPr>
        <p:spPr>
          <a:xfrm>
            <a:off x="561975" y="197287"/>
            <a:ext cx="11177587" cy="58453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C00000"/>
                </a:solidFill>
              </a:rPr>
              <a:t>Effects on clinical outcomes </a:t>
            </a:r>
            <a:r>
              <a:rPr lang="en-US" sz="2000" dirty="0">
                <a:solidFill>
                  <a:srgbClr val="C00000"/>
                </a:solidFill>
              </a:rPr>
              <a:t>(3 months)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32570-F9B7-9244-A2AA-8477BB579EA5}"/>
              </a:ext>
            </a:extLst>
          </p:cNvPr>
          <p:cNvSpPr txBox="1"/>
          <p:nvPr/>
        </p:nvSpPr>
        <p:spPr>
          <a:xfrm>
            <a:off x="4061438" y="6179583"/>
            <a:ext cx="4069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Project</a:t>
            </a:r>
            <a:r>
              <a:rPr lang="en-US" b="1" i="1" dirty="0"/>
              <a:t> ABC</a:t>
            </a:r>
            <a:r>
              <a:rPr lang="en-US" i="1" dirty="0"/>
              <a:t> = Behavioral Activation SSI</a:t>
            </a:r>
          </a:p>
          <a:p>
            <a:pPr algn="ctr"/>
            <a:r>
              <a:rPr lang="en-US" i="1" dirty="0"/>
              <a:t>Project</a:t>
            </a:r>
            <a:r>
              <a:rPr lang="en-US" b="1" i="1" dirty="0"/>
              <a:t> Personality</a:t>
            </a:r>
            <a:r>
              <a:rPr lang="en-US" i="1" dirty="0"/>
              <a:t> = Growth Mindset SSI</a:t>
            </a:r>
          </a:p>
          <a:p>
            <a:pPr algn="ctr"/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0978F-546C-478F-26E9-32CC8061F129}"/>
              </a:ext>
            </a:extLst>
          </p:cNvPr>
          <p:cNvSpPr txBox="1"/>
          <p:nvPr/>
        </p:nvSpPr>
        <p:spPr>
          <a:xfrm>
            <a:off x="703015" y="781818"/>
            <a:ext cx="110365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0070C0"/>
                </a:solidFill>
              </a:rPr>
              <a:t>Neither </a:t>
            </a:r>
            <a:r>
              <a:rPr lang="en-US" sz="1500" b="1" i="1" dirty="0">
                <a:solidFill>
                  <a:srgbClr val="0070C0"/>
                </a:solidFill>
              </a:rPr>
              <a:t>acceptability </a:t>
            </a:r>
            <a:r>
              <a:rPr lang="en-US" sz="1500" i="1" dirty="0">
                <a:solidFill>
                  <a:srgbClr val="0070C0"/>
                </a:solidFill>
              </a:rPr>
              <a:t>nor </a:t>
            </a:r>
            <a:r>
              <a:rPr lang="en-US" sz="1500" b="1" i="1" dirty="0">
                <a:solidFill>
                  <a:srgbClr val="0070C0"/>
                </a:solidFill>
              </a:rPr>
              <a:t>effectiveness </a:t>
            </a:r>
            <a:r>
              <a:rPr lang="en-US" sz="1500" i="1" dirty="0">
                <a:solidFill>
                  <a:srgbClr val="0070C0"/>
                </a:solidFill>
              </a:rPr>
              <a:t>differed by race, ethnicity, gender, or sexual orientation (</a:t>
            </a:r>
            <a:r>
              <a:rPr lang="en-US" sz="1500" i="1" dirty="0" err="1">
                <a:solidFill>
                  <a:srgbClr val="0070C0"/>
                </a:solidFill>
              </a:rPr>
              <a:t>McDanal</a:t>
            </a:r>
            <a:r>
              <a:rPr lang="en-US" sz="1500" i="1" dirty="0">
                <a:solidFill>
                  <a:srgbClr val="0070C0"/>
                </a:solidFill>
              </a:rPr>
              <a:t> et al, 2024, Clinical Psychological Science)</a:t>
            </a:r>
          </a:p>
        </p:txBody>
      </p:sp>
    </p:spTree>
    <p:extLst>
      <p:ext uri="{BB962C8B-B14F-4D97-AF65-F5344CB8AC3E}">
        <p14:creationId xmlns:p14="http://schemas.microsoft.com/office/powerpoint/2010/main" val="40878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C6828-2389-F1DE-F2FE-ED24F4D1DD3B}"/>
              </a:ext>
            </a:extLst>
          </p:cNvPr>
          <p:cNvSpPr txBox="1"/>
          <p:nvPr/>
        </p:nvSpPr>
        <p:spPr>
          <a:xfrm>
            <a:off x="898358" y="462898"/>
            <a:ext cx="10395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Do online SSIs for depression work better for </a:t>
            </a:r>
            <a:r>
              <a:rPr lang="en-US" sz="2400" b="1" dirty="0">
                <a:solidFill>
                  <a:srgbClr val="C00000"/>
                </a:solidFill>
              </a:rPr>
              <a:t>certain groups </a:t>
            </a:r>
            <a:r>
              <a:rPr lang="en-US" sz="2400" dirty="0">
                <a:solidFill>
                  <a:srgbClr val="C00000"/>
                </a:solidFill>
              </a:rPr>
              <a:t>than others?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6E3013-4EDF-9C20-D35E-76203B32C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"/>
          <a:stretch/>
        </p:blipFill>
        <p:spPr>
          <a:xfrm>
            <a:off x="688902" y="1307498"/>
            <a:ext cx="3545205" cy="21888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Screen Shot 2018-08-15 at 2.35.02 PM.png">
            <a:extLst>
              <a:ext uri="{FF2B5EF4-FFF2-40B4-BE49-F238E27FC236}">
                <a16:creationId xmlns:a16="http://schemas.microsoft.com/office/drawing/2014/main" id="{874793DF-D8FF-4D46-D4AC-9D497D65E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2" y="1156166"/>
            <a:ext cx="4744522" cy="1822591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172FE5A-3914-14AF-7A6D-6C4F853DE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91"/>
          <a:stretch/>
        </p:blipFill>
        <p:spPr>
          <a:xfrm>
            <a:off x="8101263" y="1307498"/>
            <a:ext cx="3648520" cy="17864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F1248E1-0A4C-032A-9056-593762124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4" y="2647634"/>
            <a:ext cx="4735799" cy="14090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0FBAB1D-BEFA-F642-AB97-D9E040A53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311" y="2868022"/>
            <a:ext cx="6268787" cy="12948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EA4792-55F4-9E88-B05A-40FE38FD4DE4}"/>
              </a:ext>
            </a:extLst>
          </p:cNvPr>
          <p:cNvSpPr txBox="1"/>
          <p:nvPr/>
        </p:nvSpPr>
        <p:spPr>
          <a:xfrm>
            <a:off x="2029021" y="4383299"/>
            <a:ext cx="81339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Other things that haven’t influenced SSI response:</a:t>
            </a:r>
          </a:p>
          <a:p>
            <a:endParaRPr lang="en-US" sz="2400" dirty="0"/>
          </a:p>
          <a:p>
            <a:pPr algn="ctr"/>
            <a:r>
              <a:rPr lang="en-US" sz="2400" b="1" dirty="0"/>
              <a:t>Baseline symptom severity </a:t>
            </a:r>
          </a:p>
          <a:p>
            <a:pPr algn="ctr"/>
            <a:r>
              <a:rPr lang="en-US" sz="2400" b="1" dirty="0"/>
              <a:t>Presence of SITBs</a:t>
            </a:r>
          </a:p>
          <a:p>
            <a:pPr algn="ctr"/>
            <a:r>
              <a:rPr lang="en-US" sz="2400" b="1" dirty="0"/>
              <a:t>Parent psychopathology</a:t>
            </a:r>
          </a:p>
          <a:p>
            <a:pPr algn="ctr"/>
            <a:r>
              <a:rPr lang="en-US" sz="2400" b="1" dirty="0"/>
              <a:t>Receipt of concurrent treatment</a:t>
            </a:r>
            <a:r>
              <a:rPr lang="en-US" sz="2400" dirty="0"/>
              <a:t> (meds, therapy, or both)</a:t>
            </a:r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901CBA7A-A4D7-250D-A8AD-58E67A870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379" y="1905163"/>
            <a:ext cx="4453276" cy="18179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5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C6828-2389-F1DE-F2FE-ED24F4D1DD3B}"/>
              </a:ext>
            </a:extLst>
          </p:cNvPr>
          <p:cNvSpPr txBox="1"/>
          <p:nvPr/>
        </p:nvSpPr>
        <p:spPr>
          <a:xfrm>
            <a:off x="898358" y="272408"/>
            <a:ext cx="103952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Do </a:t>
            </a:r>
            <a:r>
              <a:rPr lang="en-US" sz="2400" b="1" dirty="0">
                <a:solidFill>
                  <a:srgbClr val="C00000"/>
                </a:solidFill>
              </a:rPr>
              <a:t>“Aha! moments” </a:t>
            </a:r>
            <a:r>
              <a:rPr lang="en-US" sz="2400" dirty="0">
                <a:solidFill>
                  <a:srgbClr val="C00000"/>
                </a:solidFill>
              </a:rPr>
              <a:t>help explain SSI response?</a:t>
            </a:r>
          </a:p>
          <a:p>
            <a:pPr algn="ctr"/>
            <a:r>
              <a:rPr lang="en-US" dirty="0"/>
              <a:t>Sung, </a:t>
            </a:r>
            <a:r>
              <a:rPr lang="en-US" dirty="0" err="1"/>
              <a:t>Kaveladze</a:t>
            </a:r>
            <a:r>
              <a:rPr lang="en-US" dirty="0"/>
              <a:t>, Sotomayor, Liao, &amp; Schleider, under review</a:t>
            </a:r>
          </a:p>
        </p:txBody>
      </p:sp>
      <p:pic>
        <p:nvPicPr>
          <p:cNvPr id="3" name="Picture 2" descr="A graph of a graph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2B03EA9-F98A-6C09-DE26-71BE84C30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86" y="1179316"/>
            <a:ext cx="3943351" cy="52578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F2A7D-0F7D-A1A7-5461-8E3AD626472B}"/>
              </a:ext>
            </a:extLst>
          </p:cNvPr>
          <p:cNvSpPr txBox="1"/>
          <p:nvPr/>
        </p:nvSpPr>
        <p:spPr>
          <a:xfrm>
            <a:off x="843516" y="2091305"/>
            <a:ext cx="52524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In an RCT of an 8-min SSI focused on </a:t>
            </a:r>
            <a:r>
              <a:rPr lang="en-US" sz="2000" b="1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loneliness </a:t>
            </a:r>
            <a:r>
              <a:rPr lang="en-US" sz="2000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(N = 424 young adults with elevated depression), </a:t>
            </a:r>
            <a:r>
              <a:rPr lang="en-US" sz="2000" dirty="0">
                <a:solidFill>
                  <a:srgbClr val="212121"/>
                </a:solidFill>
                <a:latin typeface="Gill Sans MT" panose="020B0502020104020203" pitchFamily="34" charset="77"/>
              </a:rPr>
              <a:t>vs. a </a:t>
            </a:r>
            <a:r>
              <a:rPr lang="en-US" sz="2000" i="1" dirty="0">
                <a:solidFill>
                  <a:srgbClr val="212121"/>
                </a:solidFill>
                <a:latin typeface="Gill Sans MT" panose="020B0502020104020203" pitchFamily="34" charset="77"/>
              </a:rPr>
              <a:t>placebo SSI</a:t>
            </a:r>
            <a:r>
              <a:rPr lang="en-US" sz="2000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…</a:t>
            </a:r>
          </a:p>
          <a:p>
            <a:endParaRPr lang="en-US" sz="2000" b="1" dirty="0">
              <a:solidFill>
                <a:srgbClr val="212121"/>
              </a:solidFill>
              <a:latin typeface="Gill Sans MT" panose="020B0502020104020203" pitchFamily="34" charset="77"/>
            </a:endParaRPr>
          </a:p>
          <a:p>
            <a:endParaRPr lang="en-US" sz="2000" b="1" dirty="0">
              <a:solidFill>
                <a:srgbClr val="212121"/>
              </a:solidFill>
              <a:latin typeface="Gill Sans MT" panose="020B0502020104020203" pitchFamily="34" charset="77"/>
            </a:endParaRPr>
          </a:p>
          <a:p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77"/>
              </a:rPr>
              <a:t>41.2% 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had an Aha! moment during the 8-minute loneliness SSI</a:t>
            </a:r>
          </a:p>
          <a:p>
            <a:endParaRPr lang="en-US" sz="2000" dirty="0">
              <a:solidFill>
                <a:srgbClr val="212121"/>
              </a:solidFill>
              <a:latin typeface="Gill Sans MT" panose="020B0502020104020203" pitchFamily="34" charset="77"/>
            </a:endParaRPr>
          </a:p>
          <a:p>
            <a:endParaRPr lang="en-US" sz="2000" dirty="0">
              <a:solidFill>
                <a:srgbClr val="212121"/>
              </a:solidFill>
              <a:latin typeface="Gill Sans MT" panose="020B0502020104020203" pitchFamily="34" charset="77"/>
            </a:endParaRPr>
          </a:p>
          <a:p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77"/>
              </a:rPr>
              <a:t>22% 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had an Aha! moment in the control SSI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D826C-CD9A-6F99-DE48-08BC983731B6}"/>
              </a:ext>
            </a:extLst>
          </p:cNvPr>
          <p:cNvSpPr txBox="1"/>
          <p:nvPr/>
        </p:nvSpPr>
        <p:spPr>
          <a:xfrm>
            <a:off x="9663335" y="3368578"/>
            <a:ext cx="637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Aha!</a:t>
            </a:r>
          </a:p>
        </p:txBody>
      </p:sp>
    </p:spTree>
    <p:extLst>
      <p:ext uri="{BB962C8B-B14F-4D97-AF65-F5344CB8AC3E}">
        <p14:creationId xmlns:p14="http://schemas.microsoft.com/office/powerpoint/2010/main" val="17872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defining and demonstrating privilege and oppression through discrimination, exploitation, marginalization, and disenfranchisement">
            <a:extLst>
              <a:ext uri="{FF2B5EF4-FFF2-40B4-BE49-F238E27FC236}">
                <a16:creationId xmlns:a16="http://schemas.microsoft.com/office/drawing/2014/main" id="{40BF2FE6-F7DA-0841-B6AA-842B22E1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28" y="1270704"/>
            <a:ext cx="5301112" cy="5301112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F394740-7FA7-20E3-B870-B391F2086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r="9605"/>
          <a:stretch/>
        </p:blipFill>
        <p:spPr>
          <a:xfrm>
            <a:off x="522960" y="1270704"/>
            <a:ext cx="5701993" cy="3711603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FC0A2-C9AA-CD08-CF9D-AB1B7410A2FC}"/>
              </a:ext>
            </a:extLst>
          </p:cNvPr>
          <p:cNvSpPr txBox="1"/>
          <p:nvPr/>
        </p:nvSpPr>
        <p:spPr>
          <a:xfrm>
            <a:off x="522960" y="5094488"/>
            <a:ext cx="5701993" cy="1477328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Sample:</a:t>
            </a:r>
            <a:r>
              <a:rPr lang="en-US" dirty="0"/>
              <a:t> 538 LGBTQ+ youth, ages 13-16</a:t>
            </a:r>
          </a:p>
          <a:p>
            <a:pPr algn="ctr"/>
            <a:r>
              <a:rPr lang="en-US" i="1" dirty="0"/>
              <a:t>Recruited via Instagram; obtained parent consent waiver</a:t>
            </a:r>
          </a:p>
          <a:p>
            <a:pPr algn="ctr"/>
            <a:endParaRPr lang="en-US" i="1" dirty="0"/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Project RISE significantly improved hopelessness, self-hate, internalized stigma </a:t>
            </a:r>
            <a:r>
              <a:rPr lang="en-US" dirty="0"/>
              <a:t>vs. info-only control</a:t>
            </a:r>
            <a:endParaRPr lang="en-US" i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738CE-F8E6-0399-8028-926DEFC64F5C}"/>
              </a:ext>
            </a:extLst>
          </p:cNvPr>
          <p:cNvSpPr txBox="1">
            <a:spLocks/>
          </p:cNvSpPr>
          <p:nvPr/>
        </p:nvSpPr>
        <p:spPr bwMode="black">
          <a:xfrm>
            <a:off x="695147" y="130916"/>
            <a:ext cx="10801706" cy="93438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C00000"/>
                </a:solidFill>
                <a:latin typeface="+mn-lt"/>
              </a:rPr>
              <a:t>Co-designing with LGBTQ+ teens </a:t>
            </a:r>
            <a:r>
              <a:rPr lang="en-US" sz="2200" dirty="0">
                <a:solidFill>
                  <a:srgbClr val="C00000"/>
                </a:solidFill>
                <a:latin typeface="+mn-lt"/>
              </a:rPr>
              <a:t>for </a:t>
            </a:r>
            <a:r>
              <a:rPr lang="en-US" sz="2200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200" dirty="0">
                <a:solidFill>
                  <a:srgbClr val="C00000"/>
                </a:solidFill>
                <a:latin typeface="+mn-lt"/>
              </a:rPr>
              <a:t> effectiveness</a:t>
            </a:r>
            <a:br>
              <a:rPr lang="en-US" sz="2400" b="1" dirty="0">
                <a:solidFill>
                  <a:srgbClr val="C00000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Shen, Rubin, Cohen, Hart, sung,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mcdanal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Roulston, fox, &amp; Schleider, 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internet interventions,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2023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9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CAE0E-F92A-EA87-45C8-360F0D66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5FBF-7C6C-3EDA-0E8B-F365CBEE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" y="327547"/>
            <a:ext cx="10565554" cy="892512"/>
          </a:xfrm>
        </p:spPr>
        <p:txBody>
          <a:bodyPr>
            <a:normAutofit/>
          </a:bodyPr>
          <a:lstStyle/>
          <a:p>
            <a:r>
              <a:rPr lang="en-US" dirty="0"/>
              <a:t>Faculty Disclosure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7F69EDFF-F8DD-532C-A472-504E0D996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133674"/>
              </p:ext>
            </p:extLst>
          </p:nvPr>
        </p:nvGraphicFramePr>
        <p:xfrm>
          <a:off x="1055160" y="1446318"/>
          <a:ext cx="9979024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89512">
                  <a:extLst>
                    <a:ext uri="{9D8B030D-6E8A-4147-A177-3AD203B41FA5}">
                      <a16:colId xmlns:a16="http://schemas.microsoft.com/office/drawing/2014/main" val="1487680730"/>
                    </a:ext>
                  </a:extLst>
                </a:gridCol>
                <a:gridCol w="4989512">
                  <a:extLst>
                    <a:ext uri="{9D8B030D-6E8A-4147-A177-3AD203B41FA5}">
                      <a16:colId xmlns:a16="http://schemas.microsoft.com/office/drawing/2014/main" val="3226191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 of Ineligible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Nature of Relevant Financial Relationship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016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Kooth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Sponsored Research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31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Woebot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514049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E35E892-A48A-B46F-96CC-C9203B7AC996}"/>
              </a:ext>
            </a:extLst>
          </p:cNvPr>
          <p:cNvSpPr txBox="1">
            <a:spLocks/>
          </p:cNvSpPr>
          <p:nvPr/>
        </p:nvSpPr>
        <p:spPr>
          <a:xfrm>
            <a:off x="723106" y="6224258"/>
            <a:ext cx="10745787" cy="448005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Calibri" panose="020F0502020204030204" pitchFamily="34" charset="0"/>
                <a:ea typeface="Batang" panose="02030600000101010101" pitchFamily="18" charset="-127"/>
              </a:rPr>
              <a:t>An </a:t>
            </a:r>
            <a:r>
              <a:rPr lang="en-US" sz="1200" b="1">
                <a:latin typeface="Calibri" panose="020F0502020204030204" pitchFamily="34" charset="0"/>
                <a:ea typeface="Batang" panose="02030600000101010101" pitchFamily="18" charset="-127"/>
              </a:rPr>
              <a:t>ineligible company </a:t>
            </a:r>
            <a:r>
              <a:rPr lang="en-US" sz="1200">
                <a:latin typeface="Calibri" panose="020F0502020204030204" pitchFamily="34" charset="0"/>
                <a:ea typeface="Batang" panose="02030600000101010101" pitchFamily="18" charset="-127"/>
              </a:rPr>
              <a:t>is any entity whose primary business is producing, marketing, selling, re-selling, or distributing healthcare products used by or on patients.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4263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6F7290-32B5-2B46-8AC6-86A22D01EA92}"/>
              </a:ext>
            </a:extLst>
          </p:cNvPr>
          <p:cNvSpPr txBox="1"/>
          <p:nvPr/>
        </p:nvSpPr>
        <p:spPr>
          <a:xfrm>
            <a:off x="1852610" y="5034895"/>
            <a:ext cx="8486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vs. an information-only control…</a:t>
            </a:r>
            <a:endParaRPr lang="en-US" sz="2400" dirty="0"/>
          </a:p>
          <a:p>
            <a:pPr algn="ctr"/>
            <a:r>
              <a:rPr lang="en-US" sz="2400" b="1" dirty="0">
                <a:solidFill>
                  <a:srgbClr val="C00000"/>
                </a:solidFill>
                <a:sym typeface="Wingdings" pitchFamily="2" charset="2"/>
              </a:rPr>
              <a:t>Studies 1 &amp; 2: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Does EMPOWER reduce </a:t>
            </a:r>
            <a:r>
              <a:rPr lang="en-US" sz="2400" u="sng" dirty="0">
                <a:solidFill>
                  <a:srgbClr val="C00000"/>
                </a:solidFill>
                <a:sym typeface="Wingdings" pitchFamily="2" charset="2"/>
              </a:rPr>
              <a:t>parent accommodation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sym typeface="Wingdings" pitchFamily="2" charset="2"/>
              </a:rPr>
              <a:t>Study 1: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Does EMPOWER improve </a:t>
            </a:r>
            <a:r>
              <a:rPr lang="en-US" sz="2400" u="sng" dirty="0">
                <a:solidFill>
                  <a:srgbClr val="C00000"/>
                </a:solidFill>
                <a:sym typeface="Wingdings" pitchFamily="2" charset="2"/>
              </a:rPr>
              <a:t>parent distress tolerance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?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sym typeface="Wingdings" pitchFamily="2" charset="2"/>
              </a:rPr>
              <a:t>Study 2: 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Does EMPOWER reduce </a:t>
            </a:r>
            <a:r>
              <a:rPr lang="en-US" sz="2400" u="sng" dirty="0">
                <a:solidFill>
                  <a:srgbClr val="C00000"/>
                </a:solidFill>
                <a:sym typeface="Wingdings" pitchFamily="2" charset="2"/>
              </a:rPr>
              <a:t>child anxiety</a:t>
            </a: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?</a:t>
            </a:r>
          </a:p>
        </p:txBody>
      </p:sp>
      <p:pic>
        <p:nvPicPr>
          <p:cNvPr id="2" name="Picture 2" descr="Picture">
            <a:extLst>
              <a:ext uri="{FF2B5EF4-FFF2-40B4-BE49-F238E27FC236}">
                <a16:creationId xmlns:a16="http://schemas.microsoft.com/office/drawing/2014/main" id="{76C29603-A823-FE4A-96C7-E292EBD2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92" y="1362156"/>
            <a:ext cx="6511213" cy="338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5A196D-4443-238F-FC49-26898A80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8" y="253445"/>
            <a:ext cx="11149263" cy="8801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empowering parents &amp; caregivers </a:t>
            </a:r>
            <a:r>
              <a:rPr lang="en-US" sz="2400" dirty="0">
                <a:solidFill>
                  <a:srgbClr val="C00000"/>
                </a:solidFill>
              </a:rPr>
              <a:t>for </a:t>
            </a:r>
            <a:r>
              <a:rPr lang="en-US" sz="2400" dirty="0" err="1">
                <a:solidFill>
                  <a:srgbClr val="C00000"/>
                </a:solidFill>
              </a:rPr>
              <a:t>ssi</a:t>
            </a:r>
            <a:r>
              <a:rPr lang="en-US" sz="2400" dirty="0">
                <a:solidFill>
                  <a:srgbClr val="C00000"/>
                </a:solidFill>
              </a:rPr>
              <a:t> effectiveness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sung, mumper, &amp; Schleider, </a:t>
            </a:r>
            <a:r>
              <a:rPr lang="en-US" sz="1600" i="1" dirty="0" err="1">
                <a:solidFill>
                  <a:schemeClr val="tx1"/>
                </a:solidFill>
                <a:latin typeface="+mn-lt"/>
              </a:rPr>
              <a:t>jmir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 mental health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2021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Sung &amp; Schleider, under review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605705-F234-B543-9FCB-538E23004244}"/>
              </a:ext>
            </a:extLst>
          </p:cNvPr>
          <p:cNvSpPr txBox="1"/>
          <p:nvPr/>
        </p:nvSpPr>
        <p:spPr>
          <a:xfrm>
            <a:off x="1199112" y="3215589"/>
            <a:ext cx="9793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Project EMPOWER </a:t>
            </a:r>
            <a:r>
              <a:rPr lang="en-US" sz="2000" b="1" u="sng" dirty="0">
                <a:solidFill>
                  <a:srgbClr val="0070C0"/>
                </a:solidFill>
              </a:rPr>
              <a:t>significantly reduced parent accommodation of child anxiety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/>
              <a:t>over two weeks, versus information-only</a:t>
            </a:r>
          </a:p>
          <a:p>
            <a:pPr algn="ctr"/>
            <a:r>
              <a:rPr lang="en-US" sz="2000" b="1" i="1" dirty="0">
                <a:solidFill>
                  <a:srgbClr val="00781F"/>
                </a:solidFill>
              </a:rPr>
              <a:t>d</a:t>
            </a:r>
            <a:r>
              <a:rPr lang="en-US" sz="2000" b="1" dirty="0">
                <a:solidFill>
                  <a:srgbClr val="00781F"/>
                </a:solidFill>
              </a:rPr>
              <a:t> = 0.61 </a:t>
            </a:r>
            <a:r>
              <a:rPr lang="en-US" sz="2000" dirty="0">
                <a:solidFill>
                  <a:srgbClr val="00781F"/>
                </a:solidFill>
              </a:rPr>
              <a:t>[95% CI 0.38, 0.84]</a:t>
            </a:r>
            <a:endParaRPr lang="en-US" sz="2000" i="1" dirty="0">
              <a:solidFill>
                <a:srgbClr val="00781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38640-C1AF-024A-AC51-F3685692D478}"/>
              </a:ext>
            </a:extLst>
          </p:cNvPr>
          <p:cNvSpPr txBox="1"/>
          <p:nvPr/>
        </p:nvSpPr>
        <p:spPr>
          <a:xfrm>
            <a:off x="1976250" y="4590259"/>
            <a:ext cx="82395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Project EMPOWER </a:t>
            </a:r>
            <a:r>
              <a:rPr lang="en-US" sz="2000" b="1" u="sng" dirty="0">
                <a:solidFill>
                  <a:srgbClr val="0070C0"/>
                </a:solidFill>
              </a:rPr>
              <a:t>significantly improved parent distress tolerance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/>
              <a:t>over two weeks, versus information-only</a:t>
            </a:r>
          </a:p>
          <a:p>
            <a:pPr algn="ctr"/>
            <a:r>
              <a:rPr lang="en-US" sz="2000" b="1" i="1" dirty="0">
                <a:solidFill>
                  <a:srgbClr val="00781F"/>
                </a:solidFill>
              </a:rPr>
              <a:t>d</a:t>
            </a:r>
            <a:r>
              <a:rPr lang="en-US" sz="2000" b="1" dirty="0">
                <a:solidFill>
                  <a:srgbClr val="00781F"/>
                </a:solidFill>
              </a:rPr>
              <a:t> = 0.43 </a:t>
            </a:r>
            <a:r>
              <a:rPr lang="en-US" sz="2000" dirty="0">
                <a:solidFill>
                  <a:srgbClr val="00781F"/>
                </a:solidFill>
              </a:rPr>
              <a:t>[95% CI 0.20, 0.66]</a:t>
            </a:r>
            <a:endParaRPr lang="en-US" sz="2000" b="1" i="1" dirty="0">
              <a:solidFill>
                <a:srgbClr val="00781F"/>
              </a:solidFill>
            </a:endParaRPr>
          </a:p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62348-4F4A-1745-B772-67901CAC4068}"/>
              </a:ext>
            </a:extLst>
          </p:cNvPr>
          <p:cNvSpPr txBox="1"/>
          <p:nvPr/>
        </p:nvSpPr>
        <p:spPr>
          <a:xfrm>
            <a:off x="5862578" y="672205"/>
            <a:ext cx="56042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RCT 1 (2021): 301 high-anxiety parents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000" b="1" dirty="0"/>
              <a:t>vs. an information-only control…</a:t>
            </a:r>
            <a:endParaRPr lang="en-US" sz="2000" dirty="0"/>
          </a:p>
          <a:p>
            <a:pPr marL="285750" indent="-285750" algn="just">
              <a:buFont typeface="Wingdings" pitchFamily="2" charset="2"/>
              <a:buChar char="à"/>
            </a:pP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Did EMPOWER reduce parent accommodation?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Did EMPOWER boost parent distress tolerance?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2" descr="Picture">
            <a:extLst>
              <a:ext uri="{FF2B5EF4-FFF2-40B4-BE49-F238E27FC236}">
                <a16:creationId xmlns:a16="http://schemas.microsoft.com/office/drawing/2014/main" id="{323A3854-5C1F-B74D-8502-B3FCED0E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" y="15219"/>
            <a:ext cx="5076760" cy="263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605705-F234-B543-9FCB-538E23004244}"/>
              </a:ext>
            </a:extLst>
          </p:cNvPr>
          <p:cNvSpPr txBox="1"/>
          <p:nvPr/>
        </p:nvSpPr>
        <p:spPr>
          <a:xfrm>
            <a:off x="1199112" y="3215589"/>
            <a:ext cx="9793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Project EMPOWER </a:t>
            </a:r>
            <a:r>
              <a:rPr lang="en-US" sz="2000" b="1" u="sng" dirty="0">
                <a:solidFill>
                  <a:srgbClr val="0070C0"/>
                </a:solidFill>
              </a:rPr>
              <a:t>significantly reduced parent accommodation of child anxiety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/>
              <a:t>over four weeks, versus information-only</a:t>
            </a:r>
          </a:p>
          <a:p>
            <a:pPr algn="ctr"/>
            <a:r>
              <a:rPr lang="en-US" sz="2000" b="1" i="1" dirty="0">
                <a:solidFill>
                  <a:srgbClr val="00781F"/>
                </a:solidFill>
              </a:rPr>
              <a:t>d</a:t>
            </a:r>
            <a:r>
              <a:rPr lang="en-US" sz="2000" b="1" dirty="0">
                <a:solidFill>
                  <a:srgbClr val="00781F"/>
                </a:solidFill>
              </a:rPr>
              <a:t> = 0.18, </a:t>
            </a:r>
            <a:r>
              <a:rPr lang="en-US" sz="2000" b="1" i="1" dirty="0">
                <a:solidFill>
                  <a:srgbClr val="00781F"/>
                </a:solidFill>
              </a:rPr>
              <a:t>p</a:t>
            </a:r>
            <a:r>
              <a:rPr lang="en-US" sz="2000" b="1" dirty="0">
                <a:solidFill>
                  <a:srgbClr val="00781F"/>
                </a:solidFill>
              </a:rPr>
              <a:t> &lt; .001</a:t>
            </a:r>
            <a:endParaRPr lang="en-US" sz="2000" i="1" dirty="0">
              <a:solidFill>
                <a:srgbClr val="00781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38640-C1AF-024A-AC51-F3685692D478}"/>
              </a:ext>
            </a:extLst>
          </p:cNvPr>
          <p:cNvSpPr txBox="1"/>
          <p:nvPr/>
        </p:nvSpPr>
        <p:spPr>
          <a:xfrm>
            <a:off x="2048872" y="4590259"/>
            <a:ext cx="8094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Project EMPOWER </a:t>
            </a:r>
            <a:r>
              <a:rPr lang="en-US" sz="2000" b="1" u="sng" dirty="0">
                <a:solidFill>
                  <a:srgbClr val="0070C0"/>
                </a:solidFill>
              </a:rPr>
              <a:t>significantly improved child anxiety symptoms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/>
              <a:t>over four weeks, versus information-only</a:t>
            </a:r>
          </a:p>
          <a:p>
            <a:pPr algn="ctr"/>
            <a:r>
              <a:rPr lang="en-US" sz="2000" b="1" i="1" dirty="0">
                <a:solidFill>
                  <a:srgbClr val="00781F"/>
                </a:solidFill>
              </a:rPr>
              <a:t>d</a:t>
            </a:r>
            <a:r>
              <a:rPr lang="en-US" sz="2000" b="1" dirty="0">
                <a:solidFill>
                  <a:srgbClr val="00781F"/>
                </a:solidFill>
              </a:rPr>
              <a:t> = 1.36, </a:t>
            </a:r>
            <a:r>
              <a:rPr lang="en-US" sz="2000" b="1" i="1" dirty="0">
                <a:solidFill>
                  <a:srgbClr val="00781F"/>
                </a:solidFill>
              </a:rPr>
              <a:t>p</a:t>
            </a:r>
            <a:r>
              <a:rPr lang="en-US" sz="2000" b="1" dirty="0">
                <a:solidFill>
                  <a:srgbClr val="00781F"/>
                </a:solidFill>
              </a:rPr>
              <a:t> &lt; .001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62348-4F4A-1745-B772-67901CAC4068}"/>
              </a:ext>
            </a:extLst>
          </p:cNvPr>
          <p:cNvSpPr txBox="1"/>
          <p:nvPr/>
        </p:nvSpPr>
        <p:spPr>
          <a:xfrm>
            <a:off x="5862578" y="593782"/>
            <a:ext cx="5604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RCT 2 (Sung &amp; Schleider, under review): 137 parents experiencing financial insecurity </a:t>
            </a:r>
          </a:p>
          <a:p>
            <a:pPr algn="just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2000" b="1" dirty="0"/>
              <a:t>vs. an information-only control…</a:t>
            </a:r>
            <a:endParaRPr lang="en-US" sz="2000" dirty="0"/>
          </a:p>
          <a:p>
            <a:pPr marL="285750" indent="-285750" algn="just">
              <a:buFont typeface="Wingdings" pitchFamily="2" charset="2"/>
              <a:buChar char="à"/>
            </a:pP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Did EMPOWER reduce parent accommodation?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Did EMPOWER reduce child anxiety symptoms?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2" descr="Picture">
            <a:extLst>
              <a:ext uri="{FF2B5EF4-FFF2-40B4-BE49-F238E27FC236}">
                <a16:creationId xmlns:a16="http://schemas.microsoft.com/office/drawing/2014/main" id="{323A3854-5C1F-B74D-8502-B3FCED0E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1" y="15219"/>
            <a:ext cx="5076760" cy="263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BA5C70-B6A4-BD03-7FAB-3CDE6DDA1F3C}"/>
              </a:ext>
            </a:extLst>
          </p:cNvPr>
          <p:cNvSpPr txBox="1"/>
          <p:nvPr/>
        </p:nvSpPr>
        <p:spPr>
          <a:xfrm>
            <a:off x="2356389" y="5848719"/>
            <a:ext cx="776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What next?</a:t>
            </a:r>
          </a:p>
          <a:p>
            <a:pPr algn="ctr"/>
            <a:r>
              <a:rPr lang="en-US" sz="2400" dirty="0"/>
              <a:t>Embedding </a:t>
            </a:r>
            <a:r>
              <a:rPr lang="en-US" sz="2400" b="1" dirty="0"/>
              <a:t>EMPOWER </a:t>
            </a:r>
            <a:r>
              <a:rPr lang="en-US" sz="2400" dirty="0"/>
              <a:t>on waiting-lists and in primary care</a:t>
            </a:r>
          </a:p>
        </p:txBody>
      </p:sp>
    </p:spTree>
    <p:extLst>
      <p:ext uri="{BB962C8B-B14F-4D97-AF65-F5344CB8AC3E}">
        <p14:creationId xmlns:p14="http://schemas.microsoft.com/office/powerpoint/2010/main" val="1731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0B0D51-9898-060D-DA51-E43167ADB074}"/>
              </a:ext>
            </a:extLst>
          </p:cNvPr>
          <p:cNvSpPr txBox="1"/>
          <p:nvPr/>
        </p:nvSpPr>
        <p:spPr>
          <a:xfrm>
            <a:off x="4159161" y="2279669"/>
            <a:ext cx="387368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SCALING UP SSIs:</a:t>
            </a:r>
          </a:p>
          <a:p>
            <a:pPr algn="ctr"/>
            <a:r>
              <a:rPr lang="en-US" sz="2400" i="1" dirty="0"/>
              <a:t>testing strategies across systems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655EDB-360E-3D32-76A0-9D6EE394B6F8}"/>
              </a:ext>
            </a:extLst>
          </p:cNvPr>
          <p:cNvSpPr/>
          <p:nvPr/>
        </p:nvSpPr>
        <p:spPr>
          <a:xfrm>
            <a:off x="352926" y="654015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Primary care integration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77126B-741C-DCF2-9132-EB7A28A908BE}"/>
              </a:ext>
            </a:extLst>
          </p:cNvPr>
          <p:cNvSpPr/>
          <p:nvPr/>
        </p:nvSpPr>
        <p:spPr>
          <a:xfrm>
            <a:off x="352926" y="4048905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Free, anonymous websites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73830DD-F548-6DBF-A6F7-B5497C248C82}"/>
              </a:ext>
            </a:extLst>
          </p:cNvPr>
          <p:cNvSpPr/>
          <p:nvPr/>
        </p:nvSpPr>
        <p:spPr>
          <a:xfrm>
            <a:off x="8325852" y="654015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Government partnership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141D3C-5CFC-85D0-0DAF-7A1F3741DCEB}"/>
              </a:ext>
            </a:extLst>
          </p:cNvPr>
          <p:cNvSpPr/>
          <p:nvPr/>
        </p:nvSpPr>
        <p:spPr>
          <a:xfrm>
            <a:off x="4339389" y="654015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Social media integration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84A594-6B1D-A14B-733A-A2C1A0068F0B}"/>
              </a:ext>
            </a:extLst>
          </p:cNvPr>
          <p:cNvSpPr/>
          <p:nvPr/>
        </p:nvSpPr>
        <p:spPr>
          <a:xfrm>
            <a:off x="4357463" y="4011421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Support for patients on waitlists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CF0F698-D133-48DB-9DAF-026EB5FAF814}"/>
              </a:ext>
            </a:extLst>
          </p:cNvPr>
          <p:cNvSpPr/>
          <p:nvPr/>
        </p:nvSpPr>
        <p:spPr>
          <a:xfrm>
            <a:off x="8325852" y="3995776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Drop-in SSI center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0B2841-6413-04DB-33FA-7553008F9619}"/>
              </a:ext>
            </a:extLst>
          </p:cNvPr>
          <p:cNvSpPr/>
          <p:nvPr/>
        </p:nvSpPr>
        <p:spPr>
          <a:xfrm>
            <a:off x="8325852" y="2324895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Co-design with youth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E7B5F2-84C4-0125-CAE7-4A7A009A2AD0}"/>
              </a:ext>
            </a:extLst>
          </p:cNvPr>
          <p:cNvSpPr/>
          <p:nvPr/>
        </p:nvSpPr>
        <p:spPr>
          <a:xfrm>
            <a:off x="352926" y="2351460"/>
            <a:ext cx="3513222" cy="88231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Industry partnership (commercialization, SBIR)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EDD24-CA6A-8A61-5FBA-3B6DBDFD50D5}"/>
              </a:ext>
            </a:extLst>
          </p:cNvPr>
          <p:cNvSpPr txBox="1"/>
          <p:nvPr/>
        </p:nvSpPr>
        <p:spPr>
          <a:xfrm>
            <a:off x="1913517" y="5666657"/>
            <a:ext cx="8364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Results are revealing </a:t>
            </a:r>
            <a:r>
              <a:rPr lang="en-US" sz="2400" i="1" dirty="0"/>
              <a:t>where </a:t>
            </a:r>
            <a:r>
              <a:rPr lang="en-US" sz="2400" dirty="0"/>
              <a:t>and </a:t>
            </a:r>
            <a:r>
              <a:rPr lang="en-US" sz="2400" i="1" dirty="0"/>
              <a:t>how </a:t>
            </a:r>
            <a:r>
              <a:rPr lang="en-US" sz="2400" dirty="0"/>
              <a:t>SSIs can bridge gaps in care,</a:t>
            </a:r>
          </a:p>
          <a:p>
            <a:pPr algn="ctr"/>
            <a:r>
              <a:rPr lang="en-US" sz="2400" dirty="0"/>
              <a:t>and what barriers get in the way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82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E0C7B35-74A0-2497-5FFC-FD7BE7DD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multi-sector partnerships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(nonprofit, industry, &amp; advocacy groups) to streamline </a:t>
            </a:r>
            <a:r>
              <a:rPr lang="en-US" sz="2300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 implementation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" name="Picture 8" descr="A group of logos with text&#10;&#10;Description automatically generated">
            <a:extLst>
              <a:ext uri="{FF2B5EF4-FFF2-40B4-BE49-F238E27FC236}">
                <a16:creationId xmlns:a16="http://schemas.microsoft.com/office/drawing/2014/main" id="{9E2F61EE-DF47-F0D0-F70E-6CEA0396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47" y="1523262"/>
            <a:ext cx="10805578" cy="49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570B-FDEF-D446-BCC2-20AE6558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81" y="187220"/>
            <a:ext cx="10815638" cy="92333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n-lt"/>
              </a:rPr>
              <a:t>social media integration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for </a:t>
            </a:r>
            <a:r>
              <a:rPr lang="en-US" sz="2400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dissemination</a:t>
            </a:r>
            <a:br>
              <a:rPr lang="en-US" sz="2400" dirty="0">
                <a:solidFill>
                  <a:srgbClr val="C00000"/>
                </a:solidFill>
                <a:latin typeface="+mn-lt"/>
              </a:rPr>
            </a:br>
            <a:r>
              <a:rPr lang="en-US" sz="1400" dirty="0" err="1">
                <a:solidFill>
                  <a:schemeClr val="tx1"/>
                </a:solidFill>
                <a:latin typeface="+mn-lt"/>
              </a:rPr>
              <a:t>Dobias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Morris, &amp; Schleider, </a:t>
            </a:r>
            <a:r>
              <a:rPr lang="en-US" sz="1400" i="1" dirty="0" err="1">
                <a:solidFill>
                  <a:schemeClr val="tx1"/>
                </a:solidFill>
                <a:latin typeface="+mn-lt"/>
              </a:rPr>
              <a:t>jmir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 formative research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01F4C-E8D1-3A42-83B5-A5B6C0C555D0}"/>
              </a:ext>
            </a:extLst>
          </p:cNvPr>
          <p:cNvSpPr txBox="1"/>
          <p:nvPr/>
        </p:nvSpPr>
        <p:spPr>
          <a:xfrm>
            <a:off x="385762" y="1195655"/>
            <a:ext cx="11487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SSIs </a:t>
            </a:r>
            <a:r>
              <a:rPr lang="en-US" sz="2000" b="1" dirty="0"/>
              <a:t>embedded into Tumblr </a:t>
            </a:r>
            <a:r>
              <a:rPr lang="en-US" sz="2000" dirty="0"/>
              <a:t>as ’just-in-time’ supports, based on on search patterns </a:t>
            </a:r>
          </a:p>
          <a:p>
            <a:pPr algn="ctr"/>
            <a:r>
              <a:rPr lang="en-US" sz="2000" dirty="0"/>
              <a:t>SSI length was reduced from </a:t>
            </a:r>
            <a:r>
              <a:rPr lang="en-US" sz="2000" b="1" dirty="0"/>
              <a:t>~25 to ~6 minutes</a:t>
            </a:r>
            <a:r>
              <a:rPr lang="en-US" sz="2000" dirty="0"/>
              <a:t>, with core elements retained</a:t>
            </a:r>
            <a:endParaRPr lang="en-US" sz="2000" b="1" dirty="0"/>
          </a:p>
          <a:p>
            <a:pPr algn="ctr"/>
            <a:r>
              <a:rPr lang="en-US" sz="2000" dirty="0"/>
              <a:t>SSIs were completed by </a:t>
            </a:r>
            <a:r>
              <a:rPr lang="en-US" sz="2000" b="1" dirty="0"/>
              <a:t>6,179 teens</a:t>
            </a:r>
            <a:r>
              <a:rPr lang="en-US" sz="2000" dirty="0"/>
              <a:t> within one year</a:t>
            </a:r>
            <a:endParaRPr lang="en-US" sz="20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93E477-9BB5-C6EA-C00F-81C5F819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378599"/>
            <a:ext cx="7058025" cy="420349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65BFC-01CA-C5D6-897A-3C2DE699D2AF}"/>
              </a:ext>
            </a:extLst>
          </p:cNvPr>
          <p:cNvSpPr txBox="1"/>
          <p:nvPr/>
        </p:nvSpPr>
        <p:spPr>
          <a:xfrm>
            <a:off x="7581398" y="3510848"/>
            <a:ext cx="4418096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Hopelessness reduced 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</a:rPr>
              <a:t>at least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as 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</a:rPr>
              <a:t>much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n-US" sz="2000" dirty="0">
                <a:solidFill>
                  <a:srgbClr val="000000"/>
                </a:solidFill>
              </a:rPr>
              <a:t>Tumblr-based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SSIs as in our RCTs</a:t>
            </a: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</a:rPr>
              <a:t>…But completion rates </a:t>
            </a:r>
            <a:r>
              <a:rPr lang="en-US" sz="2000" b="1" dirty="0">
                <a:solidFill>
                  <a:srgbClr val="000000"/>
                </a:solidFill>
              </a:rPr>
              <a:t>increased </a:t>
            </a:r>
            <a:r>
              <a:rPr lang="en-US" sz="2000" dirty="0">
                <a:solidFill>
                  <a:srgbClr val="000000"/>
                </a:solidFill>
              </a:rPr>
              <a:t>by 50% vs. prior naturalistic dissemination efforts </a:t>
            </a:r>
            <a:endParaRPr lang="en-US" sz="200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4" descr="Picture">
            <a:extLst>
              <a:ext uri="{FF2B5EF4-FFF2-40B4-BE49-F238E27FC236}">
                <a16:creationId xmlns:a16="http://schemas.microsoft.com/office/drawing/2014/main" id="{ECB44DDD-C09D-E891-BF5D-8B1E688A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94" y="5662345"/>
            <a:ext cx="1663700" cy="9271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794BF-4EB9-BE0A-2E63-F86B941E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Leveraging an </a:t>
            </a:r>
            <a:r>
              <a:rPr lang="en-US" sz="2300" b="1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300" b="1" dirty="0">
                <a:solidFill>
                  <a:srgbClr val="C00000"/>
                </a:solidFill>
                <a:latin typeface="+mn-lt"/>
              </a:rPr>
              <a:t> to boost crisis resource uptake</a:t>
            </a:r>
            <a:br>
              <a:rPr lang="en-US" sz="2400" b="1" dirty="0">
                <a:solidFill>
                  <a:srgbClr val="C00000"/>
                </a:solidFill>
                <a:latin typeface="+mn-lt"/>
              </a:rPr>
            </a:br>
            <a:r>
              <a:rPr lang="en-US" sz="1400" dirty="0" err="1">
                <a:solidFill>
                  <a:schemeClr val="tx1"/>
                </a:solidFill>
                <a:latin typeface="+mn-lt"/>
              </a:rPr>
              <a:t>cohen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dobias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morris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&amp; Schleider, 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2023, journal of cognitive &amp; behavioral therapies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49825-7B36-8DE1-8384-83A8C7E7B494}"/>
              </a:ext>
            </a:extLst>
          </p:cNvPr>
          <p:cNvSpPr txBox="1"/>
          <p:nvPr/>
        </p:nvSpPr>
        <p:spPr>
          <a:xfrm>
            <a:off x="695147" y="1280293"/>
            <a:ext cx="5203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Social media users flagged as “</a:t>
            </a:r>
            <a:r>
              <a:rPr lang="en-US" sz="2000" b="1" dirty="0"/>
              <a:t>in crisis</a:t>
            </a:r>
            <a:r>
              <a:rPr lang="en-US" sz="2000" dirty="0"/>
              <a:t>” often receive text-lines/hotlines automatically (via AI).</a:t>
            </a:r>
          </a:p>
          <a:p>
            <a:pPr algn="ctr"/>
            <a:r>
              <a:rPr lang="en-US" sz="2000" dirty="0"/>
              <a:t>But many people in crisis </a:t>
            </a:r>
            <a:r>
              <a:rPr lang="en-US" sz="2000" b="1" dirty="0"/>
              <a:t>don’t use them.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95204A-22E7-093A-C548-A5A57969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30" y="2342752"/>
            <a:ext cx="4192485" cy="41678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AB6E0-8AD7-12A7-23D2-137242CDE444}"/>
              </a:ext>
            </a:extLst>
          </p:cNvPr>
          <p:cNvSpPr txBox="1"/>
          <p:nvPr/>
        </p:nvSpPr>
        <p:spPr>
          <a:xfrm>
            <a:off x="6413184" y="1226884"/>
            <a:ext cx="4873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one-minute SSI </a:t>
            </a:r>
            <a:r>
              <a:rPr lang="en-US" sz="2000" b="1" i="1" dirty="0">
                <a:solidFill>
                  <a:srgbClr val="C00000"/>
                </a:solidFill>
              </a:rPr>
              <a:t>doubled in-the-moment uptake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of online crisis resources, following AI-based risk detection</a:t>
            </a:r>
          </a:p>
        </p:txBody>
      </p:sp>
      <p:pic>
        <p:nvPicPr>
          <p:cNvPr id="2" name="Picture 1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B8CE67E3-A164-730D-09AC-5AB97731D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44" y="2330345"/>
            <a:ext cx="4991100" cy="32531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C467C-5BCA-66CE-AFF4-34A43F6BC34B}"/>
              </a:ext>
            </a:extLst>
          </p:cNvPr>
          <p:cNvSpPr txBox="1"/>
          <p:nvPr/>
        </p:nvSpPr>
        <p:spPr>
          <a:xfrm>
            <a:off x="6354444" y="5671274"/>
            <a:ext cx="372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 = 355 young people recruited via social media platforms</a:t>
            </a:r>
          </a:p>
        </p:txBody>
      </p:sp>
      <p:pic>
        <p:nvPicPr>
          <p:cNvPr id="3" name="Picture 4" descr="Picture">
            <a:extLst>
              <a:ext uri="{FF2B5EF4-FFF2-40B4-BE49-F238E27FC236}">
                <a16:creationId xmlns:a16="http://schemas.microsoft.com/office/drawing/2014/main" id="{3256256B-9BBC-83D5-D5DD-37106318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94" y="5662345"/>
            <a:ext cx="1663700" cy="9271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BE909-DB3B-C5FA-CDDF-412D832D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Co-designing and implementing a digital </a:t>
            </a:r>
            <a:r>
              <a:rPr lang="en-US" sz="2300" b="1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300" b="1" dirty="0">
                <a:solidFill>
                  <a:srgbClr val="C00000"/>
                </a:solidFill>
                <a:latin typeface="+mn-lt"/>
              </a:rPr>
              <a:t> platform for youth mental health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FC078-AD97-66C4-3ACA-10716D24CF66}"/>
              </a:ext>
            </a:extLst>
          </p:cNvPr>
          <p:cNvSpPr txBox="1"/>
          <p:nvPr/>
        </p:nvSpPr>
        <p:spPr>
          <a:xfrm>
            <a:off x="459864" y="1618284"/>
            <a:ext cx="11195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Our Goal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000" b="1" dirty="0"/>
              <a:t>Deliver effective, just-in-time digital SSIs </a:t>
            </a:r>
            <a:r>
              <a:rPr lang="en-US" sz="2000" dirty="0"/>
              <a:t>to youth with unmet mental health needs</a:t>
            </a:r>
          </a:p>
          <a:p>
            <a:pPr algn="ctr"/>
            <a:r>
              <a:rPr lang="en-US" sz="2000" dirty="0"/>
              <a:t>while </a:t>
            </a:r>
            <a:r>
              <a:rPr lang="en-US" sz="2000" b="1" dirty="0"/>
              <a:t>bridging the gap </a:t>
            </a:r>
            <a:r>
              <a:rPr lang="en-US" sz="2000" dirty="0"/>
              <a:t>between online and community-based support</a:t>
            </a:r>
            <a:endParaRPr lang="en-US" sz="2000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E572A5-7CA8-043B-5233-E3772ABCA5EA}"/>
              </a:ext>
            </a:extLst>
          </p:cNvPr>
          <p:cNvSpPr/>
          <p:nvPr/>
        </p:nvSpPr>
        <p:spPr>
          <a:xfrm>
            <a:off x="695148" y="3726878"/>
            <a:ext cx="4375620" cy="245225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/>
              <a:t>Web-based platform</a:t>
            </a:r>
            <a:r>
              <a:rPr lang="en-US" sz="2400" dirty="0"/>
              <a:t> of evidence-based, self-guided SSIs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i="1" dirty="0"/>
              <a:t>offered ‘just in time’ to youth via social media, schools, and primary care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F9926B-D129-1CCD-E2C7-851D68297DA3}"/>
              </a:ext>
            </a:extLst>
          </p:cNvPr>
          <p:cNvSpPr/>
          <p:nvPr/>
        </p:nvSpPr>
        <p:spPr>
          <a:xfrm>
            <a:off x="6539347" y="3726878"/>
            <a:ext cx="4375620" cy="245225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/>
              <a:t>Referrals</a:t>
            </a:r>
            <a:r>
              <a:rPr lang="en-US" sz="2400" dirty="0"/>
              <a:t> to existing, local, community-based resources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i="1" dirty="0"/>
              <a:t>for youth who want more support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E617ABD-440D-4D60-C0D8-A02F38B4BCB2}"/>
              </a:ext>
            </a:extLst>
          </p:cNvPr>
          <p:cNvSpPr/>
          <p:nvPr/>
        </p:nvSpPr>
        <p:spPr>
          <a:xfrm>
            <a:off x="5195456" y="4655132"/>
            <a:ext cx="1219200" cy="3463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5E17D54-054D-02A9-E45F-90DE35597132}"/>
              </a:ext>
            </a:extLst>
          </p:cNvPr>
          <p:cNvSpPr/>
          <p:nvPr/>
        </p:nvSpPr>
        <p:spPr>
          <a:xfrm rot="10800000">
            <a:off x="5195456" y="5165051"/>
            <a:ext cx="1219200" cy="3463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Picture">
            <a:extLst>
              <a:ext uri="{FF2B5EF4-FFF2-40B4-BE49-F238E27FC236}">
                <a16:creationId xmlns:a16="http://schemas.microsoft.com/office/drawing/2014/main" id="{11CCF69E-0384-B1F5-63EC-A0960FD4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58" y="1506792"/>
            <a:ext cx="1663700" cy="9271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icture">
            <a:extLst>
              <a:ext uri="{FF2B5EF4-FFF2-40B4-BE49-F238E27FC236}">
                <a16:creationId xmlns:a16="http://schemas.microsoft.com/office/drawing/2014/main" id="{448E00F1-3B26-C698-6561-38542292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88" y="1395930"/>
            <a:ext cx="1308911" cy="113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AB872-3850-3A9A-1F10-361A5067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022010-AA55-9FB3-C85A-F373C0A8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Co-designing and implementing a digital </a:t>
            </a:r>
            <a:r>
              <a:rPr lang="en-US" sz="2300" b="1" dirty="0" err="1">
                <a:solidFill>
                  <a:srgbClr val="C00000"/>
                </a:solidFill>
                <a:latin typeface="+mn-lt"/>
              </a:rPr>
              <a:t>ssi</a:t>
            </a:r>
            <a:r>
              <a:rPr lang="en-US" sz="2300" b="1" dirty="0">
                <a:solidFill>
                  <a:srgbClr val="C00000"/>
                </a:solidFill>
                <a:latin typeface="+mn-lt"/>
              </a:rPr>
              <a:t> platform for youth mental health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7A983FD-B3C9-2823-3E58-58BA9BEACE04}"/>
              </a:ext>
            </a:extLst>
          </p:cNvPr>
          <p:cNvSpPr/>
          <p:nvPr/>
        </p:nvSpPr>
        <p:spPr>
          <a:xfrm>
            <a:off x="1359175" y="1297183"/>
            <a:ext cx="4267200" cy="49838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u="sng" dirty="0">
                <a:solidFill>
                  <a:srgbClr val="002060"/>
                </a:solidFill>
              </a:rPr>
              <a:t>Digital SSI Platform Features</a:t>
            </a:r>
          </a:p>
          <a:p>
            <a:endParaRPr lang="en-US" dirty="0"/>
          </a:p>
          <a:p>
            <a:r>
              <a:rPr lang="en-US" sz="1600" i="1" dirty="0"/>
              <a:t>-</a:t>
            </a:r>
            <a:r>
              <a:rPr lang="en-US" sz="1600" b="1" i="1" dirty="0"/>
              <a:t>Easy onboarding </a:t>
            </a:r>
            <a:r>
              <a:rPr lang="en-US" sz="1600" i="1" dirty="0"/>
              <a:t>(no app download; laptop/phone compatible) </a:t>
            </a:r>
            <a:r>
              <a:rPr lang="en-US" sz="1600" b="1" i="1" dirty="0"/>
              <a:t>and optimized user interface</a:t>
            </a:r>
            <a:endParaRPr lang="en-US" sz="1600" i="1" dirty="0"/>
          </a:p>
          <a:p>
            <a:endParaRPr lang="en-US" sz="1600" i="1" dirty="0"/>
          </a:p>
          <a:p>
            <a:r>
              <a:rPr lang="en-US" sz="1600" i="1" dirty="0"/>
              <a:t>-Mental health </a:t>
            </a:r>
            <a:r>
              <a:rPr lang="en-US" sz="1600" b="1" i="1" dirty="0"/>
              <a:t>self-screening</a:t>
            </a:r>
          </a:p>
          <a:p>
            <a:endParaRPr lang="en-US" sz="1600" i="1" dirty="0"/>
          </a:p>
          <a:p>
            <a:r>
              <a:rPr lang="en-US" sz="1600" i="1" dirty="0"/>
              <a:t>-AI-powered </a:t>
            </a:r>
            <a:r>
              <a:rPr lang="en-US" sz="1600" b="1" i="1" dirty="0"/>
              <a:t>risk detection</a:t>
            </a:r>
          </a:p>
          <a:p>
            <a:endParaRPr lang="en-US" sz="1600" i="1" dirty="0"/>
          </a:p>
          <a:p>
            <a:r>
              <a:rPr lang="en-US" sz="1600" i="1" dirty="0"/>
              <a:t>-Instantly receive </a:t>
            </a:r>
            <a:r>
              <a:rPr lang="en-US" sz="1600" b="1" i="1" dirty="0"/>
              <a:t>evidence-based digital SSI</a:t>
            </a:r>
            <a:r>
              <a:rPr lang="en-US" sz="1600" i="1" dirty="0"/>
              <a:t>, tailored for primary problem</a:t>
            </a:r>
          </a:p>
          <a:p>
            <a:endParaRPr lang="en-US" sz="1600" i="1" dirty="0"/>
          </a:p>
          <a:p>
            <a:r>
              <a:rPr lang="en-US" sz="1600" i="1" dirty="0"/>
              <a:t>-Suite of additional SSIs available </a:t>
            </a:r>
            <a:r>
              <a:rPr lang="en-US" sz="1600" b="1" i="1" dirty="0"/>
              <a:t>24/7</a:t>
            </a:r>
          </a:p>
          <a:p>
            <a:endParaRPr lang="en-US" sz="1600" i="1" dirty="0"/>
          </a:p>
          <a:p>
            <a:r>
              <a:rPr lang="en-US" sz="1600" i="1" dirty="0"/>
              <a:t>-Instant </a:t>
            </a:r>
            <a:r>
              <a:rPr lang="en-US" sz="1600" b="1" i="1" dirty="0"/>
              <a:t>connection to local services </a:t>
            </a:r>
            <a:r>
              <a:rPr lang="en-US" sz="1600" i="1" dirty="0"/>
              <a:t>(in schools, primary care, or outpatient clinics)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900E3E-3601-2262-AC31-1CCC525A093A}"/>
              </a:ext>
            </a:extLst>
          </p:cNvPr>
          <p:cNvSpPr/>
          <p:nvPr/>
        </p:nvSpPr>
        <p:spPr>
          <a:xfrm>
            <a:off x="6096000" y="1297183"/>
            <a:ext cx="4506684" cy="49838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u="sng" dirty="0">
                <a:solidFill>
                  <a:srgbClr val="057737"/>
                </a:solidFill>
              </a:rPr>
              <a:t>How does the platform help?</a:t>
            </a:r>
          </a:p>
          <a:p>
            <a:endParaRPr lang="en-US" dirty="0"/>
          </a:p>
          <a:p>
            <a:r>
              <a:rPr lang="en-US" sz="1600" b="1" i="1" dirty="0"/>
              <a:t>-Eliminates wait-times </a:t>
            </a:r>
            <a:r>
              <a:rPr lang="en-US" sz="1600" i="1" dirty="0"/>
              <a:t>for evidence-based mental health support, 24/7</a:t>
            </a:r>
          </a:p>
          <a:p>
            <a:endParaRPr lang="en-US" sz="1600" i="1" dirty="0"/>
          </a:p>
          <a:p>
            <a:r>
              <a:rPr lang="en-US" sz="1600" i="1" dirty="0"/>
              <a:t>-</a:t>
            </a:r>
            <a:r>
              <a:rPr lang="en-US" sz="1600" b="1" i="1" dirty="0"/>
              <a:t>Alleviates distress </a:t>
            </a:r>
            <a:r>
              <a:rPr lang="en-US" sz="1600" i="1" dirty="0"/>
              <a:t>due to</a:t>
            </a:r>
            <a:r>
              <a:rPr lang="en-US" sz="1600" b="1" i="1" dirty="0"/>
              <a:t> </a:t>
            </a:r>
            <a:r>
              <a:rPr lang="en-US" sz="1600" i="1" dirty="0"/>
              <a:t>common mental health problems, both in the short and long term</a:t>
            </a:r>
            <a:endParaRPr lang="en-US" sz="1600" b="1" i="1" dirty="0"/>
          </a:p>
          <a:p>
            <a:endParaRPr lang="en-US" sz="1600" i="1" dirty="0"/>
          </a:p>
          <a:p>
            <a:r>
              <a:rPr lang="en-US" sz="1600" i="1" dirty="0"/>
              <a:t>-</a:t>
            </a:r>
            <a:r>
              <a:rPr lang="en-US" sz="1600" b="1" i="1" dirty="0"/>
              <a:t>Increases connection </a:t>
            </a:r>
            <a:r>
              <a:rPr lang="en-US" sz="1600" i="1" dirty="0"/>
              <a:t>with existing community services, for youth who need/want more support</a:t>
            </a:r>
          </a:p>
          <a:p>
            <a:endParaRPr lang="en-US" sz="1600" b="1" i="1" dirty="0"/>
          </a:p>
          <a:p>
            <a:r>
              <a:rPr lang="en-US" sz="1600" b="1" i="1" dirty="0"/>
              <a:t>-Boosts receptivity and hope </a:t>
            </a:r>
            <a:r>
              <a:rPr lang="en-US" sz="1600" i="1" dirty="0"/>
              <a:t>that mental health treatment can help</a:t>
            </a:r>
            <a:endParaRPr lang="en-US" sz="1600" b="1" i="1" dirty="0"/>
          </a:p>
          <a:p>
            <a:endParaRPr lang="en-US" sz="1600" i="1" dirty="0"/>
          </a:p>
          <a:p>
            <a:r>
              <a:rPr lang="en-US" sz="1600" i="1" dirty="0"/>
              <a:t>-</a:t>
            </a:r>
            <a:r>
              <a:rPr lang="en-US" sz="1600" b="1" i="1" dirty="0"/>
              <a:t>Bridges the gap </a:t>
            </a:r>
            <a:r>
              <a:rPr lang="en-US" sz="1600" i="1" dirty="0"/>
              <a:t>between need and support, for youth who might otherwise fall through the cracks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7587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BB5BAC-A308-BD5C-5EAA-20A80239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47" y="206520"/>
            <a:ext cx="10801706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Scaling-up A digital single session intervention platform for youth mental health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80CED34-D315-F821-8DE7-49696C933F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217135"/>
          <a:ext cx="12192000" cy="287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Frontier Psychiatry - Apps on Google Play">
            <a:extLst>
              <a:ext uri="{FF2B5EF4-FFF2-40B4-BE49-F238E27FC236}">
                <a16:creationId xmlns:a16="http://schemas.microsoft.com/office/drawing/2014/main" id="{6875E53F-54F1-9B89-D4A4-AE8A26DC4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0540" r="6756" b="10908"/>
          <a:stretch/>
        </p:blipFill>
        <p:spPr bwMode="auto">
          <a:xfrm>
            <a:off x="7600943" y="4407483"/>
            <a:ext cx="1147387" cy="1028257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ntana Pediatrics">
            <a:extLst>
              <a:ext uri="{FF2B5EF4-FFF2-40B4-BE49-F238E27FC236}">
                <a16:creationId xmlns:a16="http://schemas.microsoft.com/office/drawing/2014/main" id="{08DC4805-42FC-69C2-708D-5774151A4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9189"/>
          <a:stretch/>
        </p:blipFill>
        <p:spPr bwMode="auto">
          <a:xfrm>
            <a:off x="3413271" y="4460704"/>
            <a:ext cx="1044684" cy="814476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okoai (Koko AI)">
            <a:extLst>
              <a:ext uri="{FF2B5EF4-FFF2-40B4-BE49-F238E27FC236}">
                <a16:creationId xmlns:a16="http://schemas.microsoft.com/office/drawing/2014/main" id="{3F74E473-26FD-61E9-ABC8-25A93A25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4" y="4453938"/>
            <a:ext cx="857430" cy="857430"/>
          </a:xfrm>
          <a:prstGeom prst="rect">
            <a:avLst/>
          </a:prstGeom>
          <a:noFill/>
          <a:ln w="222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icture">
            <a:extLst>
              <a:ext uri="{FF2B5EF4-FFF2-40B4-BE49-F238E27FC236}">
                <a16:creationId xmlns:a16="http://schemas.microsoft.com/office/drawing/2014/main" id="{D69509C1-96D2-5A8E-0921-8A6419EF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46" y="5795172"/>
            <a:ext cx="1196868" cy="10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3AC3D082-AD2F-22E6-9F78-2EA9CFBACE10}"/>
              </a:ext>
            </a:extLst>
          </p:cNvPr>
          <p:cNvSpPr/>
          <p:nvPr/>
        </p:nvSpPr>
        <p:spPr>
          <a:xfrm rot="16200000">
            <a:off x="1248065" y="2870808"/>
            <a:ext cx="283927" cy="2754158"/>
          </a:xfrm>
          <a:prstGeom prst="leftBrace">
            <a:avLst>
              <a:gd name="adj1" fmla="val 8333"/>
              <a:gd name="adj2" fmla="val 486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16F1CF1-B05E-A865-F4AC-7ED59CB30CA7}"/>
              </a:ext>
            </a:extLst>
          </p:cNvPr>
          <p:cNvSpPr/>
          <p:nvPr/>
        </p:nvSpPr>
        <p:spPr>
          <a:xfrm rot="16200000">
            <a:off x="5089932" y="2870809"/>
            <a:ext cx="283927" cy="2754158"/>
          </a:xfrm>
          <a:prstGeom prst="leftBrace">
            <a:avLst>
              <a:gd name="adj1" fmla="val 8333"/>
              <a:gd name="adj2" fmla="val 486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981DECE-0EE1-75C4-4574-663F58AD8DD1}"/>
              </a:ext>
            </a:extLst>
          </p:cNvPr>
          <p:cNvSpPr/>
          <p:nvPr/>
        </p:nvSpPr>
        <p:spPr>
          <a:xfrm rot="16200000">
            <a:off x="5999170" y="-328664"/>
            <a:ext cx="198373" cy="12071959"/>
          </a:xfrm>
          <a:prstGeom prst="leftBrace">
            <a:avLst>
              <a:gd name="adj1" fmla="val 8333"/>
              <a:gd name="adj2" fmla="val 486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b Opportunities | SC DMH: It's not just a job....it's a Career with  Purpose!">
            <a:extLst>
              <a:ext uri="{FF2B5EF4-FFF2-40B4-BE49-F238E27FC236}">
                <a16:creationId xmlns:a16="http://schemas.microsoft.com/office/drawing/2014/main" id="{D5288AED-07D5-1BAB-98F8-6AF703B6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03" y="4422676"/>
            <a:ext cx="1044684" cy="1028258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E58100-7212-2C87-28B4-6D5009A0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306" y="4436740"/>
            <a:ext cx="1065599" cy="999000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GH Research Scholars Program – Rappaport">
            <a:extLst>
              <a:ext uri="{FF2B5EF4-FFF2-40B4-BE49-F238E27FC236}">
                <a16:creationId xmlns:a16="http://schemas.microsoft.com/office/drawing/2014/main" id="{8F30061F-7555-5711-FC39-AFFAD3D5A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5152" r="12930" b="26356"/>
          <a:stretch/>
        </p:blipFill>
        <p:spPr bwMode="auto">
          <a:xfrm>
            <a:off x="10511141" y="4205310"/>
            <a:ext cx="1041495" cy="677343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7E343B6A-82F5-2F19-E5A3-E2C347268713}"/>
              </a:ext>
            </a:extLst>
          </p:cNvPr>
          <p:cNvSpPr/>
          <p:nvPr/>
        </p:nvSpPr>
        <p:spPr>
          <a:xfrm rot="16200000">
            <a:off x="8950046" y="2870809"/>
            <a:ext cx="283927" cy="2754158"/>
          </a:xfrm>
          <a:prstGeom prst="leftBrace">
            <a:avLst>
              <a:gd name="adj1" fmla="val 8333"/>
              <a:gd name="adj2" fmla="val 486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DDD3D-9CBC-56AB-BB0F-DC6FC1AC8B35}"/>
              </a:ext>
            </a:extLst>
          </p:cNvPr>
          <p:cNvSpPr txBox="1"/>
          <p:nvPr/>
        </p:nvSpPr>
        <p:spPr>
          <a:xfrm>
            <a:off x="12950" y="5879615"/>
            <a:ext cx="5391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Funders: </a:t>
            </a:r>
            <a:r>
              <a:rPr lang="en-US" sz="1400" dirty="0"/>
              <a:t>Twilio, Montana DPHHS/HRSA, private donors, Jacobs Foundation, TRAILS. </a:t>
            </a:r>
            <a:r>
              <a:rPr lang="en-US" sz="1400" b="1" dirty="0"/>
              <a:t>Pending: </a:t>
            </a:r>
            <a:r>
              <a:rPr lang="en-US" sz="1400" dirty="0"/>
              <a:t>SCDMH grant, NIMH R01, GA state behavioral health budget (</a:t>
            </a:r>
            <a:r>
              <a:rPr lang="en-US" sz="1400" i="1" dirty="0"/>
              <a:t>per formal recommendation by Behavioral Health Reform and Innovation Commission – TBD until GA Gen. Assembly session)</a:t>
            </a:r>
            <a:endParaRPr lang="en-US" sz="1400" b="1" i="1" dirty="0"/>
          </a:p>
        </p:txBody>
      </p:sp>
      <p:pic>
        <p:nvPicPr>
          <p:cNvPr id="5" name="Picture 2" descr="Georgia General Assembly - Wikipedia">
            <a:extLst>
              <a:ext uri="{FF2B5EF4-FFF2-40B4-BE49-F238E27FC236}">
                <a16:creationId xmlns:a16="http://schemas.microsoft.com/office/drawing/2014/main" id="{F6FDE8C7-F93F-5344-9356-B2818AC4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07" y="4474640"/>
            <a:ext cx="976294" cy="976294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6796A-5DD7-03AF-C956-39750F68CD9B}"/>
              </a:ext>
            </a:extLst>
          </p:cNvPr>
          <p:cNvSpPr txBox="1"/>
          <p:nvPr/>
        </p:nvSpPr>
        <p:spPr>
          <a:xfrm>
            <a:off x="8141159" y="6132688"/>
            <a:ext cx="2216825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Funded/ongoing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9DC29-7EF7-3DB9-51AB-A9A84871F857}"/>
              </a:ext>
            </a:extLst>
          </p:cNvPr>
          <p:cNvSpPr txBox="1"/>
          <p:nvPr/>
        </p:nvSpPr>
        <p:spPr>
          <a:xfrm>
            <a:off x="10496708" y="6125152"/>
            <a:ext cx="1637628" cy="369332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Pending funding</a:t>
            </a:r>
          </a:p>
        </p:txBody>
      </p:sp>
    </p:spTree>
    <p:extLst>
      <p:ext uri="{BB962C8B-B14F-4D97-AF65-F5344CB8AC3E}">
        <p14:creationId xmlns:p14="http://schemas.microsoft.com/office/powerpoint/2010/main" val="665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AD157-9394-4001-DED0-969E4529DFFB}"/>
              </a:ext>
            </a:extLst>
          </p:cNvPr>
          <p:cNvSpPr txBox="1"/>
          <p:nvPr/>
        </p:nvSpPr>
        <p:spPr>
          <a:xfrm>
            <a:off x="274921" y="2386765"/>
            <a:ext cx="114099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</a:rPr>
              <a:t>Reality 1</a:t>
            </a:r>
            <a:endParaRPr lang="en-US" sz="2400" b="1" u="sng" dirty="0"/>
          </a:p>
          <a:p>
            <a:pPr algn="ctr"/>
            <a:r>
              <a:rPr lang="en-US" sz="2200" dirty="0"/>
              <a:t>~80% of youth and ~50% of adults with mental health needs </a:t>
            </a:r>
            <a:r>
              <a:rPr lang="en-US" sz="2200" b="1" dirty="0"/>
              <a:t>do not access any form of support.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>
                <a:solidFill>
                  <a:srgbClr val="C00000"/>
                </a:solidFill>
              </a:rPr>
              <a:t>Reality 2</a:t>
            </a:r>
          </a:p>
          <a:p>
            <a:pPr algn="ctr"/>
            <a:r>
              <a:rPr lang="en-US" sz="2200" dirty="0"/>
              <a:t>Supports that do exist are </a:t>
            </a:r>
            <a:r>
              <a:rPr lang="en-US" sz="2200" b="1" dirty="0"/>
              <a:t>structurally incompatible</a:t>
            </a:r>
            <a:r>
              <a:rPr lang="en-US" sz="2200" dirty="0"/>
              <a:t> with how many people (want to) engage with care.</a:t>
            </a:r>
          </a:p>
          <a:p>
            <a:pPr algn="ctr"/>
            <a:r>
              <a:rPr lang="en-US" sz="2200" dirty="0"/>
              <a:t> </a:t>
            </a:r>
          </a:p>
          <a:p>
            <a:pPr algn="ctr"/>
            <a:r>
              <a:rPr lang="en-US" sz="2400" b="1" u="sng" dirty="0">
                <a:solidFill>
                  <a:srgbClr val="C00000"/>
                </a:solidFill>
              </a:rPr>
              <a:t>Reality 3</a:t>
            </a:r>
          </a:p>
          <a:p>
            <a:pPr algn="ctr"/>
            <a:r>
              <a:rPr lang="en-US" sz="2200" dirty="0"/>
              <a:t>The most common number of interactions with mental health support is </a:t>
            </a:r>
            <a:r>
              <a:rPr lang="en-US" sz="2200" b="1" dirty="0"/>
              <a:t>one</a:t>
            </a:r>
            <a:r>
              <a:rPr lang="en-US" sz="2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33399-49CB-46BD-87DF-E50F24073517}"/>
              </a:ext>
            </a:extLst>
          </p:cNvPr>
          <p:cNvSpPr txBox="1"/>
          <p:nvPr/>
        </p:nvSpPr>
        <p:spPr>
          <a:xfrm>
            <a:off x="763097" y="781429"/>
            <a:ext cx="10665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Meaningful transformation of mental health care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requires reckoning with 3 sobering realities.</a:t>
            </a:r>
          </a:p>
        </p:txBody>
      </p:sp>
    </p:spTree>
    <p:extLst>
      <p:ext uri="{BB962C8B-B14F-4D97-AF65-F5344CB8AC3E}">
        <p14:creationId xmlns:p14="http://schemas.microsoft.com/office/powerpoint/2010/main" val="34866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2A4F8F-4CAF-E946-A399-D50D0C8E4EF4}"/>
              </a:ext>
            </a:extLst>
          </p:cNvPr>
          <p:cNvSpPr txBox="1"/>
          <p:nvPr/>
        </p:nvSpPr>
        <p:spPr>
          <a:xfrm>
            <a:off x="1536041" y="1706465"/>
            <a:ext cx="8838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Single-Session Consultation (SSC)</a:t>
            </a:r>
          </a:p>
          <a:p>
            <a:endParaRPr lang="en-US" sz="1600" dirty="0"/>
          </a:p>
          <a:p>
            <a:pPr algn="ctr"/>
            <a:r>
              <a:rPr lang="en-US" sz="2400" dirty="0"/>
              <a:t>Can a therapist-delivered, Solution-Focused Brief Therapy SSI</a:t>
            </a:r>
          </a:p>
          <a:p>
            <a:pPr algn="ctr"/>
            <a:r>
              <a:rPr lang="en-US" sz="2400" b="1" dirty="0"/>
              <a:t>reduce hopelessness,</a:t>
            </a:r>
            <a:r>
              <a:rPr lang="en-US" sz="2400" dirty="0"/>
              <a:t> </a:t>
            </a:r>
            <a:r>
              <a:rPr lang="en-US" sz="2400" b="1" dirty="0"/>
              <a:t>increase agency, </a:t>
            </a:r>
            <a:r>
              <a:rPr lang="en-US" sz="2400" dirty="0"/>
              <a:t>and </a:t>
            </a:r>
            <a:r>
              <a:rPr lang="en-US" sz="2400" b="1" dirty="0"/>
              <a:t>prevent symptoms from worsening </a:t>
            </a:r>
            <a:r>
              <a:rPr lang="en-US" sz="2400" dirty="0"/>
              <a:t>in clients on </a:t>
            </a:r>
            <a:r>
              <a:rPr lang="en-US" sz="2400" b="1" dirty="0"/>
              <a:t>therapy waiting lists</a:t>
            </a:r>
            <a:r>
              <a:rPr lang="en-US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DAA6B-2122-F14E-8B9F-0842DD66A38B}"/>
              </a:ext>
            </a:extLst>
          </p:cNvPr>
          <p:cNvSpPr txBox="1"/>
          <p:nvPr/>
        </p:nvSpPr>
        <p:spPr>
          <a:xfrm>
            <a:off x="1536041" y="3874262"/>
            <a:ext cx="655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Establish </a:t>
            </a:r>
            <a:r>
              <a:rPr lang="en-US" sz="2000" dirty="0">
                <a:solidFill>
                  <a:srgbClr val="0070C0"/>
                </a:solidFill>
              </a:rPr>
              <a:t>shared purpose </a:t>
            </a:r>
            <a:r>
              <a:rPr lang="en-US" sz="2000" dirty="0"/>
              <a:t>for being here</a:t>
            </a:r>
          </a:p>
          <a:p>
            <a:pPr marL="342900" indent="-342900">
              <a:buAutoNum type="arabicPeriod"/>
            </a:pPr>
            <a:r>
              <a:rPr lang="en-US" sz="2000" dirty="0"/>
              <a:t>Identify client’s</a:t>
            </a:r>
            <a:r>
              <a:rPr lang="en-US" sz="2000" dirty="0">
                <a:solidFill>
                  <a:srgbClr val="0070C0"/>
                </a:solidFill>
              </a:rPr>
              <a:t> top problem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Identify client’s</a:t>
            </a:r>
            <a:r>
              <a:rPr lang="en-US" sz="2000" dirty="0">
                <a:solidFill>
                  <a:srgbClr val="0070C0"/>
                </a:solidFill>
              </a:rPr>
              <a:t> top hope</a:t>
            </a:r>
            <a:endParaRPr lang="en-US" sz="20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/>
              <a:t>Pose the </a:t>
            </a:r>
            <a:r>
              <a:rPr lang="en-US" sz="2000" dirty="0">
                <a:solidFill>
                  <a:srgbClr val="0070C0"/>
                </a:solidFill>
              </a:rPr>
              <a:t>miracle question</a:t>
            </a:r>
          </a:p>
          <a:p>
            <a:pPr marL="342900" indent="-342900">
              <a:buAutoNum type="arabicPeriod"/>
            </a:pPr>
            <a:r>
              <a:rPr lang="en-US" sz="2000" dirty="0"/>
              <a:t>Create </a:t>
            </a:r>
            <a:r>
              <a:rPr lang="en-US" sz="2000" dirty="0">
                <a:solidFill>
                  <a:srgbClr val="0070C0"/>
                </a:solidFill>
              </a:rPr>
              <a:t>scale </a:t>
            </a:r>
            <a:r>
              <a:rPr lang="en-US" sz="2000" dirty="0"/>
              <a:t>based on miracle question</a:t>
            </a:r>
          </a:p>
          <a:p>
            <a:pPr marL="342900" indent="-342900">
              <a:buAutoNum type="arabicPeriod"/>
            </a:pPr>
            <a:r>
              <a:rPr lang="en-US" sz="2000" dirty="0"/>
              <a:t>Explore </a:t>
            </a:r>
            <a:r>
              <a:rPr lang="en-US" sz="2000" dirty="0">
                <a:solidFill>
                  <a:srgbClr val="0070C0"/>
                </a:solidFill>
              </a:rPr>
              <a:t>exceptions</a:t>
            </a:r>
            <a:r>
              <a:rPr lang="en-US" sz="2000" dirty="0"/>
              <a:t> to the problem</a:t>
            </a:r>
          </a:p>
          <a:p>
            <a:pPr marL="342900" indent="-342900">
              <a:buAutoNum type="arabicPeriod"/>
            </a:pPr>
            <a:r>
              <a:rPr lang="en-US" sz="2000" dirty="0"/>
              <a:t>Make an </a:t>
            </a:r>
            <a:r>
              <a:rPr lang="en-US" sz="2000" dirty="0">
                <a:solidFill>
                  <a:srgbClr val="0070C0"/>
                </a:solidFill>
              </a:rPr>
              <a:t>action plan</a:t>
            </a:r>
          </a:p>
          <a:p>
            <a:pPr marL="342900" indent="-342900">
              <a:buAutoNum type="arabicPeriod"/>
            </a:pPr>
            <a:r>
              <a:rPr lang="en-US" sz="2000" dirty="0"/>
              <a:t>Write your client a </a:t>
            </a:r>
            <a:r>
              <a:rPr lang="en-US" sz="2000" dirty="0">
                <a:solidFill>
                  <a:srgbClr val="0070C0"/>
                </a:solidFill>
              </a:rPr>
              <a:t>note of confidence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42E43-EB62-AC4A-B6FA-01345AB63547}"/>
              </a:ext>
            </a:extLst>
          </p:cNvPr>
          <p:cNvSpPr txBox="1"/>
          <p:nvPr/>
        </p:nvSpPr>
        <p:spPr>
          <a:xfrm>
            <a:off x="7282217" y="4087906"/>
            <a:ext cx="30927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Provider training lasts</a:t>
            </a:r>
          </a:p>
          <a:p>
            <a:pPr algn="ctr"/>
            <a:r>
              <a:rPr lang="en-US" sz="2400" b="1" dirty="0"/>
              <a:t>90 minutes </a:t>
            </a:r>
            <a:r>
              <a:rPr lang="en-US" sz="2400" dirty="0"/>
              <a:t>total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SSC itself lasts</a:t>
            </a:r>
          </a:p>
          <a:p>
            <a:pPr algn="ctr"/>
            <a:r>
              <a:rPr lang="en-US" sz="2400" b="1"/>
              <a:t>30 </a:t>
            </a:r>
            <a:r>
              <a:rPr lang="en-US" sz="2400" b="1" dirty="0"/>
              <a:t>– 60 minutes </a:t>
            </a:r>
            <a:r>
              <a:rPr lang="en-US" sz="2400" dirty="0"/>
              <a:t>total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A223FF-BB4E-9895-BB07-60674245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39" y="363908"/>
            <a:ext cx="11087122" cy="1121991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Supporting people on wait-lists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for SSI disseminatioN</a:t>
            </a:r>
            <a:br>
              <a:rPr lang="en-US" sz="2400" b="1" dirty="0">
                <a:solidFill>
                  <a:srgbClr val="C00000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SCHLEIDER, SUNG, BIANCO, GONZALEZ, VIVIAN, &amp; MULLARKEY, 2021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SUNG, BUGATTI, VIVIAN, &amp; SCHLEIDER, 2023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 err="1">
                <a:solidFill>
                  <a:schemeClr val="tx1"/>
                </a:solidFill>
                <a:latin typeface="+mn-lt"/>
              </a:rPr>
              <a:t>kasujja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szkody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Sotomayor,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birunji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&amp; Schleider (in prep)</a:t>
            </a:r>
            <a:endParaRPr lang="en-US" sz="1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73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B7A72E4-9B3C-7045-8DDF-685C0F1D5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7" y="128427"/>
            <a:ext cx="5259244" cy="6546353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1F1C37-491F-F04D-A232-71F1593B5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10" y="128426"/>
            <a:ext cx="5303263" cy="6546354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843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/>
          <p:nvPr/>
        </p:nvSpPr>
        <p:spPr>
          <a:xfrm>
            <a:off x="487364" y="3165343"/>
            <a:ext cx="112172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Hopelessness</a:t>
            </a:r>
            <a:r>
              <a:rPr lang="en-US" sz="2400" dirty="0"/>
              <a:t> showed an </a:t>
            </a:r>
            <a:r>
              <a:rPr lang="en-US" sz="2400" b="1" dirty="0"/>
              <a:t>85.18%</a:t>
            </a:r>
            <a:r>
              <a:rPr lang="en-US" sz="2400" dirty="0"/>
              <a:t> chance of </a:t>
            </a:r>
            <a:r>
              <a:rPr lang="en-US" sz="2400" b="1" dirty="0"/>
              <a:t>decreasing 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 &lt; .001, </a:t>
            </a:r>
            <a:r>
              <a:rPr lang="en-US" sz="2400" i="1" dirty="0"/>
              <a:t>d</a:t>
            </a:r>
            <a:r>
              <a:rPr lang="en-US" sz="2400" dirty="0"/>
              <a:t> = 1.04)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Readiness for change </a:t>
            </a:r>
            <a:r>
              <a:rPr lang="en-US" sz="2400" dirty="0"/>
              <a:t>showed an </a:t>
            </a:r>
            <a:r>
              <a:rPr lang="en-US" sz="2400" b="1" dirty="0"/>
              <a:t>80.87%</a:t>
            </a:r>
            <a:r>
              <a:rPr lang="en-US" sz="2400" dirty="0"/>
              <a:t> chance of </a:t>
            </a:r>
            <a:r>
              <a:rPr lang="en-US" sz="2400" b="1" dirty="0"/>
              <a:t>increasing 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 &lt; .001, </a:t>
            </a:r>
            <a:r>
              <a:rPr lang="en-US" sz="2400" i="1" dirty="0"/>
              <a:t>d</a:t>
            </a:r>
            <a:r>
              <a:rPr lang="en-US" sz="2400" dirty="0"/>
              <a:t> = 0.83)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Anxiety </a:t>
            </a:r>
            <a:r>
              <a:rPr lang="en-US" sz="2400" dirty="0"/>
              <a:t>decreased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i="1" dirty="0"/>
              <a:t>d </a:t>
            </a:r>
            <a:r>
              <a:rPr lang="en-US" sz="2400" dirty="0"/>
              <a:t>= .32) and </a:t>
            </a:r>
            <a:r>
              <a:rPr lang="en-US" sz="2400" b="1" dirty="0">
                <a:solidFill>
                  <a:srgbClr val="002060"/>
                </a:solidFill>
              </a:rPr>
              <a:t>depression</a:t>
            </a:r>
            <a:r>
              <a:rPr lang="en-US" sz="2400" dirty="0"/>
              <a:t> decreased (</a:t>
            </a:r>
            <a:r>
              <a:rPr lang="en-US" sz="2400" i="1" dirty="0"/>
              <a:t>d </a:t>
            </a:r>
            <a:r>
              <a:rPr lang="en-US" sz="2400" dirty="0"/>
              <a:t>= .20) 2 weeks later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i="1" dirty="0"/>
              <a:t>increases</a:t>
            </a:r>
            <a:r>
              <a:rPr lang="en-US" sz="2400" b="1" dirty="0"/>
              <a:t> in symptoms while waiting for care are the norm!)</a:t>
            </a:r>
          </a:p>
        </p:txBody>
      </p:sp>
      <p:sp>
        <p:nvSpPr>
          <p:cNvPr id="5" name="Google Shape;322;p50">
            <a:extLst>
              <a:ext uri="{FF2B5EF4-FFF2-40B4-BE49-F238E27FC236}">
                <a16:creationId xmlns:a16="http://schemas.microsoft.com/office/drawing/2014/main" id="{514BF9E5-233D-9E47-8DA6-AC67465BE72B}"/>
              </a:ext>
            </a:extLst>
          </p:cNvPr>
          <p:cNvSpPr txBox="1"/>
          <p:nvPr/>
        </p:nvSpPr>
        <p:spPr>
          <a:xfrm>
            <a:off x="2194560" y="2460657"/>
            <a:ext cx="78028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i="1" dirty="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N = </a:t>
            </a:r>
            <a:r>
              <a:rPr lang="en-US" i="1" dirty="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65</a:t>
            </a:r>
            <a:r>
              <a:rPr lang="en-US" sz="1800" i="1" dirty="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 clients on waiting lists received</a:t>
            </a:r>
            <a:r>
              <a:rPr lang="en-US" i="1" dirty="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 </a:t>
            </a:r>
            <a:r>
              <a:rPr lang="en-US" sz="1800" i="1" dirty="0">
                <a:solidFill>
                  <a:schemeClr val="dk1"/>
                </a:solidFill>
                <a:latin typeface="Gill Sans MT" panose="020B0502020104020203" pitchFamily="34" charset="77"/>
                <a:ea typeface="Gill Sans"/>
                <a:cs typeface="Gill Sans"/>
                <a:sym typeface="Gill Sans"/>
              </a:rPr>
              <a:t>SSC via teletherapy</a:t>
            </a:r>
            <a:endParaRPr sz="1800" i="1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E7BC5-66B0-D1C2-4E12-02ACFE1F6ABB}"/>
              </a:ext>
            </a:extLst>
          </p:cNvPr>
          <p:cNvSpPr txBox="1"/>
          <p:nvPr/>
        </p:nvSpPr>
        <p:spPr>
          <a:xfrm>
            <a:off x="1536041" y="1663597"/>
            <a:ext cx="883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Single-Session Consultation (SSC)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4F0A5C-B98C-541A-B94E-F1B7041AEF9B}"/>
              </a:ext>
            </a:extLst>
          </p:cNvPr>
          <p:cNvSpPr txBox="1">
            <a:spLocks/>
          </p:cNvSpPr>
          <p:nvPr/>
        </p:nvSpPr>
        <p:spPr bwMode="black">
          <a:xfrm>
            <a:off x="552439" y="363909"/>
            <a:ext cx="11087122" cy="93438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solidFill>
                  <a:srgbClr val="C00000"/>
                </a:solidFill>
                <a:latin typeface="+mn-lt"/>
              </a:rPr>
              <a:t>Supporting patients on wait-lists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for SSI </a:t>
            </a:r>
            <a:r>
              <a:rPr lang="en-US" sz="2300" dirty="0" err="1">
                <a:solidFill>
                  <a:srgbClr val="C00000"/>
                </a:solidFill>
                <a:latin typeface="+mn-lt"/>
              </a:rPr>
              <a:t>disseminatioN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SUNG, BUGATTI, VIVIAN, &amp; SCHLEIDER, 2023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52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5775AA5-7FD7-984C-75E7-D6C15FC5284B}"/>
              </a:ext>
            </a:extLst>
          </p:cNvPr>
          <p:cNvSpPr txBox="1">
            <a:spLocks/>
          </p:cNvSpPr>
          <p:nvPr/>
        </p:nvSpPr>
        <p:spPr bwMode="black">
          <a:xfrm>
            <a:off x="552439" y="363909"/>
            <a:ext cx="11087122" cy="93438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solidFill>
                  <a:srgbClr val="C00000"/>
                </a:solidFill>
                <a:latin typeface="+mn-lt"/>
              </a:rPr>
              <a:t>Supporting people on wait-lists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for SSI </a:t>
            </a:r>
            <a:r>
              <a:rPr lang="en-US" sz="2300" dirty="0" err="1">
                <a:solidFill>
                  <a:srgbClr val="C00000"/>
                </a:solidFill>
                <a:latin typeface="+mn-lt"/>
              </a:rPr>
              <a:t>disseminatioN</a:t>
            </a:r>
            <a:br>
              <a:rPr lang="en-US" sz="2400" b="1" dirty="0">
                <a:solidFill>
                  <a:srgbClr val="C00000"/>
                </a:solidFill>
                <a:latin typeface="+mn-lt"/>
              </a:rPr>
            </a:br>
            <a:r>
              <a:rPr lang="en-US" sz="1400" dirty="0" err="1">
                <a:solidFill>
                  <a:schemeClr val="tx1"/>
                </a:solidFill>
                <a:latin typeface="+mn-lt"/>
              </a:rPr>
              <a:t>kasujja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szkody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Sotomayor,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birunji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&amp; Schleider, under review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8" name="Picture 4" descr="StrongMinds: Tackling Mental Health in Africa | Skees Family ...">
            <a:extLst>
              <a:ext uri="{FF2B5EF4-FFF2-40B4-BE49-F238E27FC236}">
                <a16:creationId xmlns:a16="http://schemas.microsoft.com/office/drawing/2014/main" id="{412E0D11-2833-7326-9170-BCB506BF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9" y="1884218"/>
            <a:ext cx="6442219" cy="38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449C489-5D7B-D425-F442-9F7AFD379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55" t="15817"/>
          <a:stretch/>
        </p:blipFill>
        <p:spPr>
          <a:xfrm>
            <a:off x="6994657" y="1870363"/>
            <a:ext cx="4442781" cy="38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0FAB00-EA14-D977-9B39-EEA2192DC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579" y="1482655"/>
            <a:ext cx="6733982" cy="4594953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775AA5-7FD7-984C-75E7-D6C15FC5284B}"/>
              </a:ext>
            </a:extLst>
          </p:cNvPr>
          <p:cNvSpPr txBox="1">
            <a:spLocks/>
          </p:cNvSpPr>
          <p:nvPr/>
        </p:nvSpPr>
        <p:spPr bwMode="black">
          <a:xfrm>
            <a:off x="552439" y="363909"/>
            <a:ext cx="11087122" cy="93438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solidFill>
                  <a:srgbClr val="C00000"/>
                </a:solidFill>
                <a:latin typeface="+mn-lt"/>
              </a:rPr>
              <a:t>Supporting people on wait-lists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for SSI </a:t>
            </a:r>
            <a:r>
              <a:rPr lang="en-US" sz="2300" dirty="0" err="1">
                <a:solidFill>
                  <a:srgbClr val="C00000"/>
                </a:solidFill>
                <a:latin typeface="+mn-lt"/>
              </a:rPr>
              <a:t>disseminatioN</a:t>
            </a:r>
            <a:br>
              <a:rPr lang="en-US" sz="2400" b="1" dirty="0">
                <a:solidFill>
                  <a:srgbClr val="C00000"/>
                </a:solidFill>
                <a:latin typeface="+mn-lt"/>
              </a:rPr>
            </a:b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kasujja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szkody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, Sotomayor,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birunji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, &amp; Schleider, under review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9B974-DED2-8EF0-067B-D3F04C9799F5}"/>
              </a:ext>
            </a:extLst>
          </p:cNvPr>
          <p:cNvSpPr txBox="1"/>
          <p:nvPr/>
        </p:nvSpPr>
        <p:spPr>
          <a:xfrm>
            <a:off x="358475" y="2210470"/>
            <a:ext cx="43531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SSC offered </a:t>
            </a:r>
            <a:r>
              <a:rPr lang="en-US" b="1" dirty="0"/>
              <a:t>individually </a:t>
            </a:r>
            <a:r>
              <a:rPr lang="en-US" dirty="0"/>
              <a:t>or</a:t>
            </a:r>
            <a:r>
              <a:rPr lang="en-US" b="1" dirty="0"/>
              <a:t> </a:t>
            </a:r>
            <a:r>
              <a:rPr lang="en-US" dirty="0"/>
              <a:t>in</a:t>
            </a:r>
            <a:r>
              <a:rPr lang="en-US" b="1" dirty="0"/>
              <a:t> groups</a:t>
            </a:r>
            <a:r>
              <a:rPr lang="en-US" dirty="0"/>
              <a:t> (range: 2-6) via </a:t>
            </a:r>
            <a:r>
              <a:rPr lang="en-US" u="sng" dirty="0" err="1"/>
              <a:t>StrongMinds</a:t>
            </a:r>
            <a:r>
              <a:rPr lang="en-US" dirty="0"/>
              <a:t>, a Uganda-based organization levering </a:t>
            </a:r>
            <a:r>
              <a:rPr lang="en-US" b="1" dirty="0"/>
              <a:t>lay community providers</a:t>
            </a:r>
            <a:r>
              <a:rPr lang="en-US" dirty="0"/>
              <a:t> to combat depression</a:t>
            </a:r>
          </a:p>
          <a:p>
            <a:endParaRPr lang="en-US" dirty="0"/>
          </a:p>
          <a:p>
            <a:r>
              <a:rPr lang="en-US" dirty="0"/>
              <a:t>N = </a:t>
            </a:r>
            <a:r>
              <a:rPr lang="en-US" b="1" dirty="0"/>
              <a:t>196 service-seeking Ugandan adults</a:t>
            </a:r>
            <a:r>
              <a:rPr lang="en-US" dirty="0"/>
              <a:t>, ages 18-69, with moderate or greater depression, Sept - Oct 2023</a:t>
            </a:r>
          </a:p>
          <a:p>
            <a:endParaRPr lang="en-US" dirty="0"/>
          </a:p>
          <a:p>
            <a:r>
              <a:rPr lang="en-US" dirty="0"/>
              <a:t>SSC offered to people on </a:t>
            </a:r>
            <a:r>
              <a:rPr lang="en-US" b="1" dirty="0"/>
              <a:t>waitlists for group interpersonal psychotherapy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4C06BC-38A1-C4E9-68DA-65EB5D17BFE7}"/>
              </a:ext>
            </a:extLst>
          </p:cNvPr>
          <p:cNvCxnSpPr>
            <a:cxnSpLocks/>
          </p:cNvCxnSpPr>
          <p:nvPr/>
        </p:nvCxnSpPr>
        <p:spPr>
          <a:xfrm>
            <a:off x="5221357" y="4342836"/>
            <a:ext cx="6418204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B1E0B83-647A-D4BC-C2FB-9DE93059661E}"/>
              </a:ext>
            </a:extLst>
          </p:cNvPr>
          <p:cNvSpPr/>
          <p:nvPr/>
        </p:nvSpPr>
        <p:spPr>
          <a:xfrm>
            <a:off x="4905579" y="1482655"/>
            <a:ext cx="6733982" cy="512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 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Strongminds SSC Pilot Results, individual participant depression symptom trajectories per PHQ-9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200).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Dotted line reflects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cut-off for likely depression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5775AA5-7FD7-984C-75E7-D6C15FC5284B}"/>
              </a:ext>
            </a:extLst>
          </p:cNvPr>
          <p:cNvSpPr txBox="1">
            <a:spLocks/>
          </p:cNvSpPr>
          <p:nvPr/>
        </p:nvSpPr>
        <p:spPr bwMode="black">
          <a:xfrm>
            <a:off x="552439" y="363909"/>
            <a:ext cx="11087122" cy="93438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solidFill>
                  <a:srgbClr val="C00000"/>
                </a:solidFill>
                <a:latin typeface="+mn-lt"/>
              </a:rPr>
              <a:t>Integrating The single-session consultation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into publicly-funded clinics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across two states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21AC3BA-3DC4-8EFE-EB7D-953C50EB2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2" r="1"/>
          <a:stretch/>
        </p:blipFill>
        <p:spPr>
          <a:xfrm>
            <a:off x="2021027" y="1844219"/>
            <a:ext cx="4421836" cy="181503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342722-F12D-0810-1664-5EA83977659C}"/>
              </a:ext>
            </a:extLst>
          </p:cNvPr>
          <p:cNvSpPr txBox="1"/>
          <p:nvPr/>
        </p:nvSpPr>
        <p:spPr>
          <a:xfrm>
            <a:off x="2636520" y="4224932"/>
            <a:ext cx="655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Testing </a:t>
            </a:r>
            <a:r>
              <a:rPr lang="en-US" sz="2400" b="1" dirty="0"/>
              <a:t>feasibility</a:t>
            </a:r>
            <a:r>
              <a:rPr lang="en-US" sz="2400" dirty="0"/>
              <a:t> and </a:t>
            </a:r>
            <a:r>
              <a:rPr lang="en-US" sz="2400" b="1" dirty="0"/>
              <a:t>pathways to Medicaid reimbursement </a:t>
            </a:r>
            <a:r>
              <a:rPr lang="en-US" sz="2400" dirty="0"/>
              <a:t>for the single-session consultation (telehealth-delivered SSI for people on waiting lists) across </a:t>
            </a:r>
            <a:r>
              <a:rPr lang="en-US" sz="2400" b="1" dirty="0"/>
              <a:t>9 clinics </a:t>
            </a:r>
            <a:r>
              <a:rPr lang="en-US" sz="2400" dirty="0"/>
              <a:t>in PA and CT</a:t>
            </a:r>
          </a:p>
        </p:txBody>
      </p:sp>
      <p:pic>
        <p:nvPicPr>
          <p:cNvPr id="10" name="Picture 6" descr="chdict - YouTube">
            <a:extLst>
              <a:ext uri="{FF2B5EF4-FFF2-40B4-BE49-F238E27FC236}">
                <a16:creationId xmlns:a16="http://schemas.microsoft.com/office/drawing/2014/main" id="{B79F9675-B0F4-7326-78D8-551F9159B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17248"/>
          <a:stretch/>
        </p:blipFill>
        <p:spPr bwMode="auto">
          <a:xfrm>
            <a:off x="6731516" y="1844219"/>
            <a:ext cx="2745262" cy="181503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51F791-985A-9104-4BA2-7B4648A1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88" y="206520"/>
            <a:ext cx="11338941" cy="934386"/>
          </a:xfrm>
        </p:spPr>
        <p:txBody>
          <a:bodyPr>
            <a:noAutofit/>
          </a:bodyPr>
          <a:lstStyle/>
          <a:p>
            <a:pPr algn="ctr"/>
            <a:r>
              <a:rPr lang="en-US" sz="2300" dirty="0">
                <a:solidFill>
                  <a:srgbClr val="C00000"/>
                </a:solidFill>
                <a:latin typeface="+mn-lt"/>
              </a:rPr>
              <a:t>Even the most scalable supports will fail to reach youth </a:t>
            </a:r>
            <a:br>
              <a:rPr lang="en-US" sz="2300" dirty="0">
                <a:solidFill>
                  <a:srgbClr val="C00000"/>
                </a:solidFill>
                <a:latin typeface="+mn-lt"/>
              </a:rPr>
            </a:br>
            <a:r>
              <a:rPr lang="en-US" sz="2300" b="1" dirty="0">
                <a:solidFill>
                  <a:srgbClr val="C00000"/>
                </a:solidFill>
                <a:latin typeface="+mn-lt"/>
              </a:rPr>
              <a:t>if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300" b="1" dirty="0">
                <a:solidFill>
                  <a:srgbClr val="C00000"/>
                </a:solidFill>
                <a:latin typeface="+mn-lt"/>
              </a:rPr>
              <a:t>structural barriers persist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6" name="Picture 15" descr="A close-up of a document&#10;&#10;Description automatically generated">
            <a:extLst>
              <a:ext uri="{FF2B5EF4-FFF2-40B4-BE49-F238E27FC236}">
                <a16:creationId xmlns:a16="http://schemas.microsoft.com/office/drawing/2014/main" id="{A93BB202-F23B-1628-A773-C4B716081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8" y="1750211"/>
            <a:ext cx="4924987" cy="239844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7473C9-9C70-F376-B38E-CD251EE3317D}"/>
              </a:ext>
            </a:extLst>
          </p:cNvPr>
          <p:cNvSpPr txBox="1"/>
          <p:nvPr/>
        </p:nvSpPr>
        <p:spPr>
          <a:xfrm>
            <a:off x="957263" y="4383881"/>
            <a:ext cx="10857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32-42% </a:t>
            </a:r>
            <a:r>
              <a:rPr lang="en-US" sz="3200" dirty="0"/>
              <a:t>of teens who could not access mental health care </a:t>
            </a:r>
          </a:p>
          <a:p>
            <a:pPr algn="ctr"/>
            <a:r>
              <a:rPr lang="en-US" sz="3200" dirty="0"/>
              <a:t>cited </a:t>
            </a:r>
            <a:r>
              <a:rPr lang="en-US" sz="3200" u="sng" dirty="0"/>
              <a:t>parents</a:t>
            </a:r>
            <a:r>
              <a:rPr lang="en-US" sz="3200" dirty="0"/>
              <a:t> as primary barrier (Ns = 211, 123)</a:t>
            </a:r>
          </a:p>
          <a:p>
            <a:pPr algn="ctr"/>
            <a:endParaRPr lang="en-US" sz="3200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FB2B84-3070-AD61-B2AB-70322F6C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67" y="1856554"/>
            <a:ext cx="6189945" cy="210847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33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51F791-985A-9104-4BA2-7B4648A1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88" y="206520"/>
            <a:ext cx="11338941" cy="1126632"/>
          </a:xfrm>
        </p:spPr>
        <p:txBody>
          <a:bodyPr>
            <a:noAutofit/>
          </a:bodyPr>
          <a:lstStyle/>
          <a:p>
            <a:pPr algn="ctr"/>
            <a:r>
              <a:rPr lang="en-US" sz="2300" b="1" i="1" dirty="0">
                <a:solidFill>
                  <a:srgbClr val="C00000"/>
                </a:solidFill>
                <a:latin typeface="+mn-lt"/>
              </a:rPr>
              <a:t>do parent consent laws relate to youth access to care</a:t>
            </a:r>
            <a:r>
              <a:rPr lang="en-US" sz="2300" b="1" dirty="0">
                <a:solidFill>
                  <a:srgbClr val="C00000"/>
                </a:solidFill>
                <a:latin typeface="+mn-lt"/>
              </a:rPr>
              <a:t>?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300" i="1" dirty="0">
                <a:solidFill>
                  <a:srgbClr val="C00000"/>
                </a:solidFill>
                <a:latin typeface="+mn-lt"/>
              </a:rPr>
              <a:t>Funded by </a:t>
            </a:r>
            <a:r>
              <a:rPr lang="en-US" sz="2300" i="1" dirty="0" err="1">
                <a:solidFill>
                  <a:srgbClr val="C00000"/>
                </a:solidFill>
                <a:latin typeface="+mn-lt"/>
              </a:rPr>
              <a:t>hopelab</a:t>
            </a:r>
            <a:r>
              <a:rPr lang="en-US" sz="2300" i="1" dirty="0">
                <a:solidFill>
                  <a:srgbClr val="C00000"/>
                </a:solidFill>
                <a:latin typeface="+mn-lt"/>
              </a:rPr>
              <a:t>; </a:t>
            </a:r>
            <a:r>
              <a:rPr lang="en-US" sz="2300" i="1" dirty="0" err="1">
                <a:solidFill>
                  <a:srgbClr val="C00000"/>
                </a:solidFill>
                <a:latin typeface="+mn-lt"/>
              </a:rPr>
              <a:t>nih</a:t>
            </a:r>
            <a:r>
              <a:rPr lang="en-US" sz="2300" i="1" dirty="0">
                <a:solidFill>
                  <a:srgbClr val="C00000"/>
                </a:solidFill>
                <a:latin typeface="+mn-lt"/>
              </a:rPr>
              <a:t> office of science policy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)</a:t>
            </a:r>
            <a:br>
              <a:rPr lang="en-US" sz="2300" b="1" dirty="0">
                <a:solidFill>
                  <a:srgbClr val="C00000"/>
                </a:solidFill>
                <a:latin typeface="+mn-lt"/>
              </a:rPr>
            </a:br>
            <a:r>
              <a:rPr lang="en-US" sz="1400" i="1" dirty="0">
                <a:solidFill>
                  <a:srgbClr val="C00000"/>
                </a:solidFill>
                <a:latin typeface="+mn-lt"/>
              </a:rPr>
              <a:t>Schleider, Smock, </a:t>
            </a:r>
            <a:r>
              <a:rPr lang="en-US" sz="1400" i="1" dirty="0" err="1">
                <a:solidFill>
                  <a:srgbClr val="C00000"/>
                </a:solidFill>
                <a:latin typeface="+mn-lt"/>
              </a:rPr>
              <a:t>ahuvia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1400" i="1" dirty="0" err="1">
                <a:solidFill>
                  <a:srgbClr val="C00000"/>
                </a:solidFill>
                <a:latin typeface="+mn-lt"/>
              </a:rPr>
              <a:t>walubita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1400" i="1" dirty="0" err="1">
                <a:solidFill>
                  <a:srgbClr val="C00000"/>
                </a:solidFill>
                <a:latin typeface="+mn-lt"/>
              </a:rPr>
              <a:t>rapoport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, hill, &amp; </a:t>
            </a:r>
            <a:r>
              <a:rPr lang="en-US" sz="1400" i="1" dirty="0" err="1">
                <a:solidFill>
                  <a:srgbClr val="C00000"/>
                </a:solidFill>
                <a:latin typeface="+mn-lt"/>
              </a:rPr>
              <a:t>purtle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, 2024, </a:t>
            </a:r>
            <a:r>
              <a:rPr lang="en-US" sz="1400" i="1" dirty="0" err="1">
                <a:solidFill>
                  <a:srgbClr val="C00000"/>
                </a:solidFill>
                <a:latin typeface="+mn-lt"/>
              </a:rPr>
              <a:t>jama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 pediatrics</a:t>
            </a:r>
            <a:endParaRPr lang="en-US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06FFA36-391B-25A2-AEEF-DBDBD44719B7}"/>
              </a:ext>
            </a:extLst>
          </p:cNvPr>
          <p:cNvSpPr txBox="1"/>
          <p:nvPr/>
        </p:nvSpPr>
        <p:spPr>
          <a:xfrm>
            <a:off x="475688" y="1443992"/>
            <a:ext cx="1136760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Treatment use among adolescents with past-year depression was </a:t>
            </a:r>
            <a:r>
              <a:rPr lang="en-US" sz="2400" b="1" dirty="0">
                <a:effectLst/>
                <a:ea typeface="Times New Roman" panose="02020603050405020304" pitchFamily="18" charset="0"/>
              </a:rPr>
              <a:t>significantly lower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in states mandating caregiver consent for professional mental health services,</a:t>
            </a:r>
            <a:r>
              <a:rPr lang="en-US" sz="2400" b="1" dirty="0">
                <a:effectLst/>
              </a:rPr>
              <a:t> </a:t>
            </a:r>
            <a:r>
              <a:rPr lang="en-US" sz="2400" i="1" dirty="0">
                <a:effectLst/>
                <a:ea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= 0.002</a:t>
            </a:r>
            <a:r>
              <a:rPr lang="en-US" sz="2400" b="1" dirty="0">
                <a:effectLst/>
              </a:rPr>
              <a:t> </a:t>
            </a:r>
            <a:endParaRPr lang="en-US" sz="2400" b="1" dirty="0"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3BF33B8-0EF9-E127-8303-35C82515012D}"/>
              </a:ext>
            </a:extLst>
          </p:cNvPr>
          <p:cNvGraphicFramePr>
            <a:graphicFrameLocks/>
          </p:cNvGraphicFramePr>
          <p:nvPr/>
        </p:nvGraphicFramePr>
        <p:xfrm>
          <a:off x="1425145" y="2140951"/>
          <a:ext cx="9341709" cy="451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24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51F791-985A-9104-4BA2-7B4648A1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88" y="206520"/>
            <a:ext cx="11338941" cy="93438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+mn-lt"/>
              </a:rPr>
              <a:t>Ongoing research 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300" i="1" dirty="0">
                <a:solidFill>
                  <a:srgbClr val="C00000"/>
                </a:solidFill>
                <a:latin typeface="+mn-lt"/>
              </a:rPr>
              <a:t>funded by NIH Office of Science Policy</a:t>
            </a:r>
            <a:r>
              <a:rPr lang="en-US" sz="2300" dirty="0">
                <a:solidFill>
                  <a:srgbClr val="C00000"/>
                </a:solidFill>
                <a:latin typeface="+mn-lt"/>
              </a:rPr>
              <a:t>): </a:t>
            </a:r>
            <a:br>
              <a:rPr lang="en-US" sz="2300" dirty="0">
                <a:solidFill>
                  <a:srgbClr val="C00000"/>
                </a:solidFill>
                <a:latin typeface="+mn-lt"/>
              </a:rPr>
            </a:br>
            <a:r>
              <a:rPr lang="en-US" sz="2300" dirty="0">
                <a:solidFill>
                  <a:srgbClr val="C00000"/>
                </a:solidFill>
                <a:latin typeface="+mn-lt"/>
              </a:rPr>
              <a:t>What do youth think?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ACEFA-5E24-0825-F061-C69C448FCBA6}"/>
              </a:ext>
            </a:extLst>
          </p:cNvPr>
          <p:cNvSpPr txBox="1"/>
          <p:nvPr/>
        </p:nvSpPr>
        <p:spPr>
          <a:xfrm>
            <a:off x="1404524" y="2131874"/>
            <a:ext cx="9382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“For me, I don't think it would really make much of a change just because I believe that my mom would let me. But … a lot of people's parents aren't as accepting, so it would kind of prevent them from getting the resources that they really need</a:t>
            </a:r>
            <a:r>
              <a:rPr lang="en-US" sz="2000" b="1" i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i="1" dirty="0">
                <a:solidFill>
                  <a:srgbClr val="C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It would kind of hinder the mental health of just a lot of people worldwide.</a:t>
            </a:r>
            <a:r>
              <a:rPr lang="en-US" sz="2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20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7963C-EA16-87AD-FDA6-B582A1FB27B4}"/>
              </a:ext>
            </a:extLst>
          </p:cNvPr>
          <p:cNvSpPr txBox="1"/>
          <p:nvPr/>
        </p:nvSpPr>
        <p:spPr>
          <a:xfrm>
            <a:off x="1457556" y="1273540"/>
            <a:ext cx="927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teens say</a:t>
            </a:r>
            <a:r>
              <a:rPr lang="en-US" sz="2000" dirty="0"/>
              <a:t> when asked about parent consent laws and ‘direct-to-teen’ supports: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14041-92E0-971A-1646-321D5748E4A8}"/>
              </a:ext>
            </a:extLst>
          </p:cNvPr>
          <p:cNvSpPr txBox="1"/>
          <p:nvPr/>
        </p:nvSpPr>
        <p:spPr>
          <a:xfrm>
            <a:off x="1404524" y="3864946"/>
            <a:ext cx="938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Gill Sans MT" panose="020B0502020104020203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“I’ll feel a lot better if I don’t need [my parents’ permission], because it's not my parents who are dealing with this problem it's me myself who's dealing with it. 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Gill Sans MT" panose="020B0502020104020203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So I should be the one to choose how I should fix that problem</a:t>
            </a:r>
            <a:r>
              <a:rPr lang="en-US" sz="2000" dirty="0">
                <a:solidFill>
                  <a:srgbClr val="C00000"/>
                </a:solidFill>
                <a:effectLst/>
                <a:latin typeface="Gill Sans MT" panose="020B0502020104020203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Gill Sans MT" panose="020B0502020104020203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endParaRPr lang="en-US" sz="2000" dirty="0">
              <a:effectLst/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102F6-0FFB-A73E-E94E-D93E43EB7657}"/>
              </a:ext>
            </a:extLst>
          </p:cNvPr>
          <p:cNvSpPr txBox="1"/>
          <p:nvPr/>
        </p:nvSpPr>
        <p:spPr>
          <a:xfrm>
            <a:off x="1404524" y="5321020"/>
            <a:ext cx="938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Gill Sans MT" panose="020B0502020104020203" pitchFamily="34" charset="77"/>
                <a:ea typeface="Arial" panose="020B0604020202020204" pitchFamily="34" charset="0"/>
              </a:rPr>
              <a:t>I think 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Gill Sans MT" panose="020B0502020104020203" pitchFamily="34" charset="77"/>
                <a:ea typeface="Arial" panose="020B0604020202020204" pitchFamily="34" charset="0"/>
              </a:rPr>
              <a:t>if you're above fifteen you should have some type of autonomy</a:t>
            </a:r>
            <a:r>
              <a:rPr lang="en-US" sz="2000" dirty="0">
                <a:effectLst/>
                <a:latin typeface="Gill Sans MT" panose="020B0502020104020203" pitchFamily="34" charset="77"/>
                <a:ea typeface="Arial" panose="020B0604020202020204" pitchFamily="34" charset="0"/>
              </a:rPr>
              <a:t>…because the chance of your parents saying no to [getting mental health care] could be devastating.”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80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nner with a city skyline&#10;&#10;Description automatically generated">
            <a:extLst>
              <a:ext uri="{FF2B5EF4-FFF2-40B4-BE49-F238E27FC236}">
                <a16:creationId xmlns:a16="http://schemas.microsoft.com/office/drawing/2014/main" id="{3E6751E8-03F5-5838-29B2-E82D63FB8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2" t="2513" r="1273" b="2568"/>
          <a:stretch/>
        </p:blipFill>
        <p:spPr>
          <a:xfrm>
            <a:off x="1415840" y="1092043"/>
            <a:ext cx="9360320" cy="46739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F1759-E864-21CF-90E0-44B4D899FE43}"/>
              </a:ext>
            </a:extLst>
          </p:cNvPr>
          <p:cNvSpPr txBox="1"/>
          <p:nvPr/>
        </p:nvSpPr>
        <p:spPr>
          <a:xfrm>
            <a:off x="1064282" y="257883"/>
            <a:ext cx="101694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5</a:t>
            </a:r>
            <a:r>
              <a:rPr lang="en-US" sz="2600" b="1" baseline="30000" dirty="0">
                <a:solidFill>
                  <a:srgbClr val="C00000"/>
                </a:solidFill>
              </a:rPr>
              <a:t>th</a:t>
            </a:r>
            <a:r>
              <a:rPr lang="en-US" sz="2600" b="1" dirty="0">
                <a:solidFill>
                  <a:srgbClr val="C00000"/>
                </a:solidFill>
              </a:rPr>
              <a:t> International Symposium on Single Session Therapies (SST5)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3A800-327C-E485-63CC-87B61483A195}"/>
              </a:ext>
            </a:extLst>
          </p:cNvPr>
          <p:cNvSpPr txBox="1"/>
          <p:nvPr/>
        </p:nvSpPr>
        <p:spPr>
          <a:xfrm>
            <a:off x="3048000" y="60753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hlinkClick r:id="rId4"/>
              </a:rPr>
              <a:t>https://sites.northwestern.edu/sst5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6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FA2E47-839D-A847-BDD9-A1325D74C181}"/>
              </a:ext>
            </a:extLst>
          </p:cNvPr>
          <p:cNvSpPr txBox="1"/>
          <p:nvPr/>
        </p:nvSpPr>
        <p:spPr>
          <a:xfrm>
            <a:off x="1870126" y="298285"/>
            <a:ext cx="845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Provider shortages are </a:t>
            </a:r>
            <a:r>
              <a:rPr lang="en-US" sz="2400" b="1" dirty="0">
                <a:solidFill>
                  <a:srgbClr val="C00000"/>
                </a:solidFill>
              </a:rPr>
              <a:t>too severe </a:t>
            </a:r>
            <a:r>
              <a:rPr lang="en-US" sz="2400" dirty="0">
                <a:solidFill>
                  <a:srgbClr val="C00000"/>
                </a:solidFill>
              </a:rPr>
              <a:t>to fix access-to-care problems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through workforce expansion alone.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9C0C4-AE0B-DA4A-B39E-B4958DB1FE87}"/>
              </a:ext>
            </a:extLst>
          </p:cNvPr>
          <p:cNvSpPr txBox="1"/>
          <p:nvPr/>
        </p:nvSpPr>
        <p:spPr>
          <a:xfrm>
            <a:off x="144379" y="6211669"/>
            <a:ext cx="1190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Areas in </a:t>
            </a:r>
            <a:r>
              <a:rPr lang="en-US" b="1" dirty="0">
                <a:solidFill>
                  <a:srgbClr val="65829F"/>
                </a:solidFill>
              </a:rPr>
              <a:t>medium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and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1294D"/>
                </a:solidFill>
              </a:rPr>
              <a:t>dark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1294D"/>
                </a:solidFill>
              </a:rPr>
              <a:t>blue</a:t>
            </a:r>
            <a:r>
              <a:rPr lang="en-US" dirty="0"/>
              <a:t> are formally designated </a:t>
            </a:r>
            <a:r>
              <a:rPr lang="en-US" b="1" dirty="0"/>
              <a:t>mental healthcare provider shortage areas</a:t>
            </a:r>
            <a:endParaRPr lang="en-US" dirty="0"/>
          </a:p>
          <a:p>
            <a:pPr algn="ctr"/>
            <a:r>
              <a:rPr lang="en-US" dirty="0"/>
              <a:t>Source: </a:t>
            </a:r>
            <a:r>
              <a:rPr lang="en-US" dirty="0" err="1"/>
              <a:t>data.HRSA.gov</a:t>
            </a:r>
            <a:r>
              <a:rPr lang="en-US" dirty="0"/>
              <a:t>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96785C8-2A85-2C78-4D00-0CE3193F5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2" t="6929" r="9755" b="21919"/>
          <a:stretch/>
        </p:blipFill>
        <p:spPr>
          <a:xfrm>
            <a:off x="2399261" y="1221524"/>
            <a:ext cx="7393478" cy="48383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6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vect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7683" r="22699" b="25273"/>
          <a:stretch/>
        </p:blipFill>
        <p:spPr>
          <a:xfrm>
            <a:off x="8499465" y="324113"/>
            <a:ext cx="2551590" cy="2512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B1B347-D377-F646-AF6E-FC5A0B56FD22}"/>
              </a:ext>
            </a:extLst>
          </p:cNvPr>
          <p:cNvSpPr txBox="1"/>
          <p:nvPr/>
        </p:nvSpPr>
        <p:spPr>
          <a:xfrm>
            <a:off x="8726508" y="2864546"/>
            <a:ext cx="2324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F00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  <a:p>
            <a:pPr algn="ctr"/>
            <a:r>
              <a:rPr lang="en-US" sz="3600" dirty="0">
                <a:solidFill>
                  <a:srgbClr val="AF00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6CBCB-A646-404A-B281-4136E737A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051" y="4070724"/>
            <a:ext cx="6233460" cy="2022635"/>
          </a:xfrm>
        </p:spPr>
        <p:txBody>
          <a:bodyPr>
            <a:noAutofit/>
          </a:bodyPr>
          <a:lstStyle/>
          <a:p>
            <a:pPr lvl="1" algn="ctr"/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Our Open-Access Digital SSIs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schleiderlab.org/yes</a:t>
            </a:r>
            <a:r>
              <a:rPr lang="en-US" dirty="0"/>
              <a:t> | </a:t>
            </a:r>
            <a:r>
              <a:rPr lang="en-US" u="sng" dirty="0" err="1">
                <a:solidFill>
                  <a:srgbClr val="00B0F0"/>
                </a:solidFill>
              </a:rPr>
              <a:t>schleiderlab.org</a:t>
            </a:r>
            <a:r>
              <a:rPr lang="en-US" u="sng" dirty="0">
                <a:solidFill>
                  <a:srgbClr val="00B0F0"/>
                </a:solidFill>
              </a:rPr>
              <a:t>/empower</a:t>
            </a:r>
          </a:p>
          <a:p>
            <a:pPr marL="0" indent="0" algn="ctr">
              <a:buNone/>
            </a:pPr>
            <a:r>
              <a:rPr lang="en-US" b="1" dirty="0"/>
              <a:t>Single-Session Consultation</a:t>
            </a:r>
          </a:p>
          <a:p>
            <a:pPr marL="0" indent="0" algn="ctr">
              <a:buNone/>
            </a:pPr>
            <a:r>
              <a:rPr lang="en-US" b="1" dirty="0"/>
              <a:t>Manual &amp; Action Plan: 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osf.io/xnz2t/</a:t>
            </a:r>
            <a:endParaRPr lang="en-US" b="1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B21572-04D9-C4BA-58FB-1231C8636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52" y="481677"/>
            <a:ext cx="7199317" cy="58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NAL vector.png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7683" r="22699" b="25273"/>
          <a:stretch/>
        </p:blipFill>
        <p:spPr>
          <a:xfrm>
            <a:off x="3321692" y="697144"/>
            <a:ext cx="5548615" cy="54637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D7D69F0-B591-D74A-ABB3-B179BF55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60" y="175950"/>
            <a:ext cx="9903077" cy="73393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</a:rPr>
              <a:t>LAB FOR SCALABLE MENTAL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69E90-96EB-26EF-5D7B-8019323D3AB3}"/>
              </a:ext>
            </a:extLst>
          </p:cNvPr>
          <p:cNvSpPr txBox="1"/>
          <p:nvPr/>
        </p:nvSpPr>
        <p:spPr>
          <a:xfrm>
            <a:off x="4473805" y="2154472"/>
            <a:ext cx="30636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b="1" dirty="0">
                <a:solidFill>
                  <a:srgbClr val="C00000"/>
                </a:solidFill>
              </a:rPr>
              <a:t>Our Mission: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8118D-99B1-2563-CA8D-14D61AD96D87}"/>
              </a:ext>
            </a:extLst>
          </p:cNvPr>
          <p:cNvSpPr txBox="1"/>
          <p:nvPr/>
        </p:nvSpPr>
        <p:spPr>
          <a:xfrm>
            <a:off x="1423374" y="2837898"/>
            <a:ext cx="93452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Design, test, &amp; disseminate </a:t>
            </a:r>
            <a:r>
              <a:rPr lang="en-US" sz="3800" b="1" dirty="0"/>
              <a:t>brief, </a:t>
            </a:r>
          </a:p>
          <a:p>
            <a:pPr algn="ctr"/>
            <a:r>
              <a:rPr lang="en-US" sz="3800" b="1" dirty="0"/>
              <a:t>barrier-free interventions </a:t>
            </a:r>
            <a:r>
              <a:rPr lang="en-US" sz="3800" dirty="0"/>
              <a:t>to reduce mental health problems at scale</a:t>
            </a:r>
          </a:p>
        </p:txBody>
      </p:sp>
    </p:spTree>
    <p:extLst>
      <p:ext uri="{BB962C8B-B14F-4D97-AF65-F5344CB8AC3E}">
        <p14:creationId xmlns:p14="http://schemas.microsoft.com/office/powerpoint/2010/main" val="32939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BA881D-6306-8892-90F9-239AB438AAC1}"/>
              </a:ext>
            </a:extLst>
          </p:cNvPr>
          <p:cNvSpPr txBox="1"/>
          <p:nvPr/>
        </p:nvSpPr>
        <p:spPr>
          <a:xfrm>
            <a:off x="460030" y="725902"/>
            <a:ext cx="11271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C00000"/>
                </a:solidFill>
              </a:rPr>
              <a:t>What</a:t>
            </a:r>
            <a:r>
              <a:rPr lang="en-US" sz="4200" dirty="0">
                <a:solidFill>
                  <a:srgbClr val="C00000"/>
                </a:solidFill>
              </a:rPr>
              <a:t> are </a:t>
            </a:r>
            <a:r>
              <a:rPr lang="en-US" sz="4200" b="1" dirty="0">
                <a:solidFill>
                  <a:srgbClr val="C00000"/>
                </a:solidFill>
              </a:rPr>
              <a:t>single-session interventions</a:t>
            </a:r>
            <a:r>
              <a:rPr lang="en-US" sz="4200" dirty="0">
                <a:solidFill>
                  <a:srgbClr val="C00000"/>
                </a:solidFill>
              </a:rPr>
              <a:t> </a:t>
            </a:r>
            <a:r>
              <a:rPr lang="en-US" sz="4200" b="1" dirty="0">
                <a:solidFill>
                  <a:srgbClr val="C00000"/>
                </a:solidFill>
              </a:rPr>
              <a:t>(SSIs)</a:t>
            </a:r>
            <a:r>
              <a:rPr lang="en-US" sz="4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354BA-4AB7-75E7-9A8D-936734AE5CB2}"/>
              </a:ext>
            </a:extLst>
          </p:cNvPr>
          <p:cNvSpPr txBox="1"/>
          <p:nvPr/>
        </p:nvSpPr>
        <p:spPr>
          <a:xfrm>
            <a:off x="92865" y="1845214"/>
            <a:ext cx="1200626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/>
              <a:t>“speciﬁc, structured programs that </a:t>
            </a:r>
            <a:r>
              <a:rPr lang="en-US" sz="3400" b="1" dirty="0"/>
              <a:t>intentionally</a:t>
            </a:r>
            <a:r>
              <a:rPr lang="en-US" sz="3400" dirty="0"/>
              <a:t> involve just </a:t>
            </a:r>
            <a:r>
              <a:rPr lang="en-US" sz="3400" b="1" dirty="0"/>
              <a:t>one visit or encounter </a:t>
            </a:r>
            <a:r>
              <a:rPr lang="en-US" sz="3400" dirty="0"/>
              <a:t>with a clinic, provider, or program”</a:t>
            </a:r>
          </a:p>
          <a:p>
            <a:pPr algn="ctr"/>
            <a:endParaRPr lang="en-US" sz="3400" dirty="0"/>
          </a:p>
          <a:p>
            <a:pPr algn="ctr"/>
            <a:r>
              <a:rPr lang="en-US" sz="2400" dirty="0"/>
              <a:t>SSIs may be accessed on one </a:t>
            </a:r>
            <a:r>
              <a:rPr lang="en-US" sz="2400" i="1" dirty="0"/>
              <a:t>or </a:t>
            </a:r>
            <a:r>
              <a:rPr lang="en-US" sz="2400" dirty="0"/>
              <a:t>many occasions (“</a:t>
            </a:r>
            <a:r>
              <a:rPr lang="en-US" sz="2400" i="1" dirty="0"/>
              <a:t>one at a time”—</a:t>
            </a:r>
            <a:r>
              <a:rPr lang="en-US" sz="2400" dirty="0"/>
              <a:t>not “</a:t>
            </a:r>
            <a:r>
              <a:rPr lang="en-US" sz="2400" i="1" dirty="0"/>
              <a:t>one and done”</a:t>
            </a:r>
            <a:r>
              <a:rPr lang="en-US" sz="2400" dirty="0"/>
              <a:t>);</a:t>
            </a:r>
          </a:p>
          <a:p>
            <a:pPr algn="ctr"/>
            <a:r>
              <a:rPr lang="en-US" sz="2400" dirty="0"/>
              <a:t>they may be </a:t>
            </a:r>
            <a:r>
              <a:rPr lang="en-US" sz="2400" i="1" dirty="0"/>
              <a:t>self-guided </a:t>
            </a:r>
            <a:r>
              <a:rPr lang="en-US" sz="2400" dirty="0"/>
              <a:t>or </a:t>
            </a:r>
            <a:r>
              <a:rPr lang="en-US" sz="2400" i="1" dirty="0"/>
              <a:t>human-facilitated;</a:t>
            </a:r>
            <a:endParaRPr lang="en-US" sz="2400" dirty="0"/>
          </a:p>
          <a:p>
            <a:pPr algn="ctr"/>
            <a:r>
              <a:rPr lang="en-US" sz="2400" dirty="0"/>
              <a:t>and they may be accessed </a:t>
            </a:r>
            <a:r>
              <a:rPr lang="en-US" sz="2400" i="1" dirty="0"/>
              <a:t>within </a:t>
            </a:r>
            <a:r>
              <a:rPr lang="en-US" sz="2400" dirty="0"/>
              <a:t>or </a:t>
            </a:r>
            <a:r>
              <a:rPr lang="en-US" sz="2400" i="1" dirty="0"/>
              <a:t>outside </a:t>
            </a:r>
            <a:r>
              <a:rPr lang="en-US" sz="2400" dirty="0"/>
              <a:t>of formal healthcare settings</a:t>
            </a:r>
            <a:endParaRPr lang="en-US" sz="2400" i="1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all cases, SSIs </a:t>
            </a:r>
            <a:r>
              <a:rPr lang="en-US" sz="2400" b="1" dirty="0"/>
              <a:t>drop the (often false) assumption</a:t>
            </a:r>
            <a:r>
              <a:rPr lang="en-US" sz="2400" dirty="0"/>
              <a:t> that clients will return </a:t>
            </a:r>
          </a:p>
          <a:p>
            <a:pPr algn="ctr"/>
            <a:r>
              <a:rPr lang="en-US" sz="2400" dirty="0"/>
              <a:t>and instill the belief that meaningful change is possible at </a:t>
            </a:r>
            <a:r>
              <a:rPr lang="en-US" sz="2400" i="1" dirty="0"/>
              <a:t>any</a:t>
            </a:r>
            <a:r>
              <a:rPr lang="en-US" sz="2400" dirty="0"/>
              <a:t> moment, for </a:t>
            </a:r>
            <a:r>
              <a:rPr lang="en-US" sz="2400" i="1" dirty="0"/>
              <a:t>any</a:t>
            </a:r>
            <a:r>
              <a:rPr lang="en-US" sz="2400" dirty="0"/>
              <a:t> person </a:t>
            </a:r>
          </a:p>
          <a:p>
            <a:pPr algn="ctr"/>
            <a:r>
              <a:rPr lang="en-US" sz="2400" b="1" dirty="0"/>
              <a:t>(‘context of competence’)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600" u="sng" dirty="0"/>
              <a:t>Source</a:t>
            </a:r>
            <a:r>
              <a:rPr lang="en-US" sz="1600" dirty="0"/>
              <a:t>: Schleider et al., 2020, </a:t>
            </a:r>
            <a:r>
              <a:rPr lang="en-US" sz="1600" i="1" dirty="0"/>
              <a:t>Journal of Clinical Child and Adolescent Psychology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95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DE441-1431-6349-B950-2423B87C9B52}"/>
              </a:ext>
            </a:extLst>
          </p:cNvPr>
          <p:cNvSpPr txBox="1"/>
          <p:nvPr/>
        </p:nvSpPr>
        <p:spPr>
          <a:xfrm>
            <a:off x="1482429" y="251104"/>
            <a:ext cx="9227141" cy="10156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Decades of research </a:t>
            </a:r>
            <a:r>
              <a:rPr lang="en-US" sz="3200" dirty="0">
                <a:solidFill>
                  <a:srgbClr val="C00000"/>
                </a:solidFill>
              </a:rPr>
              <a:t>tell us that </a:t>
            </a:r>
            <a:r>
              <a:rPr lang="en-US" sz="3200" b="1" dirty="0">
                <a:solidFill>
                  <a:srgbClr val="C00000"/>
                </a:solidFill>
              </a:rPr>
              <a:t>SSIs can help</a:t>
            </a:r>
          </a:p>
          <a:p>
            <a:pPr algn="ctr"/>
            <a:r>
              <a:rPr lang="en-US" sz="2800" dirty="0"/>
              <a:t>in some (but not all) cases, as much as longer-term treatments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FA44E-97A9-B4BF-5DF5-D8EE389E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"/>
          <a:stretch/>
        </p:blipFill>
        <p:spPr>
          <a:xfrm>
            <a:off x="1816300" y="1640119"/>
            <a:ext cx="4279698" cy="410619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C5F24-8516-9895-697C-935C8BA4035F}"/>
              </a:ext>
            </a:extLst>
          </p:cNvPr>
          <p:cNvSpPr txBox="1"/>
          <p:nvPr/>
        </p:nvSpPr>
        <p:spPr>
          <a:xfrm>
            <a:off x="6527422" y="2153747"/>
            <a:ext cx="368463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</a:rPr>
              <a:t>Red bars</a:t>
            </a:r>
            <a:r>
              <a:rPr lang="en-US" sz="2000" b="1" dirty="0"/>
              <a:t>:  </a:t>
            </a:r>
            <a:r>
              <a:rPr lang="en-US" sz="2000" dirty="0"/>
              <a:t>Average effects on mental health symptoms, </a:t>
            </a:r>
            <a:r>
              <a:rPr lang="en-US" sz="2000" b="1" dirty="0"/>
              <a:t>full-length</a:t>
            </a:r>
            <a:r>
              <a:rPr lang="en-US" sz="2000" dirty="0"/>
              <a:t> youth interventions </a:t>
            </a:r>
          </a:p>
          <a:p>
            <a:pPr algn="just"/>
            <a:endParaRPr lang="en-US" sz="900" dirty="0"/>
          </a:p>
          <a:p>
            <a:pPr algn="just"/>
            <a:r>
              <a:rPr lang="en-US" sz="1400" dirty="0"/>
              <a:t>Weisz et al, 2017, </a:t>
            </a:r>
            <a:r>
              <a:rPr lang="en-US" sz="1400" i="1" dirty="0"/>
              <a:t>American Psychologist</a:t>
            </a:r>
            <a:endParaRPr lang="en-US" sz="1400" dirty="0"/>
          </a:p>
          <a:p>
            <a:pPr algn="just"/>
            <a:endParaRPr lang="en-US" b="1" dirty="0"/>
          </a:p>
          <a:p>
            <a:pPr algn="just"/>
            <a:endParaRPr lang="en-US" sz="2000" b="1" dirty="0"/>
          </a:p>
          <a:p>
            <a:pPr algn="just"/>
            <a:r>
              <a:rPr lang="en-US" sz="2000" b="1" dirty="0">
                <a:solidFill>
                  <a:srgbClr val="0070C0"/>
                </a:solidFill>
              </a:rPr>
              <a:t>Blue bars: </a:t>
            </a:r>
            <a:r>
              <a:rPr lang="en-US" sz="2000" dirty="0"/>
              <a:t>Average effects on mental health symptoms, </a:t>
            </a:r>
            <a:r>
              <a:rPr lang="en-US" sz="2000" b="1" dirty="0"/>
              <a:t>single-session</a:t>
            </a:r>
            <a:r>
              <a:rPr lang="en-US" sz="2000" dirty="0"/>
              <a:t> youth interventions</a:t>
            </a:r>
          </a:p>
          <a:p>
            <a:pPr algn="just"/>
            <a:endParaRPr lang="en-US" sz="900" dirty="0"/>
          </a:p>
          <a:p>
            <a:pPr algn="just"/>
            <a:r>
              <a:rPr lang="en-US" sz="1400" dirty="0"/>
              <a:t>Schleider &amp; Weisz, 2017, </a:t>
            </a:r>
            <a:r>
              <a:rPr lang="en-US" sz="1400" i="1" dirty="0"/>
              <a:t>Journal of the American Academy of Child &amp; Adolescent Psychiatry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6C25D-2598-00DC-2902-F531A53D30AA}"/>
              </a:ext>
            </a:extLst>
          </p:cNvPr>
          <p:cNvSpPr txBox="1"/>
          <p:nvPr/>
        </p:nvSpPr>
        <p:spPr>
          <a:xfrm>
            <a:off x="1811050" y="5484707"/>
            <a:ext cx="1514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</a:t>
            </a:r>
            <a:r>
              <a:rPr lang="en-US" sz="1100" i="1" dirty="0"/>
              <a:t>p </a:t>
            </a:r>
            <a:r>
              <a:rPr lang="en-US" sz="1100" dirty="0"/>
              <a:t>&lt; .01, **</a:t>
            </a:r>
            <a:r>
              <a:rPr lang="en-US" sz="1100" i="1" dirty="0"/>
              <a:t>p </a:t>
            </a:r>
            <a:r>
              <a:rPr lang="en-US" sz="1100" dirty="0"/>
              <a:t>&lt; .001</a:t>
            </a:r>
          </a:p>
        </p:txBody>
      </p:sp>
    </p:spTree>
    <p:extLst>
      <p:ext uri="{BB962C8B-B14F-4D97-AF65-F5344CB8AC3E}">
        <p14:creationId xmlns:p14="http://schemas.microsoft.com/office/powerpoint/2010/main" val="34412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94930E40-A46C-ED8B-B405-CF3CFB0D0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3" t="8414" r="1431"/>
          <a:stretch/>
        </p:blipFill>
        <p:spPr>
          <a:xfrm>
            <a:off x="5393187" y="964775"/>
            <a:ext cx="6731359" cy="554744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4A691-A092-C1CE-A30E-A2198EAAE38E}"/>
              </a:ext>
            </a:extLst>
          </p:cNvPr>
          <p:cNvSpPr txBox="1"/>
          <p:nvPr/>
        </p:nvSpPr>
        <p:spPr>
          <a:xfrm>
            <a:off x="0" y="-279708"/>
            <a:ext cx="5261336" cy="803296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Umbrella Review of Systematic Reviews &amp; Meta-Analyses of SSIs </a:t>
            </a:r>
          </a:p>
          <a:p>
            <a:pPr algn="ctr"/>
            <a:r>
              <a:rPr lang="en-US" sz="2000" dirty="0"/>
              <a:t>Schleider et al., </a:t>
            </a:r>
          </a:p>
          <a:p>
            <a:pPr algn="ctr"/>
            <a:r>
              <a:rPr lang="en-US" sz="2000" i="1" dirty="0"/>
              <a:t>Annual Review of Clinical Psychology (2025)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24 reviews; 415 clinical trials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Overall SSI benefits </a:t>
            </a:r>
            <a:r>
              <a:rPr lang="en-US" sz="2000" dirty="0"/>
              <a:t>reported in </a:t>
            </a:r>
            <a:r>
              <a:rPr lang="en-US" sz="2000" b="1" dirty="0"/>
              <a:t>20 of 24 </a:t>
            </a:r>
            <a:r>
              <a:rPr lang="en-US" sz="2000" dirty="0"/>
              <a:t>reviews, for both </a:t>
            </a:r>
            <a:r>
              <a:rPr lang="en-US" sz="2000" i="1" dirty="0"/>
              <a:t>mental health outcomes </a:t>
            </a:r>
            <a:r>
              <a:rPr lang="en-US" sz="2000" dirty="0"/>
              <a:t>and </a:t>
            </a:r>
            <a:r>
              <a:rPr lang="en-US" sz="2000" i="1" dirty="0"/>
              <a:t>service use outcomes</a:t>
            </a:r>
            <a:r>
              <a:rPr lang="en-US" sz="2000" dirty="0"/>
              <a:t> </a:t>
            </a:r>
            <a:endParaRPr lang="en-US" sz="2000" u="sng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When directly compared to multi-session therapies, </a:t>
            </a:r>
            <a:r>
              <a:rPr lang="en-US" sz="2000" b="1" dirty="0"/>
              <a:t>multi-session therapies outperformed SSIs </a:t>
            </a:r>
          </a:p>
          <a:p>
            <a:pPr algn="ctr"/>
            <a:r>
              <a:rPr lang="en-US" sz="2000" b="1" dirty="0"/>
              <a:t>in only 1 of 4 meta-analyses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Overall SSI effect </a:t>
            </a:r>
            <a:r>
              <a:rPr lang="en-US" sz="2000" dirty="0"/>
              <a:t>across 12 meta-analyses: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g</a:t>
            </a:r>
            <a:r>
              <a:rPr lang="en-US" sz="2000" b="1" dirty="0">
                <a:solidFill>
                  <a:srgbClr val="C00000"/>
                </a:solidFill>
              </a:rPr>
              <a:t> = -0.25 </a:t>
            </a:r>
          </a:p>
          <a:p>
            <a:pPr algn="ctr"/>
            <a:r>
              <a:rPr lang="en-US" sz="2000" dirty="0"/>
              <a:t>(95% CI -0.30, -.19), </a:t>
            </a:r>
            <a:r>
              <a:rPr lang="en-US" sz="2000" i="1" dirty="0"/>
              <a:t>I</a:t>
            </a:r>
            <a:r>
              <a:rPr lang="en-US" sz="2000" baseline="30000" dirty="0"/>
              <a:t>2</a:t>
            </a:r>
            <a:r>
              <a:rPr lang="en-US" sz="2000" dirty="0"/>
              <a:t> = 43.77%</a:t>
            </a:r>
          </a:p>
          <a:p>
            <a:pPr algn="ctr"/>
            <a:endParaRPr lang="en-US" sz="2000" b="1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071AC-9983-257B-0C0A-FB31289847AE}"/>
              </a:ext>
            </a:extLst>
          </p:cNvPr>
          <p:cNvSpPr txBox="1"/>
          <p:nvPr/>
        </p:nvSpPr>
        <p:spPr>
          <a:xfrm>
            <a:off x="5460643" y="232108"/>
            <a:ext cx="6596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Effects across meta-analyses of mental health SSIs</a:t>
            </a:r>
          </a:p>
          <a:p>
            <a:pPr algn="ctr"/>
            <a:r>
              <a:rPr lang="en-US" sz="1700" i="1" dirty="0"/>
              <a:t>Hedges g, 95% CI</a:t>
            </a:r>
          </a:p>
        </p:txBody>
      </p:sp>
    </p:spTree>
    <p:extLst>
      <p:ext uri="{BB962C8B-B14F-4D97-AF65-F5344CB8AC3E}">
        <p14:creationId xmlns:p14="http://schemas.microsoft.com/office/powerpoint/2010/main" val="37931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BE1585-D3D4-1F32-766E-2CAB46C5870A}"/>
              </a:ext>
            </a:extLst>
          </p:cNvPr>
          <p:cNvSpPr txBox="1"/>
          <p:nvPr/>
        </p:nvSpPr>
        <p:spPr>
          <a:xfrm>
            <a:off x="650696" y="2459504"/>
            <a:ext cx="10890607" cy="19389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Single-session interventions will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not replace </a:t>
            </a:r>
            <a:r>
              <a:rPr lang="en-US" sz="2400" dirty="0"/>
              <a:t>other forms of mental health treatment.</a:t>
            </a:r>
            <a:endParaRPr lang="en-US" sz="2400" dirty="0">
              <a:solidFill>
                <a:srgbClr val="C00000"/>
              </a:solidFill>
            </a:endParaRP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But they can</a:t>
            </a:r>
            <a:r>
              <a:rPr lang="en-US" sz="2400" b="1" dirty="0"/>
              <a:t> </a:t>
            </a:r>
            <a:r>
              <a:rPr lang="en-US" sz="2400" dirty="0"/>
              <a:t>bridge </a:t>
            </a:r>
            <a:r>
              <a:rPr lang="en-US" sz="2400" b="1" dirty="0">
                <a:solidFill>
                  <a:srgbClr val="C00000"/>
                </a:solidFill>
              </a:rPr>
              <a:t>otherwise-unfillable gaps </a:t>
            </a:r>
            <a:r>
              <a:rPr lang="en-US" sz="2400" dirty="0"/>
              <a:t>in mental health ecosystems.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E83B28E9A3F449E47614D6F9D9C1C" ma:contentTypeVersion="19" ma:contentTypeDescription="Create a new document." ma:contentTypeScope="" ma:versionID="e2307c34243d1b37085db0ab3128e7c4">
  <xsd:schema xmlns:xsd="http://www.w3.org/2001/XMLSchema" xmlns:xs="http://www.w3.org/2001/XMLSchema" xmlns:p="http://schemas.microsoft.com/office/2006/metadata/properties" xmlns:ns2="69dfdf88-4dfb-416b-b9f5-84dee709fed5" xmlns:ns3="e88f6a02-be8e-42dd-8f18-29e9bf046cab" targetNamespace="http://schemas.microsoft.com/office/2006/metadata/properties" ma:root="true" ma:fieldsID="99837feb84183dfe7acd78738244c60d" ns2:_="" ns3:_="">
    <xsd:import namespace="69dfdf88-4dfb-416b-b9f5-84dee709fed5"/>
    <xsd:import namespace="e88f6a02-be8e-42dd-8f18-29e9bf046c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df88-4dfb-416b-b9f5-84dee709f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464901-3db1-4a69-976a-b3d05c76479e}" ma:internalName="TaxCatchAll" ma:showField="CatchAllData" ma:web="69dfdf88-4dfb-416b-b9f5-84dee709f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f6a02-be8e-42dd-8f18-29e9bf046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3a3a8ba-62f0-462b-86d7-ebe049dd93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dfdf88-4dfb-416b-b9f5-84dee709fed5" xsi:nil="true"/>
    <lcf76f155ced4ddcb4097134ff3c332f xmlns="e88f6a02-be8e-42dd-8f18-29e9bf046cab">
      <Terms xmlns="http://schemas.microsoft.com/office/infopath/2007/PartnerControls"/>
    </lcf76f155ced4ddcb4097134ff3c332f>
    <_dlc_DocId xmlns="69dfdf88-4dfb-416b-b9f5-84dee709fed5">HQPDRIVE-74427511-140854</_dlc_DocId>
    <_dlc_DocIdUrl xmlns="69dfdf88-4dfb-416b-b9f5-84dee709fed5">
      <Url>https://hcpsocal.sharepoint.com/sites/HQPDrive/_layouts/15/DocIdRedir.aspx?ID=HQPDRIVE-74427511-140854</Url>
      <Description>HQPDRIVE-74427511-140854</Description>
    </_dlc_DocIdUrl>
  </documentManagement>
</p:properties>
</file>

<file path=customXml/itemProps1.xml><?xml version="1.0" encoding="utf-8"?>
<ds:datastoreItem xmlns:ds="http://schemas.openxmlformats.org/officeDocument/2006/customXml" ds:itemID="{B0B8AD63-6AE5-4680-8513-A616EAAB309A}"/>
</file>

<file path=customXml/itemProps2.xml><?xml version="1.0" encoding="utf-8"?>
<ds:datastoreItem xmlns:ds="http://schemas.openxmlformats.org/officeDocument/2006/customXml" ds:itemID="{EE264229-825B-47E1-AC09-5BA1353908D3}"/>
</file>

<file path=customXml/itemProps3.xml><?xml version="1.0" encoding="utf-8"?>
<ds:datastoreItem xmlns:ds="http://schemas.openxmlformats.org/officeDocument/2006/customXml" ds:itemID="{11AC41E1-425E-4E81-AAE0-9EB6F6D6B1AA}"/>
</file>

<file path=customXml/itemProps4.xml><?xml version="1.0" encoding="utf-8"?>
<ds:datastoreItem xmlns:ds="http://schemas.openxmlformats.org/officeDocument/2006/customXml" ds:itemID="{593BA91E-A200-4217-B1E9-6B9165886D70}"/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8199</TotalTime>
  <Words>3882</Words>
  <Application>Microsoft Macintosh PowerPoint</Application>
  <PresentationFormat>Widescreen</PresentationFormat>
  <Paragraphs>417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Aptos</vt:lpstr>
      <vt:lpstr>Arial</vt:lpstr>
      <vt:lpstr>Calibri</vt:lpstr>
      <vt:lpstr>Cambria</vt:lpstr>
      <vt:lpstr>Gill Sans MT</vt:lpstr>
      <vt:lpstr>Glacial Indifference</vt:lpstr>
      <vt:lpstr>Times New Roman</vt:lpstr>
      <vt:lpstr>Wingdings</vt:lpstr>
      <vt:lpstr>Parcel</vt:lpstr>
      <vt:lpstr>     single-session interventions for youth and young adults  Jessica l. Schleider, ph.d. Associate professor of medical social sciences, Pediatrics, &amp; psychology Director, lab for scalable mental health Director of digital services, center for behavior intervention technologies northwestern university </vt:lpstr>
      <vt:lpstr>Faculty Disclosure</vt:lpstr>
      <vt:lpstr>PowerPoint Presentation</vt:lpstr>
      <vt:lpstr>PowerPoint Presentation</vt:lpstr>
      <vt:lpstr>LAB FOR SCALABLE MENTAL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single-session interventions</vt:lpstr>
      <vt:lpstr>Control: ‘sharing feelings’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empowering parents &amp; caregivers for ssi effectiveness sung, mumper, &amp; Schleider, jmir mental health, 2021 Sung &amp; Schleider, under review</vt:lpstr>
      <vt:lpstr>PowerPoint Presentation</vt:lpstr>
      <vt:lpstr>PowerPoint Presentation</vt:lpstr>
      <vt:lpstr>PowerPoint Presentation</vt:lpstr>
      <vt:lpstr>multi-sector partnerships (nonprofit, industry, &amp; advocacy groups) to streamline ssi implementation</vt:lpstr>
      <vt:lpstr>social media integration for ssi dissemination Dobias, Morris, &amp; Schleider, jmir formative research, 2022</vt:lpstr>
      <vt:lpstr>Leveraging an ssi to boost crisis resource uptake cohen, dobias, morris, &amp; Schleider, 2023, journal of cognitive &amp; behavioral therapies</vt:lpstr>
      <vt:lpstr>Co-designing and implementing a digital ssi platform for youth mental health</vt:lpstr>
      <vt:lpstr>Co-designing and implementing a digital ssi platform for youth mental health</vt:lpstr>
      <vt:lpstr>Scaling-up A digital single session intervention platform for youth mental health</vt:lpstr>
      <vt:lpstr>Supporting people on wait-lists for SSI disseminatioN SCHLEIDER, SUNG, BIANCO, GONZALEZ, VIVIAN, &amp; MULLARKEY, 2021 SUNG, BUGATTI, VIVIAN, &amp; SCHLEIDER, 2023 kasujja, szkody, Sotomayor, birunji, &amp; Schleider (in prep)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 the most scalable supports will fail to reach youth  if structural barriers persist</vt:lpstr>
      <vt:lpstr>do parent consent laws relate to youth access to care? (Funded by hopelab; nih office of science policy) Schleider, Smock, ahuvia, walubita, rapoport, hill, &amp; purtle, 2024, jama pediatrics</vt:lpstr>
      <vt:lpstr>Ongoing research (funded by NIH Office of Science Policy):  What do youth think?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Cbits faculty intro  scaling single-session interventions to bridge gaps in mental healthcare ecosystems</dc:title>
  <dc:creator>Jessica L Schleider</dc:creator>
  <cp:lastModifiedBy>Jessica Lee Schleider</cp:lastModifiedBy>
  <cp:revision>59</cp:revision>
  <dcterms:created xsi:type="dcterms:W3CDTF">2023-09-08T01:35:30Z</dcterms:created>
  <dcterms:modified xsi:type="dcterms:W3CDTF">2025-01-23T22:47:48Z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0x01010048CE83B28E9A3F449E47614D6F9D9C1C</vt:lpwstr>
  </property>
  <property fmtid="{D5CDD505-2E9C-101B-9397-08002B2CF9AE}" pid="3" name="_dlc_DocIdItemGuid">
    <vt:lpwstr>7fccd92c-ed03-4770-9c24-d3c409735332</vt:lpwstr>
  </property>
</Properties>
</file>