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75" r:id="rId7"/>
    <p:sldId id="258" r:id="rId8"/>
    <p:sldId id="265" r:id="rId9"/>
    <p:sldId id="266" r:id="rId10"/>
    <p:sldId id="267" r:id="rId11"/>
    <p:sldId id="261" r:id="rId12"/>
    <p:sldId id="268" r:id="rId13"/>
    <p:sldId id="269" r:id="rId14"/>
    <p:sldId id="270" r:id="rId15"/>
    <p:sldId id="271" r:id="rId16"/>
    <p:sldId id="272" r:id="rId17"/>
    <p:sldId id="273" r:id="rId18"/>
    <p:sldId id="274" r:id="rId19"/>
    <p:sldId id="278"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7D5A-CB53-E2E8-7EB4-03998220DAB6}" v="293" dt="2025-01-23T21:40:54.082"/>
    <p1510:client id="{4D2098E2-3428-F1F7-EF98-4675E7AA67BF}" v="452" dt="2025-01-23T22:15:08.957"/>
    <p1510:client id="{D05D5CD8-78FB-4A8B-9B56-15D2FE552256}" v="8" dt="2025-01-23T15:10:2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65160-CB2B-404B-A40D-450510C06834}"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EFC6D-0F4A-4BFC-8F3E-4E4A7C4BA1F6}" type="slidenum">
              <a:rPr lang="en-US" smtClean="0"/>
              <a:t>‹#›</a:t>
            </a:fld>
            <a:endParaRPr lang="en-US"/>
          </a:p>
        </p:txBody>
      </p:sp>
    </p:spTree>
    <p:extLst>
      <p:ext uri="{BB962C8B-B14F-4D97-AF65-F5344CB8AC3E}">
        <p14:creationId xmlns:p14="http://schemas.microsoft.com/office/powerpoint/2010/main" val="325742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2</a:t>
            </a:fld>
            <a:endParaRPr lang="en-US"/>
          </a:p>
        </p:txBody>
      </p:sp>
    </p:spTree>
    <p:extLst>
      <p:ext uri="{BB962C8B-B14F-4D97-AF65-F5344CB8AC3E}">
        <p14:creationId xmlns:p14="http://schemas.microsoft.com/office/powerpoint/2010/main" val="390886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solidFill>
                <a:srgbClr val="444444"/>
              </a:solidFill>
            </a:endParaRPr>
          </a:p>
        </p:txBody>
      </p:sp>
      <p:sp>
        <p:nvSpPr>
          <p:cNvPr id="4" name="Slide Number Placeholder 3"/>
          <p:cNvSpPr>
            <a:spLocks noGrp="1"/>
          </p:cNvSpPr>
          <p:nvPr>
            <p:ph type="sldNum" sz="quarter" idx="5"/>
          </p:nvPr>
        </p:nvSpPr>
        <p:spPr/>
        <p:txBody>
          <a:bodyPr/>
          <a:lstStyle/>
          <a:p>
            <a:fld id="{F2FEFC6D-0F4A-4BFC-8F3E-4E4A7C4BA1F6}" type="slidenum">
              <a:rPr lang="en-US" smtClean="0"/>
              <a:t>14</a:t>
            </a:fld>
            <a:endParaRPr lang="en-US"/>
          </a:p>
        </p:txBody>
      </p:sp>
    </p:spTree>
    <p:extLst>
      <p:ext uri="{BB962C8B-B14F-4D97-AF65-F5344CB8AC3E}">
        <p14:creationId xmlns:p14="http://schemas.microsoft.com/office/powerpoint/2010/main" val="122557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5"/>
              </a:solidFill>
              <a:effectLst/>
              <a:latin typeface="Atiza"/>
            </a:endParaRPr>
          </a:p>
          <a:p>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4</a:t>
            </a:fld>
            <a:endParaRPr lang="en-US"/>
          </a:p>
        </p:txBody>
      </p:sp>
    </p:spTree>
    <p:extLst>
      <p:ext uri="{BB962C8B-B14F-4D97-AF65-F5344CB8AC3E}">
        <p14:creationId xmlns:p14="http://schemas.microsoft.com/office/powerpoint/2010/main" val="80544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latin typeface="Calibri"/>
              <a:ea typeface="Calibri"/>
              <a:cs typeface="Calibri"/>
            </a:endParaRPr>
          </a:p>
          <a:p>
            <a:pPr algn="l">
              <a:buFont typeface="Arial" panose="020B0604020202020204" pitchFamily="34" charset="0"/>
              <a:buChar char="•"/>
            </a:pPr>
            <a:endParaRPr lang="en-US" sz="1800" b="0" i="0" u="none" strike="noStrike">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en-US" sz="1200" b="0" i="0" dirty="0">
              <a:effectLst/>
              <a:latin typeface="Calibri"/>
              <a:ea typeface="Calibri"/>
              <a:cs typeface="Calibri"/>
            </a:endParaRPr>
          </a:p>
          <a:p>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5</a:t>
            </a:fld>
            <a:endParaRPr lang="en-US"/>
          </a:p>
        </p:txBody>
      </p:sp>
    </p:spTree>
    <p:extLst>
      <p:ext uri="{BB962C8B-B14F-4D97-AF65-F5344CB8AC3E}">
        <p14:creationId xmlns:p14="http://schemas.microsoft.com/office/powerpoint/2010/main" val="308228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6</a:t>
            </a:fld>
            <a:endParaRPr lang="en-US"/>
          </a:p>
        </p:txBody>
      </p:sp>
    </p:spTree>
    <p:extLst>
      <p:ext uri="{BB962C8B-B14F-4D97-AF65-F5344CB8AC3E}">
        <p14:creationId xmlns:p14="http://schemas.microsoft.com/office/powerpoint/2010/main" val="347691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dirty="0">
              <a:solidFill>
                <a:srgbClr val="444444"/>
              </a:solidFill>
            </a:endParaRPr>
          </a:p>
        </p:txBody>
      </p:sp>
      <p:sp>
        <p:nvSpPr>
          <p:cNvPr id="4" name="Slide Number Placeholder 3"/>
          <p:cNvSpPr>
            <a:spLocks noGrp="1"/>
          </p:cNvSpPr>
          <p:nvPr>
            <p:ph type="sldNum" sz="quarter" idx="5"/>
          </p:nvPr>
        </p:nvSpPr>
        <p:spPr/>
        <p:txBody>
          <a:bodyPr/>
          <a:lstStyle/>
          <a:p>
            <a:fld id="{F2FEFC6D-0F4A-4BFC-8F3E-4E4A7C4BA1F6}" type="slidenum">
              <a:rPr lang="en-US" smtClean="0"/>
              <a:t>7</a:t>
            </a:fld>
            <a:endParaRPr lang="en-US"/>
          </a:p>
        </p:txBody>
      </p:sp>
    </p:spTree>
    <p:extLst>
      <p:ext uri="{BB962C8B-B14F-4D97-AF65-F5344CB8AC3E}">
        <p14:creationId xmlns:p14="http://schemas.microsoft.com/office/powerpoint/2010/main" val="24513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solidFill>
                <a:srgbClr val="444444"/>
              </a:solidFill>
            </a:endParaRPr>
          </a:p>
        </p:txBody>
      </p:sp>
      <p:sp>
        <p:nvSpPr>
          <p:cNvPr id="4" name="Slide Number Placeholder 3"/>
          <p:cNvSpPr>
            <a:spLocks noGrp="1"/>
          </p:cNvSpPr>
          <p:nvPr>
            <p:ph type="sldNum" sz="quarter" idx="5"/>
          </p:nvPr>
        </p:nvSpPr>
        <p:spPr/>
        <p:txBody>
          <a:bodyPr/>
          <a:lstStyle/>
          <a:p>
            <a:fld id="{F2FEFC6D-0F4A-4BFC-8F3E-4E4A7C4BA1F6}" type="slidenum">
              <a:rPr lang="en-US" smtClean="0"/>
              <a:t>8</a:t>
            </a:fld>
            <a:endParaRPr lang="en-US"/>
          </a:p>
        </p:txBody>
      </p:sp>
    </p:spTree>
    <p:extLst>
      <p:ext uri="{BB962C8B-B14F-4D97-AF65-F5344CB8AC3E}">
        <p14:creationId xmlns:p14="http://schemas.microsoft.com/office/powerpoint/2010/main" val="9901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11</a:t>
            </a:fld>
            <a:endParaRPr lang="en-US"/>
          </a:p>
        </p:txBody>
      </p:sp>
    </p:spTree>
    <p:extLst>
      <p:ext uri="{BB962C8B-B14F-4D97-AF65-F5344CB8AC3E}">
        <p14:creationId xmlns:p14="http://schemas.microsoft.com/office/powerpoint/2010/main" val="374054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EFC6D-0F4A-4BFC-8F3E-4E4A7C4BA1F6}" type="slidenum">
              <a:rPr lang="en-US" smtClean="0"/>
              <a:t>12</a:t>
            </a:fld>
            <a:endParaRPr lang="en-US"/>
          </a:p>
        </p:txBody>
      </p:sp>
    </p:spTree>
    <p:extLst>
      <p:ext uri="{BB962C8B-B14F-4D97-AF65-F5344CB8AC3E}">
        <p14:creationId xmlns:p14="http://schemas.microsoft.com/office/powerpoint/2010/main" val="148478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F2FEFC6D-0F4A-4BFC-8F3E-4E4A7C4BA1F6}" type="slidenum">
              <a:rPr lang="en-US" smtClean="0"/>
              <a:t>13</a:t>
            </a:fld>
            <a:endParaRPr lang="en-US"/>
          </a:p>
        </p:txBody>
      </p:sp>
    </p:spTree>
    <p:extLst>
      <p:ext uri="{BB962C8B-B14F-4D97-AF65-F5344CB8AC3E}">
        <p14:creationId xmlns:p14="http://schemas.microsoft.com/office/powerpoint/2010/main" val="238742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3E24C1-B76A-A147-8FDA-AB04326DC3F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37656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E24C1-B76A-A147-8FDA-AB04326DC3F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63414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E24C1-B76A-A147-8FDA-AB04326DC3F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91386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E24C1-B76A-A147-8FDA-AB04326DC3F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04696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E24C1-B76A-A147-8FDA-AB04326DC3F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94587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3E24C1-B76A-A147-8FDA-AB04326DC3F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25521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3E24C1-B76A-A147-8FDA-AB04326DC3F2}"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9382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3E24C1-B76A-A147-8FDA-AB04326DC3F2}"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7987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E24C1-B76A-A147-8FDA-AB04326DC3F2}"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25423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E24C1-B76A-A147-8FDA-AB04326DC3F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20186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E24C1-B76A-A147-8FDA-AB04326DC3F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E99A-1BC7-BC47-8F37-6D62C750BF55}" type="slidenum">
              <a:rPr lang="en-US" smtClean="0"/>
              <a:t>‹#›</a:t>
            </a:fld>
            <a:endParaRPr lang="en-US"/>
          </a:p>
        </p:txBody>
      </p:sp>
    </p:spTree>
    <p:extLst>
      <p:ext uri="{BB962C8B-B14F-4D97-AF65-F5344CB8AC3E}">
        <p14:creationId xmlns:p14="http://schemas.microsoft.com/office/powerpoint/2010/main" val="183632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E24C1-B76A-A147-8FDA-AB04326DC3F2}"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8E99A-1BC7-BC47-8F37-6D62C750BF55}" type="slidenum">
              <a:rPr lang="en-US" smtClean="0"/>
              <a:t>‹#›</a:t>
            </a:fld>
            <a:endParaRPr lang="en-US"/>
          </a:p>
        </p:txBody>
      </p:sp>
    </p:spTree>
    <p:extLst>
      <p:ext uri="{BB962C8B-B14F-4D97-AF65-F5344CB8AC3E}">
        <p14:creationId xmlns:p14="http://schemas.microsoft.com/office/powerpoint/2010/main" val="89653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iew@fhcsd.or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551430" y="4081479"/>
            <a:ext cx="4893923" cy="1356189"/>
          </a:xfrm>
        </p:spPr>
        <p:txBody>
          <a:bodyPr>
            <a:normAutofit/>
          </a:bodyPr>
          <a:lstStyle/>
          <a:p>
            <a:r>
              <a:rPr lang="en-US" sz="4400" b="1">
                <a:solidFill>
                  <a:schemeClr val="bg1"/>
                </a:solidFill>
                <a:latin typeface="Gill Sans MT" panose="020B0502020104020203" pitchFamily="34" charset="0"/>
                <a:ea typeface="Gill Sans SemiBold" charset="0"/>
                <a:cs typeface="Gill Sans SemiBold" charset="0"/>
              </a:rPr>
              <a:t>Street Medicine</a:t>
            </a:r>
          </a:p>
        </p:txBody>
      </p:sp>
      <p:sp>
        <p:nvSpPr>
          <p:cNvPr id="3" name="Subtitle 2"/>
          <p:cNvSpPr>
            <a:spLocks noGrp="1"/>
          </p:cNvSpPr>
          <p:nvPr>
            <p:ph type="subTitle" idx="1"/>
          </p:nvPr>
        </p:nvSpPr>
        <p:spPr>
          <a:xfrm>
            <a:off x="5878286" y="5435029"/>
            <a:ext cx="6250356" cy="1243173"/>
          </a:xfrm>
        </p:spPr>
        <p:txBody>
          <a:bodyPr vert="horz" lIns="91440" tIns="45720" rIns="91440" bIns="45720" rtlCol="0" anchor="t">
            <a:normAutofit/>
          </a:bodyPr>
          <a:lstStyle/>
          <a:p>
            <a:r>
              <a:rPr lang="en-US" i="1" dirty="0">
                <a:solidFill>
                  <a:schemeClr val="bg1"/>
                </a:solidFill>
                <a:latin typeface="Gill Sans MT"/>
                <a:ea typeface="Gill Sans" charset="0"/>
                <a:cs typeface="Gill Sans" charset="0"/>
              </a:rPr>
              <a:t>Katie Wood, Family Health Centers of San Diego</a:t>
            </a:r>
          </a:p>
          <a:p>
            <a:r>
              <a:rPr lang="en-US" i="1" dirty="0">
                <a:solidFill>
                  <a:schemeClr val="bg1"/>
                </a:solidFill>
                <a:latin typeface="Gill Sans MT"/>
                <a:ea typeface="Gill Sans" charset="0"/>
                <a:cs typeface="Gill Sans" charset="0"/>
                <a:hlinkClick r:id="rId3">
                  <a:extLst>
                    <a:ext uri="{A12FA001-AC4F-418D-AE19-62706E023703}">
                      <ahyp:hlinkClr xmlns:ahyp="http://schemas.microsoft.com/office/drawing/2018/hyperlinkcolor" val="tx"/>
                    </a:ext>
                  </a:extLst>
                </a:hlinkClick>
              </a:rPr>
              <a:t>Katiew@fhcsd.org</a:t>
            </a:r>
            <a:r>
              <a:rPr lang="en-US" i="1" dirty="0">
                <a:solidFill>
                  <a:schemeClr val="bg1"/>
                </a:solidFill>
                <a:latin typeface="Gill Sans MT"/>
                <a:ea typeface="Gill Sans" charset="0"/>
                <a:cs typeface="Gill Sans" charset="0"/>
              </a:rPr>
              <a:t> </a:t>
            </a:r>
            <a:endParaRPr lang="en-US" i="1" dirty="0">
              <a:solidFill>
                <a:schemeClr val="bg1"/>
              </a:solidFill>
              <a:latin typeface="Gill Sans MT" panose="020B0502020104020203" pitchFamily="34" charset="0"/>
              <a:ea typeface="Gill Sans" charset="0"/>
              <a:cs typeface="Gill Sans" charset="0"/>
            </a:endParaRPr>
          </a:p>
        </p:txBody>
      </p:sp>
    </p:spTree>
    <p:extLst>
      <p:ext uri="{BB962C8B-B14F-4D97-AF65-F5344CB8AC3E}">
        <p14:creationId xmlns:p14="http://schemas.microsoft.com/office/powerpoint/2010/main" val="50449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404A22-AD77-7DA9-7EFE-2CB58E8C1E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60DA146-61C7-F325-176E-8505A5EA6BB7}"/>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FHCSD Multidisciplinary Team</a:t>
            </a:r>
          </a:p>
        </p:txBody>
      </p:sp>
      <p:sp>
        <p:nvSpPr>
          <p:cNvPr id="5" name="Content Placeholder 2">
            <a:extLst>
              <a:ext uri="{FF2B5EF4-FFF2-40B4-BE49-F238E27FC236}">
                <a16:creationId xmlns:a16="http://schemas.microsoft.com/office/drawing/2014/main" id="{FE44D9E8-6109-6177-367A-B5AAD4B5E875}"/>
              </a:ext>
            </a:extLst>
          </p:cNvPr>
          <p:cNvSpPr>
            <a:spLocks noGrp="1"/>
          </p:cNvSpPr>
          <p:nvPr>
            <p:ph idx="1"/>
          </p:nvPr>
        </p:nvSpPr>
        <p:spPr>
          <a:xfrm>
            <a:off x="838199" y="1479479"/>
            <a:ext cx="10830059" cy="4697484"/>
          </a:xfrm>
        </p:spPr>
        <p:txBody>
          <a:bodyPr>
            <a:normAutofit/>
          </a:bodyPr>
          <a:lstStyle/>
          <a:p>
            <a:r>
              <a:rPr lang="en-US" sz="2400">
                <a:ea typeface="Gill Sans" charset="0"/>
                <a:cs typeface="Gill Sans" charset="0"/>
              </a:rPr>
              <a:t>Medical provider: MD, PA or NP​</a:t>
            </a:r>
          </a:p>
          <a:p>
            <a:r>
              <a:rPr lang="en-US" sz="2400">
                <a:ea typeface="Gill Sans" charset="0"/>
                <a:cs typeface="Gill Sans" charset="0"/>
              </a:rPr>
              <a:t>RN/LVN​</a:t>
            </a:r>
          </a:p>
          <a:p>
            <a:r>
              <a:rPr lang="en-US" sz="2400">
                <a:ea typeface="Gill Sans" charset="0"/>
                <a:cs typeface="Gill Sans" charset="0"/>
              </a:rPr>
              <a:t>Peer Support Specialist​</a:t>
            </a:r>
          </a:p>
          <a:p>
            <a:r>
              <a:rPr lang="en-US" sz="2400">
                <a:ea typeface="Gill Sans" charset="0"/>
                <a:cs typeface="Gill Sans" charset="0"/>
              </a:rPr>
              <a:t>Case Managers​</a:t>
            </a:r>
          </a:p>
          <a:p>
            <a:r>
              <a:rPr lang="en-US" sz="2400">
                <a:ea typeface="Gill Sans" charset="0"/>
                <a:cs typeface="Gill Sans" charset="0"/>
              </a:rPr>
              <a:t>Substance Use Disorder Counselor​</a:t>
            </a:r>
          </a:p>
          <a:p>
            <a:r>
              <a:rPr lang="en-US" sz="2400">
                <a:ea typeface="Gill Sans" charset="0"/>
                <a:cs typeface="Gill Sans" charset="0"/>
              </a:rPr>
              <a:t>MH Clinician ​</a:t>
            </a:r>
          </a:p>
          <a:p>
            <a:r>
              <a:rPr lang="en-US" sz="2400">
                <a:ea typeface="Gill Sans" charset="0"/>
                <a:cs typeface="Gill Sans" charset="0"/>
              </a:rPr>
              <a:t>HIV/HCV Test Counselors​</a:t>
            </a:r>
          </a:p>
          <a:p>
            <a:r>
              <a:rPr lang="en-US" sz="2400">
                <a:ea typeface="Gill Sans" charset="0"/>
                <a:cs typeface="Gill Sans" charset="0"/>
              </a:rPr>
              <a:t>Homeless Outreach Workers​</a:t>
            </a:r>
          </a:p>
          <a:p>
            <a:r>
              <a:rPr lang="en-US" sz="2400">
                <a:ea typeface="Gill Sans" charset="0"/>
                <a:cs typeface="Gill Sans" charset="0"/>
              </a:rPr>
              <a:t>Medical Assistant/CPT ​</a:t>
            </a:r>
          </a:p>
          <a:p>
            <a:r>
              <a:rPr lang="en-US" sz="2400">
                <a:ea typeface="Gill Sans" charset="0"/>
                <a:cs typeface="Gill Sans" charset="0"/>
              </a:rPr>
              <a:t>Patient Registration Staff</a:t>
            </a:r>
          </a:p>
        </p:txBody>
      </p:sp>
      <p:pic>
        <p:nvPicPr>
          <p:cNvPr id="3080" name="Picture 8" descr="A group of people standing in front of a van&#10;&#10;Description automatically generated">
            <a:extLst>
              <a:ext uri="{FF2B5EF4-FFF2-40B4-BE49-F238E27FC236}">
                <a16:creationId xmlns:a16="http://schemas.microsoft.com/office/drawing/2014/main" id="{9FBAF6C6-BA90-6A50-6F71-5BDCE397F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985" y="1708765"/>
            <a:ext cx="5928860" cy="344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3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8F69EB-9C9D-15D2-002C-A050B490243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8C5044-C77D-72C9-ABEA-CDDB4267CD64}"/>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Services Provided by FHCSD</a:t>
            </a:r>
          </a:p>
        </p:txBody>
      </p:sp>
      <p:sp>
        <p:nvSpPr>
          <p:cNvPr id="5" name="Content Placeholder 2">
            <a:extLst>
              <a:ext uri="{FF2B5EF4-FFF2-40B4-BE49-F238E27FC236}">
                <a16:creationId xmlns:a16="http://schemas.microsoft.com/office/drawing/2014/main" id="{2BAE5709-A70D-8133-96EE-4DBB6F888612}"/>
              </a:ext>
            </a:extLst>
          </p:cNvPr>
          <p:cNvSpPr>
            <a:spLocks noGrp="1"/>
          </p:cNvSpPr>
          <p:nvPr>
            <p:ph idx="1"/>
          </p:nvPr>
        </p:nvSpPr>
        <p:spPr>
          <a:xfrm>
            <a:off x="838200" y="1479479"/>
            <a:ext cx="7545946" cy="4457682"/>
          </a:xfrm>
        </p:spPr>
        <p:txBody>
          <a:bodyPr vert="horz" lIns="91440" tIns="45720" rIns="91440" bIns="45720" rtlCol="0" anchor="t">
            <a:normAutofit/>
          </a:bodyPr>
          <a:lstStyle/>
          <a:p>
            <a:r>
              <a:rPr lang="en-US" sz="2400" dirty="0">
                <a:ea typeface="Gill Sans" charset="0"/>
                <a:cs typeface="Gill Sans" charset="0"/>
              </a:rPr>
              <a:t>Medical care​</a:t>
            </a:r>
          </a:p>
          <a:p>
            <a:r>
              <a:rPr lang="en-US" sz="2400" dirty="0">
                <a:ea typeface="Gill Sans" charset="0"/>
                <a:cs typeface="Gill Sans" charset="0"/>
              </a:rPr>
              <a:t>Mental health screening and therapy (Mobile Counseling Center)​</a:t>
            </a:r>
          </a:p>
          <a:p>
            <a:r>
              <a:rPr lang="en-US" sz="2400" dirty="0">
                <a:ea typeface="Gill Sans" charset="0"/>
                <a:cs typeface="Gill Sans" charset="0"/>
              </a:rPr>
              <a:t>HIV/HCV testing, linkage to care​</a:t>
            </a:r>
          </a:p>
          <a:p>
            <a:r>
              <a:rPr lang="en-US" sz="2400" dirty="0">
                <a:ea typeface="Gill Sans" charset="0"/>
                <a:cs typeface="Gill Sans" charset="0"/>
              </a:rPr>
              <a:t>PrEP navigation and linkage​</a:t>
            </a:r>
          </a:p>
          <a:p>
            <a:r>
              <a:rPr lang="en-US" sz="2400" dirty="0">
                <a:ea typeface="Gill Sans" charset="0"/>
                <a:cs typeface="Gill Sans" charset="0"/>
              </a:rPr>
              <a:t>Harm Reduction services: Naloxone, Fentanyl and Xylazine Test Strip Distribution​</a:t>
            </a:r>
          </a:p>
          <a:p>
            <a:r>
              <a:rPr lang="en-US" sz="2400" dirty="0">
                <a:ea typeface="Gill Sans" charset="0"/>
                <a:cs typeface="Gill Sans" charset="0"/>
              </a:rPr>
              <a:t>SUD Services including counseling, referrals to services ​</a:t>
            </a:r>
          </a:p>
          <a:p>
            <a:r>
              <a:rPr lang="en-US" sz="2400" dirty="0">
                <a:ea typeface="Gill Sans" charset="0"/>
                <a:cs typeface="Gill Sans" charset="0"/>
              </a:rPr>
              <a:t>MAT Inductions​/refills</a:t>
            </a:r>
          </a:p>
          <a:p>
            <a:r>
              <a:rPr lang="en-US" sz="2400" dirty="0">
                <a:ea typeface="Gill Sans" charset="0"/>
                <a:cs typeface="Gill Sans" charset="0"/>
              </a:rPr>
              <a:t>Case Management</a:t>
            </a:r>
          </a:p>
        </p:txBody>
      </p:sp>
      <p:pic>
        <p:nvPicPr>
          <p:cNvPr id="4102" name="Picture 6" descr="A person wearing scrubs and gloves looking at a wall with other items&#10;&#10;Description automatically generated">
            <a:extLst>
              <a:ext uri="{FF2B5EF4-FFF2-40B4-BE49-F238E27FC236}">
                <a16:creationId xmlns:a16="http://schemas.microsoft.com/office/drawing/2014/main" id="{9B1FA32D-C2A9-2A09-91E0-4BB32A21A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509" y="2445545"/>
            <a:ext cx="3373323" cy="23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2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DD89BB-DEBD-23E0-D4F1-2CE67CB7A9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E6B553A-AFCB-B4F1-3314-C0D86BB0C25D}"/>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a:ea typeface="Gill Sans SemiBold" charset="0"/>
                <a:cs typeface="Gill Sans SemiBold" charset="0"/>
              </a:rPr>
              <a:t>FHCSD Services </a:t>
            </a:r>
          </a:p>
        </p:txBody>
      </p:sp>
      <p:sp>
        <p:nvSpPr>
          <p:cNvPr id="5" name="Content Placeholder 2">
            <a:extLst>
              <a:ext uri="{FF2B5EF4-FFF2-40B4-BE49-F238E27FC236}">
                <a16:creationId xmlns:a16="http://schemas.microsoft.com/office/drawing/2014/main" id="{F77A71C9-ED7E-C39F-1658-C5C8AAF418AA}"/>
              </a:ext>
            </a:extLst>
          </p:cNvPr>
          <p:cNvSpPr>
            <a:spLocks noGrp="1"/>
          </p:cNvSpPr>
          <p:nvPr>
            <p:ph idx="1"/>
          </p:nvPr>
        </p:nvSpPr>
        <p:spPr>
          <a:xfrm>
            <a:off x="838200" y="1479479"/>
            <a:ext cx="10515600" cy="4697484"/>
          </a:xfrm>
        </p:spPr>
        <p:txBody>
          <a:bodyPr vert="horz" lIns="91440" tIns="45720" rIns="91440" bIns="45720" rtlCol="0" anchor="t">
            <a:normAutofit/>
          </a:bodyPr>
          <a:lstStyle/>
          <a:p>
            <a:r>
              <a:rPr lang="en-US" sz="2400">
                <a:ea typeface="Gill Sans" charset="0"/>
                <a:cs typeface="Gill Sans" charset="0"/>
              </a:rPr>
              <a:t>Calendar Year 2024:</a:t>
            </a:r>
          </a:p>
          <a:p>
            <a:pPr lvl="1">
              <a:buFont typeface="Courier New"/>
              <a:buChar char="o"/>
            </a:pPr>
            <a:r>
              <a:rPr lang="en-US" sz="2000">
                <a:ea typeface="Gill Sans" charset="0"/>
                <a:cs typeface="Gill Sans" charset="0"/>
              </a:rPr>
              <a:t>647 unique patients served through 1835 unique medical visits</a:t>
            </a:r>
          </a:p>
          <a:p>
            <a:pPr lvl="2">
              <a:buFont typeface="Wingdings"/>
              <a:buChar char="§"/>
            </a:pPr>
            <a:r>
              <a:rPr lang="en-US" sz="1600">
                <a:ea typeface="Gill Sans" charset="0"/>
                <a:cs typeface="Gill Sans" charset="0"/>
              </a:rPr>
              <a:t>Most common visit types:</a:t>
            </a:r>
          </a:p>
          <a:p>
            <a:pPr lvl="3"/>
            <a:r>
              <a:rPr lang="en-US" sz="1400">
                <a:ea typeface="Gill Sans" charset="0"/>
                <a:cs typeface="Gill Sans" charset="0"/>
              </a:rPr>
              <a:t>Establish primary care</a:t>
            </a:r>
            <a:endParaRPr lang="en-US" sz="1600">
              <a:ea typeface="Gill Sans" charset="0"/>
              <a:cs typeface="Gill Sans" charset="0"/>
            </a:endParaRPr>
          </a:p>
          <a:p>
            <a:pPr lvl="3"/>
            <a:r>
              <a:rPr lang="en-US" sz="1400">
                <a:ea typeface="Gill Sans" charset="0"/>
                <a:cs typeface="Gill Sans" charset="0"/>
              </a:rPr>
              <a:t>Hepatitis C treatment initiation and follow up</a:t>
            </a:r>
          </a:p>
          <a:p>
            <a:pPr lvl="3"/>
            <a:r>
              <a:rPr lang="en-US" sz="1400">
                <a:ea typeface="Gill Sans" charset="0"/>
                <a:cs typeface="Gill Sans" charset="0"/>
              </a:rPr>
              <a:t>Wound Care</a:t>
            </a:r>
          </a:p>
          <a:p>
            <a:pPr lvl="3"/>
            <a:r>
              <a:rPr lang="en-US" sz="1400">
                <a:ea typeface="Gill Sans" charset="0"/>
                <a:cs typeface="Gill Sans" charset="0"/>
              </a:rPr>
              <a:t>Hypertension/Blood Pressure</a:t>
            </a:r>
          </a:p>
          <a:p>
            <a:pPr lvl="1">
              <a:buFont typeface="Courier New"/>
              <a:buChar char="o"/>
            </a:pPr>
            <a:r>
              <a:rPr lang="en-US" sz="2000">
                <a:ea typeface="Gill Sans" charset="0"/>
                <a:cs typeface="Gill Sans" charset="0"/>
              </a:rPr>
              <a:t>605 unique patients served through 1320 case management visits</a:t>
            </a:r>
          </a:p>
          <a:p>
            <a:pPr lvl="2">
              <a:buFont typeface="Wingdings"/>
              <a:buChar char="§"/>
            </a:pPr>
            <a:r>
              <a:rPr lang="en-US" sz="1600">
                <a:ea typeface="Gill Sans" charset="0"/>
                <a:cs typeface="Gill Sans" charset="0"/>
              </a:rPr>
              <a:t>Most common visit types:</a:t>
            </a:r>
          </a:p>
          <a:p>
            <a:pPr lvl="3"/>
            <a:r>
              <a:rPr lang="en-US" sz="1400">
                <a:ea typeface="Gill Sans" charset="0"/>
                <a:cs typeface="Gill Sans" charset="0"/>
              </a:rPr>
              <a:t>Case Management intake/follow up</a:t>
            </a:r>
          </a:p>
          <a:p>
            <a:pPr lvl="3"/>
            <a:r>
              <a:rPr lang="en-US" sz="1400">
                <a:ea typeface="Gill Sans" charset="0"/>
                <a:cs typeface="Gill Sans" charset="0"/>
              </a:rPr>
              <a:t>Harm Reduction supplies</a:t>
            </a:r>
          </a:p>
          <a:p>
            <a:pPr lvl="3"/>
            <a:r>
              <a:rPr lang="en-US" sz="1400">
                <a:ea typeface="Gill Sans" charset="0"/>
                <a:cs typeface="Gill Sans" charset="0"/>
              </a:rPr>
              <a:t>SUD/MH follow up</a:t>
            </a:r>
          </a:p>
          <a:p>
            <a:pPr lvl="3"/>
            <a:endParaRPr lang="en-US" sz="1400">
              <a:ea typeface="Gill Sans" charset="0"/>
              <a:cs typeface="Gill Sans" charset="0"/>
            </a:endParaRPr>
          </a:p>
        </p:txBody>
      </p:sp>
    </p:spTree>
    <p:extLst>
      <p:ext uri="{BB962C8B-B14F-4D97-AF65-F5344CB8AC3E}">
        <p14:creationId xmlns:p14="http://schemas.microsoft.com/office/powerpoint/2010/main" val="132870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6B744-DD22-91DE-1AA1-336638CE60A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15143ED-CB14-EF9A-9C6F-16B2A9BCD92C}"/>
              </a:ext>
            </a:extLst>
          </p:cNvPr>
          <p:cNvSpPr>
            <a:spLocks noGrp="1"/>
          </p:cNvSpPr>
          <p:nvPr>
            <p:ph type="title"/>
          </p:nvPr>
        </p:nvSpPr>
        <p:spPr>
          <a:xfrm>
            <a:off x="838200" y="513711"/>
            <a:ext cx="10515600" cy="883577"/>
          </a:xfrm>
        </p:spPr>
        <p:txBody>
          <a:bodyPr>
            <a:normAutofit fontScale="90000"/>
          </a:bodyPr>
          <a:lstStyle/>
          <a:p>
            <a:r>
              <a:rPr lang="en-US" b="1">
                <a:solidFill>
                  <a:schemeClr val="accent1">
                    <a:lumMod val="50000"/>
                  </a:schemeClr>
                </a:solidFill>
                <a:latin typeface="Gill Sans MT" panose="020B0502020104020203" pitchFamily="34" charset="0"/>
                <a:ea typeface="Gill Sans SemiBold" charset="0"/>
                <a:cs typeface="Gill Sans SemiBold" charset="0"/>
              </a:rPr>
              <a:t>Where were the Patients Prior to Their First Street Medicine Encounter?</a:t>
            </a:r>
          </a:p>
        </p:txBody>
      </p:sp>
      <p:pic>
        <p:nvPicPr>
          <p:cNvPr id="7" name="Content Placeholder 6" descr="A graph showing the number of patients with sm patients&#10;&#10;AI-generated content may be incorrect.">
            <a:extLst>
              <a:ext uri="{FF2B5EF4-FFF2-40B4-BE49-F238E27FC236}">
                <a16:creationId xmlns:a16="http://schemas.microsoft.com/office/drawing/2014/main" id="{AD65BEDE-0A39-933F-1F5E-50679643D9C5}"/>
              </a:ext>
            </a:extLst>
          </p:cNvPr>
          <p:cNvPicPr>
            <a:picLocks noGrp="1" noChangeAspect="1"/>
          </p:cNvPicPr>
          <p:nvPr>
            <p:ph idx="1"/>
          </p:nvPr>
        </p:nvPicPr>
        <p:blipFill>
          <a:blip r:embed="rId4"/>
          <a:stretch>
            <a:fillRect/>
          </a:stretch>
        </p:blipFill>
        <p:spPr>
          <a:xfrm>
            <a:off x="1286794" y="1999039"/>
            <a:ext cx="9591675" cy="2854826"/>
          </a:xfrm>
        </p:spPr>
      </p:pic>
      <p:sp>
        <p:nvSpPr>
          <p:cNvPr id="8" name="Rectangle 7">
            <a:extLst>
              <a:ext uri="{FF2B5EF4-FFF2-40B4-BE49-F238E27FC236}">
                <a16:creationId xmlns:a16="http://schemas.microsoft.com/office/drawing/2014/main" id="{D425FFDC-1760-D2AB-4190-90FDC1AA62CE}"/>
              </a:ext>
            </a:extLst>
          </p:cNvPr>
          <p:cNvSpPr/>
          <p:nvPr/>
        </p:nvSpPr>
        <p:spPr>
          <a:xfrm>
            <a:off x="1281545" y="1991591"/>
            <a:ext cx="9594272" cy="2831522"/>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5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AC88A02-B254-CCB3-D031-D720F228D97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9DB8D9A-43B1-AA9A-89F7-E4B92C3BAB0D}"/>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FHCSD Services To-Date</a:t>
            </a:r>
          </a:p>
        </p:txBody>
      </p:sp>
      <p:sp>
        <p:nvSpPr>
          <p:cNvPr id="5" name="Content Placeholder 2">
            <a:extLst>
              <a:ext uri="{FF2B5EF4-FFF2-40B4-BE49-F238E27FC236}">
                <a16:creationId xmlns:a16="http://schemas.microsoft.com/office/drawing/2014/main" id="{AA1222CD-170A-C873-6AC8-291F9456D99C}"/>
              </a:ext>
            </a:extLst>
          </p:cNvPr>
          <p:cNvSpPr>
            <a:spLocks noGrp="1"/>
          </p:cNvSpPr>
          <p:nvPr>
            <p:ph idx="1"/>
          </p:nvPr>
        </p:nvSpPr>
        <p:spPr>
          <a:xfrm>
            <a:off x="838200" y="1479479"/>
            <a:ext cx="10795000" cy="2482921"/>
          </a:xfrm>
        </p:spPr>
        <p:txBody>
          <a:bodyPr vert="horz" lIns="91440" tIns="45720" rIns="91440" bIns="45720" rtlCol="0" anchor="t">
            <a:normAutofit/>
          </a:bodyPr>
          <a:lstStyle/>
          <a:p>
            <a:r>
              <a:rPr lang="en-US" sz="2400" dirty="0">
                <a:ea typeface="Gill Sans" charset="0"/>
                <a:cs typeface="Gill Sans" charset="0"/>
              </a:rPr>
              <a:t>Of the 63% of patients who received services at FHCSD prior to starting with street medicine:</a:t>
            </a:r>
          </a:p>
          <a:p>
            <a:pPr lvl="1"/>
            <a:r>
              <a:rPr lang="en-US" sz="2000" dirty="0">
                <a:ea typeface="Gill Sans" charset="0"/>
                <a:cs typeface="Gill Sans" charset="0"/>
              </a:rPr>
              <a:t>51% were receiving primary care services​</a:t>
            </a:r>
          </a:p>
          <a:p>
            <a:pPr lvl="1"/>
            <a:r>
              <a:rPr lang="en-US" sz="2000" dirty="0">
                <a:ea typeface="Gill Sans" charset="0"/>
                <a:cs typeface="Gill Sans" charset="0"/>
              </a:rPr>
              <a:t>34% were receiving behavioral health services​</a:t>
            </a:r>
          </a:p>
          <a:p>
            <a:pPr lvl="1"/>
            <a:r>
              <a:rPr lang="en-US" sz="2000" dirty="0">
                <a:ea typeface="Gill Sans" charset="0"/>
                <a:cs typeface="Gill Sans" charset="0"/>
              </a:rPr>
              <a:t>27% were receiving substance use disorder services​</a:t>
            </a:r>
          </a:p>
          <a:p>
            <a:pPr lvl="1"/>
            <a:endParaRPr lang="en-US" sz="2000">
              <a:ea typeface="Gill Sans" charset="0"/>
              <a:cs typeface="Gill Sans" charset="0"/>
            </a:endParaRPr>
          </a:p>
          <a:p>
            <a:pPr lvl="1"/>
            <a:endParaRPr lang="en-US" sz="2000">
              <a:ea typeface="Gill Sans" charset="0"/>
              <a:cs typeface="Gill Sans" charset="0"/>
            </a:endParaRPr>
          </a:p>
        </p:txBody>
      </p:sp>
      <p:pic>
        <p:nvPicPr>
          <p:cNvPr id="6150" name="Picture 6">
            <a:extLst>
              <a:ext uri="{FF2B5EF4-FFF2-40B4-BE49-F238E27FC236}">
                <a16:creationId xmlns:a16="http://schemas.microsoft.com/office/drawing/2014/main" id="{C9046FCD-AE02-0542-920C-CBDC54F4C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3217792"/>
            <a:ext cx="5880100" cy="33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9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D732-D643-63CF-B91C-6C5B92186D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548480-9F04-01AE-5F26-6ACB8BC3658B}"/>
              </a:ext>
            </a:extLst>
          </p:cNvPr>
          <p:cNvSpPr>
            <a:spLocks noGrp="1"/>
          </p:cNvSpPr>
          <p:nvPr>
            <p:ph type="title"/>
          </p:nvPr>
        </p:nvSpPr>
        <p:spPr>
          <a:xfrm>
            <a:off x="838200" y="513711"/>
            <a:ext cx="10515600" cy="883577"/>
          </a:xfrm>
        </p:spPr>
        <p:txBody>
          <a:bodyPr/>
          <a:lstStyle/>
          <a:p>
            <a:r>
              <a:rPr lang="en-US" b="1" dirty="0">
                <a:solidFill>
                  <a:schemeClr val="accent1">
                    <a:lumMod val="50000"/>
                  </a:schemeClr>
                </a:solidFill>
                <a:latin typeface="Gill Sans MT"/>
                <a:ea typeface="Gill Sans SemiBold" charset="0"/>
                <a:cs typeface="Gill Sans SemiBold" charset="0"/>
              </a:rPr>
              <a:t>Where do we go from here...</a:t>
            </a:r>
            <a:endParaRPr lang="en-US" b="1" dirty="0">
              <a:solidFill>
                <a:schemeClr val="accent1">
                  <a:lumMod val="50000"/>
                </a:schemeClr>
              </a:solidFill>
              <a:latin typeface="Gill Sans MT" panose="020B0502020104020203" pitchFamily="34" charset="0"/>
              <a:ea typeface="Gill Sans SemiBold" charset="0"/>
              <a:cs typeface="Gill Sans SemiBold" charset="0"/>
            </a:endParaRPr>
          </a:p>
        </p:txBody>
      </p:sp>
      <p:sp>
        <p:nvSpPr>
          <p:cNvPr id="5" name="Content Placeholder 2">
            <a:extLst>
              <a:ext uri="{FF2B5EF4-FFF2-40B4-BE49-F238E27FC236}">
                <a16:creationId xmlns:a16="http://schemas.microsoft.com/office/drawing/2014/main" id="{076C6440-25C7-EBC1-2A3C-58C37DDE45AC}"/>
              </a:ext>
            </a:extLst>
          </p:cNvPr>
          <p:cNvSpPr>
            <a:spLocks noGrp="1"/>
          </p:cNvSpPr>
          <p:nvPr>
            <p:ph idx="1"/>
          </p:nvPr>
        </p:nvSpPr>
        <p:spPr>
          <a:xfrm>
            <a:off x="838200" y="1479479"/>
            <a:ext cx="10515600" cy="4697484"/>
          </a:xfrm>
        </p:spPr>
        <p:txBody>
          <a:bodyPr vert="horz" lIns="91440" tIns="45720" rIns="91440" bIns="45720" rtlCol="0" anchor="t">
            <a:normAutofit/>
          </a:bodyPr>
          <a:lstStyle/>
          <a:p>
            <a:r>
              <a:rPr lang="en-US" sz="2400" dirty="0">
                <a:ea typeface="Gill Sans" charset="0"/>
                <a:cs typeface="Gill Sans" charset="0"/>
              </a:rPr>
              <a:t>Service enhancements</a:t>
            </a:r>
          </a:p>
          <a:p>
            <a:pPr lvl="1">
              <a:buFont typeface="Courier New"/>
              <a:buChar char="o"/>
            </a:pPr>
            <a:r>
              <a:rPr lang="en-US" sz="2000" dirty="0">
                <a:ea typeface="Gill Sans" charset="0"/>
                <a:cs typeface="Gill Sans" charset="0"/>
              </a:rPr>
              <a:t>Mental Health </a:t>
            </a:r>
          </a:p>
          <a:p>
            <a:pPr lvl="1">
              <a:buFont typeface="Courier New"/>
              <a:buChar char="o"/>
            </a:pPr>
            <a:r>
              <a:rPr lang="en-US" sz="2000" dirty="0">
                <a:ea typeface="Gill Sans" charset="0"/>
                <a:cs typeface="Gill Sans" charset="0"/>
              </a:rPr>
              <a:t>Wound Care</a:t>
            </a:r>
          </a:p>
          <a:p>
            <a:pPr lvl="1">
              <a:buFont typeface="Courier New"/>
              <a:buChar char="o"/>
            </a:pPr>
            <a:r>
              <a:rPr lang="en-US" sz="2000" dirty="0">
                <a:ea typeface="Gill Sans" charset="0"/>
                <a:cs typeface="Gill Sans" charset="0"/>
              </a:rPr>
              <a:t>HIV/</a:t>
            </a:r>
            <a:r>
              <a:rPr lang="en-US" sz="2000" dirty="0" err="1">
                <a:ea typeface="Gill Sans" charset="0"/>
                <a:cs typeface="Gill Sans" charset="0"/>
              </a:rPr>
              <a:t>PrEP</a:t>
            </a:r>
            <a:r>
              <a:rPr lang="en-US" sz="2000" dirty="0">
                <a:ea typeface="Gill Sans" charset="0"/>
                <a:cs typeface="Gill Sans" charset="0"/>
              </a:rPr>
              <a:t> navigation and coordination</a:t>
            </a:r>
          </a:p>
          <a:p>
            <a:r>
              <a:rPr lang="en-US" sz="2400" dirty="0">
                <a:ea typeface="Gill Sans" charset="0"/>
                <a:cs typeface="Gill Sans" charset="0"/>
              </a:rPr>
              <a:t>Expansion of services</a:t>
            </a:r>
          </a:p>
          <a:p>
            <a:pPr lvl="1">
              <a:buFont typeface="Courier New"/>
              <a:buChar char="o"/>
            </a:pPr>
            <a:r>
              <a:rPr lang="en-US" sz="2000" dirty="0">
                <a:ea typeface="Gill Sans" charset="0"/>
                <a:cs typeface="Gill Sans" charset="0"/>
              </a:rPr>
              <a:t>Service locations</a:t>
            </a:r>
          </a:p>
          <a:p>
            <a:pPr lvl="1">
              <a:buFont typeface="Courier New"/>
              <a:buChar char="o"/>
            </a:pPr>
            <a:r>
              <a:rPr lang="en-US" sz="2000" dirty="0">
                <a:ea typeface="Gill Sans" charset="0"/>
                <a:cs typeface="Gill Sans" charset="0"/>
              </a:rPr>
              <a:t>Number of providers</a:t>
            </a:r>
          </a:p>
          <a:p>
            <a:pPr lvl="1">
              <a:buFont typeface="Courier New"/>
              <a:buChar char="o"/>
            </a:pPr>
            <a:r>
              <a:rPr lang="en-US" sz="2000" dirty="0">
                <a:ea typeface="Gill Sans" charset="0"/>
                <a:cs typeface="Gill Sans" charset="0"/>
              </a:rPr>
              <a:t>Scope of services</a:t>
            </a:r>
          </a:p>
          <a:p>
            <a:r>
              <a:rPr lang="en-US" sz="2400" dirty="0">
                <a:ea typeface="Gill Sans" charset="0"/>
                <a:cs typeface="Gill Sans" charset="0"/>
              </a:rPr>
              <a:t>Continued training opportunities</a:t>
            </a:r>
            <a:endParaRPr lang="en-US" sz="2000" dirty="0">
              <a:ea typeface="Gill Sans" charset="0"/>
              <a:cs typeface="Gill Sans" charset="0"/>
            </a:endParaRPr>
          </a:p>
          <a:p>
            <a:pPr lvl="1">
              <a:buFont typeface="Courier New"/>
              <a:buChar char="o"/>
            </a:pPr>
            <a:r>
              <a:rPr lang="en-US" sz="2000" dirty="0">
                <a:ea typeface="Gill Sans" charset="0"/>
                <a:cs typeface="Gill Sans" charset="0"/>
              </a:rPr>
              <a:t>Residency programs</a:t>
            </a:r>
          </a:p>
          <a:p>
            <a:pPr lvl="1">
              <a:buFont typeface="Courier New"/>
              <a:buChar char="o"/>
            </a:pPr>
            <a:r>
              <a:rPr lang="en-US" sz="2000" dirty="0">
                <a:ea typeface="Gill Sans" charset="0"/>
                <a:cs typeface="Gill Sans" charset="0"/>
              </a:rPr>
              <a:t>Provider training</a:t>
            </a:r>
          </a:p>
          <a:p>
            <a:pPr lvl="1">
              <a:buFont typeface="Courier New"/>
              <a:buChar char="o"/>
            </a:pPr>
            <a:endParaRPr lang="en-US" sz="2000" dirty="0">
              <a:ea typeface="Gill Sans" charset="0"/>
              <a:cs typeface="Gill Sans" charset="0"/>
            </a:endParaRPr>
          </a:p>
          <a:p>
            <a:pPr lvl="1">
              <a:buFont typeface="Courier New"/>
              <a:buChar char="o"/>
            </a:pPr>
            <a:endParaRPr lang="en-US" sz="2000" dirty="0">
              <a:ea typeface="Gill Sans" charset="0"/>
              <a:cs typeface="Gill Sans" charset="0"/>
            </a:endParaRPr>
          </a:p>
          <a:p>
            <a:endParaRPr lang="en-US" sz="2400" dirty="0">
              <a:ea typeface="Gill Sans" charset="0"/>
              <a:cs typeface="Gill Sans" charset="0"/>
            </a:endParaRPr>
          </a:p>
        </p:txBody>
      </p:sp>
    </p:spTree>
    <p:extLst>
      <p:ext uri="{BB962C8B-B14F-4D97-AF65-F5344CB8AC3E}">
        <p14:creationId xmlns:p14="http://schemas.microsoft.com/office/powerpoint/2010/main" val="105424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D732-D643-63CF-B91C-6C5B92186D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548480-9F04-01AE-5F26-6ACB8BC3658B}"/>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Continued Learning</a:t>
            </a:r>
          </a:p>
        </p:txBody>
      </p:sp>
      <p:sp>
        <p:nvSpPr>
          <p:cNvPr id="5" name="Content Placeholder 2">
            <a:extLst>
              <a:ext uri="{FF2B5EF4-FFF2-40B4-BE49-F238E27FC236}">
                <a16:creationId xmlns:a16="http://schemas.microsoft.com/office/drawing/2014/main" id="{076C6440-25C7-EBC1-2A3C-58C37DDE45AC}"/>
              </a:ext>
            </a:extLst>
          </p:cNvPr>
          <p:cNvSpPr>
            <a:spLocks noGrp="1"/>
          </p:cNvSpPr>
          <p:nvPr>
            <p:ph idx="1"/>
          </p:nvPr>
        </p:nvSpPr>
        <p:spPr>
          <a:xfrm>
            <a:off x="838200" y="1479479"/>
            <a:ext cx="10515600" cy="4697484"/>
          </a:xfrm>
        </p:spPr>
        <p:txBody>
          <a:bodyPr>
            <a:normAutofit/>
          </a:bodyPr>
          <a:lstStyle/>
          <a:p>
            <a:r>
              <a:rPr lang="en-US" sz="2400">
                <a:ea typeface="Gill Sans" charset="0"/>
                <a:cs typeface="Gill Sans" charset="0"/>
              </a:rPr>
              <a:t>Other organizations, the County of San Diego and FQHC’s meet monthly to discuss:​</a:t>
            </a:r>
          </a:p>
          <a:p>
            <a:r>
              <a:rPr lang="en-US" sz="2400">
                <a:ea typeface="Gill Sans" charset="0"/>
                <a:cs typeface="Gill Sans" charset="0"/>
              </a:rPr>
              <a:t>Process for screening for insurance/assigned PCP ​</a:t>
            </a:r>
          </a:p>
          <a:p>
            <a:r>
              <a:rPr lang="en-US" sz="2400">
                <a:ea typeface="Gill Sans" charset="0"/>
                <a:cs typeface="Gill Sans" charset="0"/>
              </a:rPr>
              <a:t>Referral process to connect/reconnect patient with their assigned PCP ​</a:t>
            </a:r>
          </a:p>
          <a:p>
            <a:r>
              <a:rPr lang="en-US" sz="2400">
                <a:ea typeface="Gill Sans" charset="0"/>
                <a:cs typeface="Gill Sans" charset="0"/>
              </a:rPr>
              <a:t>Services provided to those assigned to another PCP ​</a:t>
            </a:r>
          </a:p>
          <a:p>
            <a:r>
              <a:rPr lang="en-US" sz="2400">
                <a:ea typeface="Gill Sans" charset="0"/>
                <a:cs typeface="Gill Sans" charset="0"/>
              </a:rPr>
              <a:t>Care Coordination with assigned PCP ​</a:t>
            </a:r>
          </a:p>
          <a:p>
            <a:r>
              <a:rPr lang="en-US" sz="2400">
                <a:ea typeface="Gill Sans" charset="0"/>
                <a:cs typeface="Gill Sans" charset="0"/>
              </a:rPr>
              <a:t>Communication pathways with assigned PCP </a:t>
            </a:r>
          </a:p>
        </p:txBody>
      </p:sp>
    </p:spTree>
    <p:extLst>
      <p:ext uri="{BB962C8B-B14F-4D97-AF65-F5344CB8AC3E}">
        <p14:creationId xmlns:p14="http://schemas.microsoft.com/office/powerpoint/2010/main" val="24674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06E660-BEC3-01D0-6301-058E7DBAAF3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43A305-CD7B-9336-FC5F-D6E426AF8EEB}"/>
              </a:ext>
            </a:extLst>
          </p:cNvPr>
          <p:cNvSpPr>
            <a:spLocks noGrp="1"/>
          </p:cNvSpPr>
          <p:nvPr>
            <p:ph type="title"/>
          </p:nvPr>
        </p:nvSpPr>
        <p:spPr>
          <a:xfrm>
            <a:off x="838200" y="513711"/>
            <a:ext cx="10515600" cy="883577"/>
          </a:xfrm>
        </p:spPr>
        <p:txBody>
          <a:bodyPr/>
          <a:lstStyle/>
          <a:p>
            <a:r>
              <a:rPr lang="en-US" b="1" dirty="0">
                <a:solidFill>
                  <a:schemeClr val="accent1">
                    <a:lumMod val="50000"/>
                  </a:schemeClr>
                </a:solidFill>
                <a:latin typeface="Gill Sans MT" panose="020B0502020104020203" pitchFamily="34" charset="0"/>
                <a:ea typeface="Gill Sans SemiBold" charset="0"/>
                <a:cs typeface="Gill Sans SemiBold" charset="0"/>
              </a:rPr>
              <a:t>	</a:t>
            </a:r>
          </a:p>
        </p:txBody>
      </p:sp>
      <p:pic>
        <p:nvPicPr>
          <p:cNvPr id="5122" name="Picture 2" descr="Key Questions of the Month: April 2024 ...">
            <a:extLst>
              <a:ext uri="{FF2B5EF4-FFF2-40B4-BE49-F238E27FC236}">
                <a16:creationId xmlns:a16="http://schemas.microsoft.com/office/drawing/2014/main" id="{5AB11459-163F-7A9E-7687-8A66999D39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7780" y="1395399"/>
            <a:ext cx="4272214" cy="23924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PNG Files for Sublimation Printing ...">
            <a:extLst>
              <a:ext uri="{FF2B5EF4-FFF2-40B4-BE49-F238E27FC236}">
                <a16:creationId xmlns:a16="http://schemas.microsoft.com/office/drawing/2014/main" id="{D9E780CD-920B-1575-1613-97BC6284B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455" y="3782356"/>
            <a:ext cx="2143125" cy="21431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Disclosures</a:t>
            </a:r>
          </a:p>
        </p:txBody>
      </p:sp>
      <p:sp>
        <p:nvSpPr>
          <p:cNvPr id="3" name="Content Placeholder 2"/>
          <p:cNvSpPr>
            <a:spLocks noGrp="1"/>
          </p:cNvSpPr>
          <p:nvPr>
            <p:ph idx="1"/>
          </p:nvPr>
        </p:nvSpPr>
        <p:spPr>
          <a:xfrm>
            <a:off x="838200" y="1479479"/>
            <a:ext cx="10515600" cy="4697484"/>
          </a:xfrm>
        </p:spPr>
        <p:txBody>
          <a:bodyPr>
            <a:normAutofit/>
          </a:bodyPr>
          <a:lstStyle/>
          <a:p>
            <a:pPr marL="0" algn="ctr" rtl="0" eaLnBrk="1" fontAlgn="t" latinLnBrk="0" hangingPunct="1"/>
            <a:r>
              <a:rPr lang="en-US" sz="1800" b="1" i="0" u="none" strike="noStrike" kern="1200">
                <a:solidFill>
                  <a:srgbClr val="FFFFFF"/>
                </a:solidFill>
                <a:effectLst/>
                <a:latin typeface="Calibri" panose="020F0502020204030204" pitchFamily="34" charset="0"/>
                <a:cs typeface="Calibri" panose="020F0502020204030204" pitchFamily="34" charset="0"/>
              </a:rPr>
              <a:t>Name of Ineligible Company</a:t>
            </a:r>
            <a:endParaRPr lang="en-US" sz="1800" b="0" i="0" u="none" strike="noStrike">
              <a:effectLst/>
              <a:latin typeface="Arial" panose="020B0604020202020204" pitchFamily="34" charset="0"/>
            </a:endParaRPr>
          </a:p>
          <a:p>
            <a:pPr marL="0" rtl="0" eaLnBrk="1" fontAlgn="t" latinLnBrk="0" hangingPunct="1"/>
            <a:r>
              <a:rPr lang="en-US" sz="1800" b="1" i="0" u="none" strike="noStrike" kern="1200">
                <a:effectLst/>
                <a:latin typeface="Calibri" panose="020F0502020204030204" pitchFamily="34" charset="0"/>
                <a:cs typeface="Calibri" panose="020F0502020204030204" pitchFamily="34" charset="0"/>
              </a:rPr>
              <a:t>Nature of Relevant Financial Relationship-N/A</a:t>
            </a:r>
            <a:endParaRPr lang="en-US" sz="1800" b="0" i="0" u="none" strike="noStrike">
              <a:effectLst/>
              <a:latin typeface="Arial" panose="020B0604020202020204" pitchFamily="34" charset="0"/>
            </a:endParaRPr>
          </a:p>
          <a:p>
            <a:pPr marL="0" rtl="0" eaLnBrk="1" fontAlgn="t" latinLnBrk="0" hangingPunct="1"/>
            <a:r>
              <a:rPr lang="en-US" sz="1800" b="1" i="0" u="none" strike="noStrike" kern="1200">
                <a:effectLst/>
                <a:latin typeface="Calibri" panose="020F0502020204030204" pitchFamily="34" charset="0"/>
                <a:cs typeface="Calibri" panose="020F0502020204030204" pitchFamily="34" charset="0"/>
              </a:rPr>
              <a:t>Name of Ineligible Company-N/A</a:t>
            </a:r>
            <a:endParaRPr lang="en-US" sz="1800" b="0" i="0" u="none" strike="noStrike">
              <a:effectLst/>
              <a:latin typeface="Arial" panose="020B0604020202020204" pitchFamily="34" charset="0"/>
            </a:endParaRPr>
          </a:p>
          <a:p>
            <a:endParaRPr lang="en-US" sz="2400">
              <a:ea typeface="Gill Sans" charset="0"/>
              <a:cs typeface="Gill Sans" charset="0"/>
            </a:endParaRPr>
          </a:p>
        </p:txBody>
      </p:sp>
    </p:spTree>
    <p:extLst>
      <p:ext uri="{BB962C8B-B14F-4D97-AF65-F5344CB8AC3E}">
        <p14:creationId xmlns:p14="http://schemas.microsoft.com/office/powerpoint/2010/main" val="18934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B288D0-F2FD-D959-B404-DA74792E9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BCC82-F5F0-001E-531D-0E1A50AF1AD4}"/>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Agenda</a:t>
            </a:r>
          </a:p>
        </p:txBody>
      </p:sp>
      <p:sp>
        <p:nvSpPr>
          <p:cNvPr id="3" name="Content Placeholder 2">
            <a:extLst>
              <a:ext uri="{FF2B5EF4-FFF2-40B4-BE49-F238E27FC236}">
                <a16:creationId xmlns:a16="http://schemas.microsoft.com/office/drawing/2014/main" id="{B1CD1CD6-C809-771E-91BD-FA2253856BDB}"/>
              </a:ext>
            </a:extLst>
          </p:cNvPr>
          <p:cNvSpPr>
            <a:spLocks noGrp="1"/>
          </p:cNvSpPr>
          <p:nvPr>
            <p:ph idx="1"/>
          </p:nvPr>
        </p:nvSpPr>
        <p:spPr>
          <a:xfrm>
            <a:off x="838200" y="1479479"/>
            <a:ext cx="10515600" cy="4697484"/>
          </a:xfrm>
        </p:spPr>
        <p:txBody>
          <a:bodyPr>
            <a:normAutofit/>
          </a:bodyPr>
          <a:lstStyle/>
          <a:p>
            <a:pPr algn="l" rtl="0" fontAlgn="base">
              <a:lnSpc>
                <a:spcPts val="2100"/>
              </a:lnSpc>
              <a:buFont typeface="Arial" panose="020B0604020202020204" pitchFamily="34" charset="0"/>
              <a:buChar char="•"/>
            </a:pPr>
            <a:r>
              <a:rPr lang="en-US" sz="2400" b="0" i="0" u="none" strike="noStrike">
                <a:effectLst/>
              </a:rPr>
              <a:t>Introductions</a:t>
            </a:r>
            <a:r>
              <a:rPr lang="en-US" sz="2400" b="0" i="0">
                <a:effectLst/>
              </a:rPr>
              <a:t>​</a:t>
            </a:r>
          </a:p>
          <a:p>
            <a:pPr algn="l" rtl="0" fontAlgn="base">
              <a:lnSpc>
                <a:spcPts val="2100"/>
              </a:lnSpc>
              <a:buFont typeface="Arial" panose="020B0604020202020204" pitchFamily="34" charset="0"/>
              <a:buChar char="•"/>
            </a:pPr>
            <a:r>
              <a:rPr lang="en-US" sz="2400" b="0" i="0" u="none" strike="noStrike">
                <a:effectLst/>
              </a:rPr>
              <a:t>SD Homelessness Stats</a:t>
            </a:r>
            <a:r>
              <a:rPr lang="en-US" sz="2400" b="0" i="0">
                <a:effectLst/>
              </a:rPr>
              <a:t>​</a:t>
            </a:r>
          </a:p>
          <a:p>
            <a:pPr algn="l" rtl="0" fontAlgn="base">
              <a:lnSpc>
                <a:spcPts val="2100"/>
              </a:lnSpc>
              <a:buFont typeface="Arial" panose="020B0604020202020204" pitchFamily="34" charset="0"/>
              <a:buChar char="•"/>
            </a:pPr>
            <a:r>
              <a:rPr lang="en-US" sz="2400" b="0" i="0" u="none" strike="noStrike">
                <a:effectLst/>
              </a:rPr>
              <a:t>What is Street Medicine?</a:t>
            </a:r>
            <a:r>
              <a:rPr lang="en-US" sz="2400" b="0" i="0">
                <a:effectLst/>
              </a:rPr>
              <a:t>​</a:t>
            </a:r>
          </a:p>
          <a:p>
            <a:pPr algn="l" rtl="0" fontAlgn="base">
              <a:lnSpc>
                <a:spcPts val="2100"/>
              </a:lnSpc>
              <a:buFont typeface="Arial" panose="020B0604020202020204" pitchFamily="34" charset="0"/>
              <a:buChar char="•"/>
            </a:pPr>
            <a:r>
              <a:rPr lang="en-US" sz="2400"/>
              <a:t>FHCSD services and stats</a:t>
            </a:r>
            <a:endParaRPr lang="en-US" sz="2400" b="0" i="0">
              <a:effectLst/>
            </a:endParaRPr>
          </a:p>
          <a:p>
            <a:pPr algn="l" rtl="0" fontAlgn="base">
              <a:lnSpc>
                <a:spcPts val="2100"/>
              </a:lnSpc>
              <a:buFont typeface="Arial" panose="020B0604020202020204" pitchFamily="34" charset="0"/>
              <a:buChar char="•"/>
            </a:pPr>
            <a:r>
              <a:rPr lang="en-US" sz="2400" b="0" i="0" u="none" strike="noStrike">
                <a:effectLst/>
              </a:rPr>
              <a:t>Metrics, Outcomes &amp; Successes</a:t>
            </a:r>
            <a:r>
              <a:rPr lang="en-US" sz="2400" b="0" i="0">
                <a:effectLst/>
              </a:rPr>
              <a:t>​</a:t>
            </a:r>
          </a:p>
          <a:p>
            <a:pPr algn="l" rtl="0" fontAlgn="base">
              <a:lnSpc>
                <a:spcPts val="2100"/>
              </a:lnSpc>
              <a:buFont typeface="Arial" panose="020B0604020202020204" pitchFamily="34" charset="0"/>
              <a:buChar char="•"/>
            </a:pPr>
            <a:r>
              <a:rPr lang="en-US" sz="2400" b="0" i="0" u="none" strike="noStrike">
                <a:effectLst/>
              </a:rPr>
              <a:t>Continued Learning &amp; Collaboration</a:t>
            </a:r>
            <a:endParaRPr lang="en-US" sz="2400" b="0" i="0">
              <a:effectLst/>
            </a:endParaRPr>
          </a:p>
          <a:p>
            <a:endParaRPr lang="en-US" sz="2400">
              <a:ea typeface="Gill Sans" charset="0"/>
              <a:cs typeface="Gill Sans" charset="0"/>
            </a:endParaRPr>
          </a:p>
        </p:txBody>
      </p:sp>
    </p:spTree>
    <p:extLst>
      <p:ext uri="{BB962C8B-B14F-4D97-AF65-F5344CB8AC3E}">
        <p14:creationId xmlns:p14="http://schemas.microsoft.com/office/powerpoint/2010/main" val="275155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436219"/>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Homelessness Stats-PITC	</a:t>
            </a:r>
          </a:p>
        </p:txBody>
      </p:sp>
      <p:pic>
        <p:nvPicPr>
          <p:cNvPr id="2" name="Picture 1">
            <a:extLst>
              <a:ext uri="{FF2B5EF4-FFF2-40B4-BE49-F238E27FC236}">
                <a16:creationId xmlns:a16="http://schemas.microsoft.com/office/drawing/2014/main" id="{288AFE8C-6845-8C27-053A-DDCEC1D0CAEC}"/>
              </a:ext>
            </a:extLst>
          </p:cNvPr>
          <p:cNvPicPr>
            <a:picLocks noChangeAspect="1"/>
          </p:cNvPicPr>
          <p:nvPr/>
        </p:nvPicPr>
        <p:blipFill>
          <a:blip r:embed="rId4"/>
          <a:stretch>
            <a:fillRect/>
          </a:stretch>
        </p:blipFill>
        <p:spPr>
          <a:xfrm>
            <a:off x="2916783" y="1094719"/>
            <a:ext cx="5931657" cy="4781289"/>
          </a:xfrm>
          <a:prstGeom prst="rect">
            <a:avLst/>
          </a:prstGeom>
        </p:spPr>
      </p:pic>
      <p:sp>
        <p:nvSpPr>
          <p:cNvPr id="3" name="TextBox 2">
            <a:extLst>
              <a:ext uri="{FF2B5EF4-FFF2-40B4-BE49-F238E27FC236}">
                <a16:creationId xmlns:a16="http://schemas.microsoft.com/office/drawing/2014/main" id="{3E237573-01C1-3E83-65C2-8D962DFBB926}"/>
              </a:ext>
            </a:extLst>
          </p:cNvPr>
          <p:cNvSpPr txBox="1"/>
          <p:nvPr/>
        </p:nvSpPr>
        <p:spPr>
          <a:xfrm>
            <a:off x="641763" y="5992245"/>
            <a:ext cx="3245504" cy="276999"/>
          </a:xfrm>
          <a:prstGeom prst="rect">
            <a:avLst/>
          </a:prstGeom>
          <a:noFill/>
        </p:spPr>
        <p:txBody>
          <a:bodyPr wrap="none" rtlCol="0">
            <a:spAutoFit/>
          </a:bodyPr>
          <a:lstStyle/>
          <a:p>
            <a:r>
              <a:rPr lang="en-US" sz="1200"/>
              <a:t>Reference: https://www.rtfhsd.org/reports-data/</a:t>
            </a:r>
          </a:p>
        </p:txBody>
      </p:sp>
      <p:sp>
        <p:nvSpPr>
          <p:cNvPr id="5" name="Rectangle 4">
            <a:extLst>
              <a:ext uri="{FF2B5EF4-FFF2-40B4-BE49-F238E27FC236}">
                <a16:creationId xmlns:a16="http://schemas.microsoft.com/office/drawing/2014/main" id="{6A202AB8-8443-E1E1-8B6C-93BCA68DFC9D}"/>
              </a:ext>
            </a:extLst>
          </p:cNvPr>
          <p:cNvSpPr/>
          <p:nvPr/>
        </p:nvSpPr>
        <p:spPr>
          <a:xfrm>
            <a:off x="2915729" y="1096609"/>
            <a:ext cx="5928992" cy="4777307"/>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42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3BAC54-D5EA-67C1-7D0D-52DB0E3067E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E74756-7A06-F88C-CE0E-103F5936564C}"/>
              </a:ext>
            </a:extLst>
          </p:cNvPr>
          <p:cNvPicPr>
            <a:picLocks noChangeAspect="1"/>
          </p:cNvPicPr>
          <p:nvPr/>
        </p:nvPicPr>
        <p:blipFill>
          <a:blip r:embed="rId4"/>
          <a:stretch>
            <a:fillRect/>
          </a:stretch>
        </p:blipFill>
        <p:spPr>
          <a:xfrm>
            <a:off x="2771686" y="1170415"/>
            <a:ext cx="6661544" cy="5173874"/>
          </a:xfrm>
          <a:prstGeom prst="rect">
            <a:avLst/>
          </a:prstGeom>
        </p:spPr>
      </p:pic>
      <p:sp>
        <p:nvSpPr>
          <p:cNvPr id="8" name="Title 1">
            <a:extLst>
              <a:ext uri="{FF2B5EF4-FFF2-40B4-BE49-F238E27FC236}">
                <a16:creationId xmlns:a16="http://schemas.microsoft.com/office/drawing/2014/main" id="{4FE6EEBB-F6A3-9A57-0E77-3B855C0AE2F4}"/>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Homelessness Stats-ME’s Office	</a:t>
            </a:r>
          </a:p>
        </p:txBody>
      </p:sp>
      <p:sp>
        <p:nvSpPr>
          <p:cNvPr id="2" name="Rectangle 1">
            <a:extLst>
              <a:ext uri="{FF2B5EF4-FFF2-40B4-BE49-F238E27FC236}">
                <a16:creationId xmlns:a16="http://schemas.microsoft.com/office/drawing/2014/main" id="{B480800B-DD90-81BB-45EC-7F5F98E58DA3}"/>
              </a:ext>
            </a:extLst>
          </p:cNvPr>
          <p:cNvSpPr/>
          <p:nvPr/>
        </p:nvSpPr>
        <p:spPr>
          <a:xfrm>
            <a:off x="2772339" y="1174210"/>
            <a:ext cx="6661688" cy="5163519"/>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70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BA2A70-98C4-D528-61E1-8102754FDD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87890A6-9CF4-EA76-5A8F-A5F577994A65}"/>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What is Street Medicine?</a:t>
            </a:r>
          </a:p>
        </p:txBody>
      </p:sp>
      <p:sp>
        <p:nvSpPr>
          <p:cNvPr id="5" name="Content Placeholder 2">
            <a:extLst>
              <a:ext uri="{FF2B5EF4-FFF2-40B4-BE49-F238E27FC236}">
                <a16:creationId xmlns:a16="http://schemas.microsoft.com/office/drawing/2014/main" id="{63808769-D7AB-BCC5-F52B-CE4AA94067CA}"/>
              </a:ext>
            </a:extLst>
          </p:cNvPr>
          <p:cNvSpPr>
            <a:spLocks noGrp="1"/>
          </p:cNvSpPr>
          <p:nvPr>
            <p:ph idx="1"/>
          </p:nvPr>
        </p:nvSpPr>
        <p:spPr>
          <a:xfrm>
            <a:off x="838200" y="1479479"/>
            <a:ext cx="10515600" cy="4697484"/>
          </a:xfrm>
        </p:spPr>
        <p:txBody>
          <a:bodyPr>
            <a:normAutofit/>
          </a:bodyPr>
          <a:lstStyle/>
          <a:p>
            <a:pPr algn="l" rtl="0" fontAlgn="base">
              <a:lnSpc>
                <a:spcPct val="100000"/>
              </a:lnSpc>
              <a:buFont typeface="Arial" panose="020B0604020202020204" pitchFamily="34" charset="0"/>
              <a:buChar char="•"/>
            </a:pPr>
            <a:r>
              <a:rPr lang="en-US" sz="2400" b="0" i="0" u="none" strike="noStrike">
                <a:effectLst/>
              </a:rPr>
              <a:t>Health and social services developed to address the unique needs of individuals experiencing unsheltered homelessness, delivered directly to them in their own environment (typically places not intended for human habitation). </a:t>
            </a:r>
            <a:r>
              <a:rPr lang="en-US" sz="2400" b="0" i="0">
                <a:effectLst/>
              </a:rPr>
              <a:t>​</a:t>
            </a:r>
          </a:p>
          <a:p>
            <a:pPr algn="l" rtl="0" fontAlgn="base">
              <a:lnSpc>
                <a:spcPct val="100000"/>
              </a:lnSpc>
              <a:buFont typeface="Arial" panose="020B0604020202020204" pitchFamily="34" charset="0"/>
              <a:buChar char="•"/>
            </a:pPr>
            <a:r>
              <a:rPr lang="en-US" sz="2400" b="0" i="0" u="none" strike="noStrike">
                <a:effectLst/>
              </a:rPr>
              <a:t>Street Medicine uses a Harm Reduction and low barrier approach to ensure all individuals have access to basic primary care needs, regardless of where they sleep.</a:t>
            </a:r>
            <a:r>
              <a:rPr lang="en-US" sz="2400" b="0" i="0">
                <a:effectLst/>
              </a:rPr>
              <a:t>​</a:t>
            </a:r>
          </a:p>
          <a:p>
            <a:pPr algn="l" rtl="0" fontAlgn="base">
              <a:lnSpc>
                <a:spcPct val="100000"/>
              </a:lnSpc>
              <a:buFont typeface="Arial" panose="020B0604020202020204" pitchFamily="34" charset="0"/>
              <a:buChar char="•"/>
            </a:pPr>
            <a:r>
              <a:rPr lang="en-US" sz="2400" b="0" i="0" u="none" strike="noStrike">
                <a:effectLst/>
              </a:rPr>
              <a:t>Street Medicine is trauma informed and focuses on relationship building to support an individual in managing their health from a whole person approach. </a:t>
            </a:r>
            <a:endParaRPr lang="en-US" sz="2400" b="0" i="0">
              <a:effectLst/>
            </a:endParaRPr>
          </a:p>
        </p:txBody>
      </p:sp>
    </p:spTree>
    <p:extLst>
      <p:ext uri="{BB962C8B-B14F-4D97-AF65-F5344CB8AC3E}">
        <p14:creationId xmlns:p14="http://schemas.microsoft.com/office/powerpoint/2010/main" val="399016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A8AAC4-1593-018E-A3C8-8EB5472AECD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74FD554-D5FA-B281-F1BF-BE551817DA23}"/>
              </a:ext>
            </a:extLst>
          </p:cNvPr>
          <p:cNvSpPr>
            <a:spLocks noGrp="1"/>
          </p:cNvSpPr>
          <p:nvPr>
            <p:ph type="title"/>
          </p:nvPr>
        </p:nvSpPr>
        <p:spPr>
          <a:xfrm>
            <a:off x="838200" y="513711"/>
            <a:ext cx="10515600" cy="883577"/>
          </a:xfrm>
        </p:spPr>
        <p:txBody>
          <a:bodyPr/>
          <a:lstStyle/>
          <a:p>
            <a:r>
              <a:rPr lang="en-US" b="1">
                <a:solidFill>
                  <a:schemeClr val="accent1">
                    <a:lumMod val="50000"/>
                  </a:schemeClr>
                </a:solidFill>
                <a:latin typeface="Gill Sans MT" panose="020B0502020104020203" pitchFamily="34" charset="0"/>
                <a:ea typeface="Gill Sans SemiBold" charset="0"/>
                <a:cs typeface="Gill Sans SemiBold" charset="0"/>
              </a:rPr>
              <a:t>Why Street Medicine?</a:t>
            </a:r>
          </a:p>
        </p:txBody>
      </p:sp>
      <p:sp>
        <p:nvSpPr>
          <p:cNvPr id="5" name="Content Placeholder 2">
            <a:extLst>
              <a:ext uri="{FF2B5EF4-FFF2-40B4-BE49-F238E27FC236}">
                <a16:creationId xmlns:a16="http://schemas.microsoft.com/office/drawing/2014/main" id="{87681777-8C8B-76F9-C401-D2FDCB0DE1A8}"/>
              </a:ext>
            </a:extLst>
          </p:cNvPr>
          <p:cNvSpPr>
            <a:spLocks noGrp="1"/>
          </p:cNvSpPr>
          <p:nvPr>
            <p:ph idx="1"/>
          </p:nvPr>
        </p:nvSpPr>
        <p:spPr>
          <a:xfrm>
            <a:off x="838200" y="1479479"/>
            <a:ext cx="10515600" cy="4697484"/>
          </a:xfrm>
        </p:spPr>
        <p:txBody>
          <a:bodyPr>
            <a:normAutofit/>
          </a:bodyPr>
          <a:lstStyle/>
          <a:p>
            <a:pPr algn="l" rtl="0" fontAlgn="base">
              <a:lnSpc>
                <a:spcPct val="100000"/>
              </a:lnSpc>
              <a:buFont typeface="Arial" panose="020B0604020202020204" pitchFamily="34" charset="0"/>
              <a:buChar char="•"/>
            </a:pPr>
            <a:r>
              <a:rPr lang="en-US" sz="2400" b="0" i="0" u="none" strike="noStrike">
                <a:effectLst/>
              </a:rPr>
              <a:t>Using targeted outreach and engagement strategies, Street Medicine offers medical care to an extremely vulnerable and complex population of people that have not sought nor want to seek care in traditional settings including brick-and-mortar clinics with goals of:</a:t>
            </a:r>
            <a:r>
              <a:rPr lang="en-US" sz="2400" b="0" i="0">
                <a:effectLst/>
              </a:rPr>
              <a:t>​</a:t>
            </a:r>
          </a:p>
          <a:p>
            <a:pPr lvl="1" fontAlgn="base">
              <a:lnSpc>
                <a:spcPct val="100000"/>
              </a:lnSpc>
              <a:buFont typeface="Arial" panose="020B0604020202020204" pitchFamily="34" charset="0"/>
              <a:buChar char="•"/>
            </a:pPr>
            <a:r>
              <a:rPr lang="en-US" sz="2000" b="0" i="0" u="none" strike="noStrike">
                <a:effectLst/>
              </a:rPr>
              <a:t>Reducing hospital admissions</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Offering Health Screenings designed to meet the needs of the street</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Diagnosis and Treatment of Acute and Chronic Diseases</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Substance Use Disorder screening, including Harm Reduction and Medications for Addiction Treatment (MAT)</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Screening and linkage to Mental Health Services</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Providing Wound Care</a:t>
            </a:r>
            <a:r>
              <a:rPr lang="en-US" sz="2000" b="0" i="0">
                <a:effectLst/>
              </a:rPr>
              <a:t>​</a:t>
            </a:r>
          </a:p>
          <a:p>
            <a:pPr lvl="1" fontAlgn="base">
              <a:lnSpc>
                <a:spcPct val="100000"/>
              </a:lnSpc>
              <a:buFont typeface="Arial" panose="020B0604020202020204" pitchFamily="34" charset="0"/>
              <a:buChar char="•"/>
            </a:pPr>
            <a:r>
              <a:rPr lang="en-US" sz="2000" b="0" i="0" u="none" strike="noStrike">
                <a:effectLst/>
              </a:rPr>
              <a:t>Blood draws and other specimen collection for lab testing</a:t>
            </a:r>
            <a:endParaRPr lang="en-US" sz="2000" b="0" i="0">
              <a:effectLst/>
            </a:endParaRPr>
          </a:p>
        </p:txBody>
      </p:sp>
    </p:spTree>
    <p:extLst>
      <p:ext uri="{BB962C8B-B14F-4D97-AF65-F5344CB8AC3E}">
        <p14:creationId xmlns:p14="http://schemas.microsoft.com/office/powerpoint/2010/main" val="196755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1B1F97-D69E-F7E4-64DC-BBD6D9C344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5F6AC33-7EB0-6999-DF42-4F02F4C490FA}"/>
              </a:ext>
            </a:extLst>
          </p:cNvPr>
          <p:cNvSpPr txBox="1">
            <a:spLocks/>
          </p:cNvSpPr>
          <p:nvPr/>
        </p:nvSpPr>
        <p:spPr>
          <a:xfrm>
            <a:off x="606380" y="681037"/>
            <a:ext cx="10515600" cy="8835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latin typeface="Gill Sans MT" panose="020B0502020104020203" pitchFamily="34" charset="0"/>
                <a:ea typeface="Gill Sans SemiBold" charset="0"/>
                <a:cs typeface="Gill Sans SemiBold" charset="0"/>
              </a:rPr>
              <a:t>HOUSED BEDS ASSESSMENT</a:t>
            </a:r>
          </a:p>
          <a:p>
            <a:endParaRPr lang="en-US">
              <a:solidFill>
                <a:schemeClr val="accent1">
                  <a:lumMod val="50000"/>
                </a:schemeClr>
              </a:solidFill>
              <a:latin typeface="Gill Sans MT" panose="020B0502020104020203" pitchFamily="34" charset="0"/>
              <a:ea typeface="Gill Sans SemiBold" charset="0"/>
              <a:cs typeface="Gill Sans SemiBold" charset="0"/>
            </a:endParaRPr>
          </a:p>
        </p:txBody>
      </p:sp>
      <p:pic>
        <p:nvPicPr>
          <p:cNvPr id="6" name="Picture 5">
            <a:extLst>
              <a:ext uri="{FF2B5EF4-FFF2-40B4-BE49-F238E27FC236}">
                <a16:creationId xmlns:a16="http://schemas.microsoft.com/office/drawing/2014/main" id="{8041A097-97E7-4701-8F93-AC380EE986B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859"/>
          <a:stretch/>
        </p:blipFill>
        <p:spPr>
          <a:xfrm>
            <a:off x="8218983" y="1227311"/>
            <a:ext cx="3366637" cy="501198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DFA4908-7D63-C8AA-F758-4AE63AE02C4B}"/>
              </a:ext>
            </a:extLst>
          </p:cNvPr>
          <p:cNvSpPr txBox="1"/>
          <p:nvPr/>
        </p:nvSpPr>
        <p:spPr>
          <a:xfrm>
            <a:off x="895338" y="1564614"/>
            <a:ext cx="2111795" cy="47397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400" b="1">
                <a:sym typeface="Museo Sans 500"/>
              </a:rPr>
              <a:t>HOMELESSNESS</a:t>
            </a:r>
          </a:p>
          <a:p>
            <a:pPr marL="285750" indent="-285750" hangingPunct="0">
              <a:buFont typeface="Arial" panose="020B0604020202020204" pitchFamily="34" charset="0"/>
              <a:buChar char="•"/>
            </a:pPr>
            <a:r>
              <a:rPr lang="en-US" sz="1400">
                <a:sym typeface="Museo Sans 500"/>
              </a:rPr>
              <a:t>Location</a:t>
            </a:r>
          </a:p>
          <a:p>
            <a:pPr marL="285750" indent="-285750" hangingPunct="0">
              <a:buFont typeface="Arial" panose="020B0604020202020204" pitchFamily="34" charset="0"/>
              <a:buChar char="•"/>
            </a:pPr>
            <a:r>
              <a:rPr lang="en-US" sz="1400">
                <a:sym typeface="Museo Sans 500"/>
              </a:rPr>
              <a:t>Duration</a:t>
            </a:r>
          </a:p>
          <a:p>
            <a:pPr hangingPunct="0"/>
            <a:endParaRPr lang="en-US" sz="1400">
              <a:sym typeface="Museo Sans 500"/>
            </a:endParaRPr>
          </a:p>
          <a:p>
            <a:pPr hangingPunct="0"/>
            <a:r>
              <a:rPr lang="en-US" sz="1400" b="1">
                <a:sym typeface="Museo Sans 500"/>
              </a:rPr>
              <a:t>OUTREACH</a:t>
            </a:r>
          </a:p>
          <a:p>
            <a:pPr marL="285750" indent="-285750" hangingPunct="0">
              <a:buFont typeface="Arial" panose="020B0604020202020204" pitchFamily="34" charset="0"/>
              <a:buChar char="•"/>
            </a:pPr>
            <a:r>
              <a:rPr lang="en-US" sz="1400">
                <a:sym typeface="Museo Sans 500"/>
              </a:rPr>
              <a:t>Engagement with services or teams</a:t>
            </a:r>
          </a:p>
          <a:p>
            <a:pPr marL="285750" indent="-285750" hangingPunct="0">
              <a:buFont typeface="Arial" panose="020B0604020202020204" pitchFamily="34" charset="0"/>
              <a:buChar char="•"/>
            </a:pPr>
            <a:r>
              <a:rPr lang="en-US" sz="1400">
                <a:sym typeface="Museo Sans 500"/>
              </a:rPr>
              <a:t>Existing support system</a:t>
            </a:r>
          </a:p>
          <a:p>
            <a:pPr hangingPunct="0"/>
            <a:endParaRPr lang="en-US" sz="1400">
              <a:sym typeface="Museo Sans 500"/>
            </a:endParaRPr>
          </a:p>
          <a:p>
            <a:pPr hangingPunct="0"/>
            <a:r>
              <a:rPr lang="en-US" sz="1400" b="1">
                <a:sym typeface="Museo Sans 500"/>
              </a:rPr>
              <a:t>UTILIZATION</a:t>
            </a:r>
          </a:p>
          <a:p>
            <a:pPr marL="285750" indent="-285750" hangingPunct="0">
              <a:buFont typeface="Arial" panose="020B0604020202020204" pitchFamily="34" charset="0"/>
              <a:buChar char="•"/>
            </a:pPr>
            <a:r>
              <a:rPr lang="en-US" sz="1400">
                <a:sym typeface="Museo Sans 500"/>
              </a:rPr>
              <a:t>Health care</a:t>
            </a:r>
          </a:p>
          <a:p>
            <a:pPr marL="285750" indent="-285750" hangingPunct="0">
              <a:buFont typeface="Arial" panose="020B0604020202020204" pitchFamily="34" charset="0"/>
              <a:buChar char="•"/>
            </a:pPr>
            <a:r>
              <a:rPr lang="en-US" sz="1400">
                <a:sym typeface="Museo Sans 500"/>
              </a:rPr>
              <a:t>Social services</a:t>
            </a:r>
          </a:p>
          <a:p>
            <a:pPr marL="285750" indent="-285750" hangingPunct="0">
              <a:buFont typeface="Arial" panose="020B0604020202020204" pitchFamily="34" charset="0"/>
              <a:buChar char="•"/>
            </a:pPr>
            <a:r>
              <a:rPr lang="en-US" sz="1400">
                <a:sym typeface="Museo Sans 500"/>
              </a:rPr>
              <a:t>Judicial system</a:t>
            </a:r>
          </a:p>
          <a:p>
            <a:pPr hangingPunct="0"/>
            <a:endParaRPr lang="en-US" sz="1400">
              <a:sym typeface="Museo Sans 500"/>
            </a:endParaRPr>
          </a:p>
          <a:p>
            <a:pPr hangingPunct="0"/>
            <a:r>
              <a:rPr lang="en-US" sz="1400" b="1">
                <a:sym typeface="Museo Sans 500"/>
              </a:rPr>
              <a:t>SALARY</a:t>
            </a:r>
          </a:p>
          <a:p>
            <a:pPr marL="285750" indent="-285750" hangingPunct="0">
              <a:buFont typeface="Arial" panose="020B0604020202020204" pitchFamily="34" charset="0"/>
              <a:buChar char="•"/>
            </a:pPr>
            <a:r>
              <a:rPr lang="en-US" sz="1400">
                <a:sym typeface="Museo Sans 500"/>
              </a:rPr>
              <a:t>Financial resources</a:t>
            </a:r>
          </a:p>
          <a:p>
            <a:pPr hangingPunct="0"/>
            <a:endParaRPr lang="en-US" sz="1400">
              <a:sym typeface="Museo Sans 500"/>
            </a:endParaRPr>
          </a:p>
          <a:p>
            <a:pPr hangingPunct="0"/>
            <a:r>
              <a:rPr lang="en-US" sz="1400" b="1">
                <a:sym typeface="Museo Sans 500"/>
              </a:rPr>
              <a:t>EAT</a:t>
            </a:r>
          </a:p>
          <a:p>
            <a:pPr marL="285750" indent="-285750" hangingPunct="0">
              <a:buFont typeface="Arial" panose="020B0604020202020204" pitchFamily="34" charset="0"/>
              <a:buChar char="•"/>
            </a:pPr>
            <a:r>
              <a:rPr lang="en-US" sz="1400">
                <a:sym typeface="Museo Sans 500"/>
              </a:rPr>
              <a:t>Access to food</a:t>
            </a:r>
          </a:p>
          <a:p>
            <a:pPr marL="285750" indent="-285750" hangingPunct="0">
              <a:buFont typeface="Arial" panose="020B0604020202020204" pitchFamily="34" charset="0"/>
              <a:buChar char="•"/>
            </a:pPr>
            <a:r>
              <a:rPr lang="en-US" sz="1400">
                <a:sym typeface="Museo Sans 500"/>
              </a:rPr>
              <a:t>Frequency of meals</a:t>
            </a:r>
          </a:p>
          <a:p>
            <a:pPr hangingPunct="0"/>
            <a:endParaRPr lang="en-US" sz="1400">
              <a:solidFill>
                <a:srgbClr val="BCD6EE"/>
              </a:solidFill>
              <a:sym typeface="Museo Sans 500"/>
            </a:endParaRPr>
          </a:p>
          <a:p>
            <a:pPr hangingPunct="0"/>
            <a:endParaRPr kumimoji="0" lang="en-US" sz="1400" b="0" i="0" u="none" strike="noStrike" cap="none" spc="0" normalizeH="0" baseline="0">
              <a:ln>
                <a:noFill/>
              </a:ln>
              <a:solidFill>
                <a:srgbClr val="BCD6EE"/>
              </a:solidFill>
              <a:effectLst/>
              <a:uFillTx/>
              <a:latin typeface="+mn-lt"/>
              <a:ea typeface="+mn-ea"/>
              <a:cs typeface="+mn-cs"/>
              <a:sym typeface="Museo Sans 500"/>
            </a:endParaRPr>
          </a:p>
        </p:txBody>
      </p:sp>
      <p:sp>
        <p:nvSpPr>
          <p:cNvPr id="9" name="TextBox 8">
            <a:extLst>
              <a:ext uri="{FF2B5EF4-FFF2-40B4-BE49-F238E27FC236}">
                <a16:creationId xmlns:a16="http://schemas.microsoft.com/office/drawing/2014/main" id="{8354776C-AFA9-59F8-A404-FF017698C42C}"/>
              </a:ext>
            </a:extLst>
          </p:cNvPr>
          <p:cNvSpPr txBox="1"/>
          <p:nvPr/>
        </p:nvSpPr>
        <p:spPr>
          <a:xfrm>
            <a:off x="3144397" y="1561302"/>
            <a:ext cx="2719783"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400" b="1">
                <a:sym typeface="Museo Sans 500"/>
              </a:rPr>
              <a:t>DRINK</a:t>
            </a:r>
          </a:p>
          <a:p>
            <a:pPr marL="285750" indent="-285750" hangingPunct="0">
              <a:buFont typeface="Arial" panose="020B0604020202020204" pitchFamily="34" charset="0"/>
              <a:buChar char="•"/>
            </a:pPr>
            <a:r>
              <a:rPr lang="en-US" sz="1400">
                <a:sym typeface="Museo Sans 500"/>
              </a:rPr>
              <a:t>Access to clean water</a:t>
            </a:r>
          </a:p>
          <a:p>
            <a:pPr hangingPunct="0"/>
            <a:endParaRPr lang="en-US" sz="1400">
              <a:sym typeface="Museo Sans 500"/>
            </a:endParaRPr>
          </a:p>
          <a:p>
            <a:pPr hangingPunct="0"/>
            <a:r>
              <a:rPr lang="en-US" sz="1400" b="1">
                <a:sym typeface="Museo Sans 500"/>
              </a:rPr>
              <a:t>BATHROOM</a:t>
            </a:r>
          </a:p>
          <a:p>
            <a:pPr marL="285750" indent="-285750" hangingPunct="0">
              <a:buFont typeface="Arial" panose="020B0604020202020204" pitchFamily="34" charset="0"/>
              <a:buChar char="•"/>
            </a:pPr>
            <a:r>
              <a:rPr lang="en-US" sz="1400">
                <a:sym typeface="Museo Sans 500"/>
              </a:rPr>
              <a:t>Access to a toilet</a:t>
            </a:r>
          </a:p>
          <a:p>
            <a:pPr hangingPunct="0"/>
            <a:endParaRPr lang="en-US" sz="1400" b="1">
              <a:sym typeface="Museo Sans 500"/>
            </a:endParaRPr>
          </a:p>
          <a:p>
            <a:pPr hangingPunct="0"/>
            <a:r>
              <a:rPr lang="en-US" sz="1400" b="1">
                <a:sym typeface="Museo Sans 500"/>
              </a:rPr>
              <a:t>ENCAMPMENT</a:t>
            </a:r>
          </a:p>
          <a:p>
            <a:pPr marL="285750" indent="-285750" hangingPunct="0">
              <a:buFont typeface="Arial" panose="020B0604020202020204" pitchFamily="34" charset="0"/>
              <a:buChar char="•"/>
            </a:pPr>
            <a:r>
              <a:rPr lang="en-US" sz="1400">
                <a:sym typeface="Museo Sans 500"/>
              </a:rPr>
              <a:t>Sleep environment</a:t>
            </a:r>
          </a:p>
          <a:p>
            <a:pPr marL="285750" indent="-285750" hangingPunct="0">
              <a:buFont typeface="Arial" panose="020B0604020202020204" pitchFamily="34" charset="0"/>
              <a:buChar char="•"/>
            </a:pPr>
            <a:r>
              <a:rPr lang="en-US" sz="1400">
                <a:sym typeface="Museo Sans 500"/>
              </a:rPr>
              <a:t>Sleep position</a:t>
            </a:r>
          </a:p>
          <a:p>
            <a:pPr marL="285750" indent="-285750" hangingPunct="0">
              <a:buFont typeface="Arial" panose="020B0604020202020204" pitchFamily="34" charset="0"/>
              <a:buChar char="•"/>
            </a:pPr>
            <a:r>
              <a:rPr lang="en-US" sz="1400">
                <a:sym typeface="Museo Sans 500"/>
              </a:rPr>
              <a:t>Sleep patterns</a:t>
            </a:r>
          </a:p>
          <a:p>
            <a:pPr marL="285750" indent="-285750" hangingPunct="0">
              <a:buFont typeface="Arial" panose="020B0604020202020204" pitchFamily="34" charset="0"/>
              <a:buChar char="•"/>
            </a:pPr>
            <a:r>
              <a:rPr lang="en-US" sz="1400">
                <a:sym typeface="Museo Sans 500"/>
              </a:rPr>
              <a:t>Time of day for sleep</a:t>
            </a:r>
          </a:p>
          <a:p>
            <a:pPr hangingPunct="0"/>
            <a:endParaRPr lang="en-US" sz="1400">
              <a:sym typeface="Museo Sans 500"/>
            </a:endParaRPr>
          </a:p>
          <a:p>
            <a:pPr hangingPunct="0"/>
            <a:r>
              <a:rPr lang="en-US" sz="1400" b="1">
                <a:sym typeface="Museo Sans 500"/>
              </a:rPr>
              <a:t>DAILY ROUTINE</a:t>
            </a:r>
          </a:p>
          <a:p>
            <a:pPr marL="285750" indent="-285750" hangingPunct="0">
              <a:buFont typeface="Arial" panose="020B0604020202020204" pitchFamily="34" charset="0"/>
              <a:buChar char="•"/>
            </a:pPr>
            <a:r>
              <a:rPr lang="en-US" sz="1400">
                <a:sym typeface="Museo Sans 500"/>
              </a:rPr>
              <a:t>Activity during the day</a:t>
            </a:r>
          </a:p>
          <a:p>
            <a:pPr hangingPunct="0"/>
            <a:endParaRPr lang="en-US" sz="1400">
              <a:sym typeface="Museo Sans 500"/>
            </a:endParaRPr>
          </a:p>
          <a:p>
            <a:pPr hangingPunct="0"/>
            <a:r>
              <a:rPr lang="en-US" sz="1400" b="1">
                <a:sym typeface="Museo Sans 500"/>
              </a:rPr>
              <a:t>SUBSTANCE USE</a:t>
            </a:r>
          </a:p>
          <a:p>
            <a:pPr marL="285750" indent="-285750" hangingPunct="0">
              <a:buFont typeface="Arial" panose="020B0604020202020204" pitchFamily="34" charset="0"/>
              <a:buChar char="•"/>
            </a:pPr>
            <a:r>
              <a:rPr lang="en-US" sz="1400">
                <a:sym typeface="Museo Sans 500"/>
              </a:rPr>
              <a:t>Current and past use</a:t>
            </a:r>
          </a:p>
          <a:p>
            <a:pPr marL="285750" indent="-285750" hangingPunct="0">
              <a:buFont typeface="Arial" panose="020B0604020202020204" pitchFamily="34" charset="0"/>
              <a:buChar char="•"/>
            </a:pPr>
            <a:r>
              <a:rPr lang="en-US" sz="1400">
                <a:sym typeface="Museo Sans 500"/>
              </a:rPr>
              <a:t>Frequency of use</a:t>
            </a:r>
          </a:p>
          <a:p>
            <a:pPr marL="285750" indent="-285750" hangingPunct="0">
              <a:buFont typeface="Arial" panose="020B0604020202020204" pitchFamily="34" charset="0"/>
              <a:buChar char="•"/>
            </a:pPr>
            <a:r>
              <a:rPr lang="en-US" sz="1400">
                <a:sym typeface="Museo Sans 500"/>
              </a:rPr>
              <a:t>History of overdose</a:t>
            </a:r>
          </a:p>
          <a:p>
            <a:pPr marL="285750" indent="-285750" hangingPunct="0">
              <a:buFont typeface="Arial" panose="020B0604020202020204" pitchFamily="34" charset="0"/>
              <a:buChar char="•"/>
            </a:pPr>
            <a:r>
              <a:rPr lang="en-US" sz="1400">
                <a:sym typeface="Museo Sans 500"/>
              </a:rPr>
              <a:t>Rehab experiences</a:t>
            </a:r>
            <a:endParaRPr kumimoji="0" lang="en-US" sz="1400" b="0" i="0" u="none" strike="noStrike" cap="none" spc="0" normalizeH="0" baseline="0">
              <a:ln>
                <a:noFill/>
              </a:ln>
              <a:effectLst/>
              <a:uFillTx/>
              <a:sym typeface="Museo Sans 500"/>
            </a:endParaRPr>
          </a:p>
        </p:txBody>
      </p:sp>
      <p:sp>
        <p:nvSpPr>
          <p:cNvPr id="10" name="TextBox 9">
            <a:extLst>
              <a:ext uri="{FF2B5EF4-FFF2-40B4-BE49-F238E27FC236}">
                <a16:creationId xmlns:a16="http://schemas.microsoft.com/office/drawing/2014/main" id="{A460294A-0C29-0B2E-2D94-967299C84FCE}"/>
              </a:ext>
            </a:extLst>
          </p:cNvPr>
          <p:cNvSpPr txBox="1"/>
          <p:nvPr/>
        </p:nvSpPr>
        <p:spPr>
          <a:xfrm>
            <a:off x="5864180" y="1543852"/>
            <a:ext cx="2291191"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hangingPunct="0"/>
            <a:r>
              <a:rPr lang="en-US" sz="1400" b="1">
                <a:sym typeface="Museo Sans 500"/>
              </a:rPr>
              <a:t>BATHROOM</a:t>
            </a:r>
          </a:p>
          <a:p>
            <a:pPr marL="285750" indent="-285750" hangingPunct="0">
              <a:buFont typeface="Arial" panose="020B0604020202020204" pitchFamily="34" charset="0"/>
              <a:buChar char="•"/>
            </a:pPr>
            <a:r>
              <a:rPr lang="en-US" sz="1400">
                <a:sym typeface="Museo Sans 500"/>
              </a:rPr>
              <a:t>Access to a toilet</a:t>
            </a:r>
          </a:p>
          <a:p>
            <a:pPr hangingPunct="0"/>
            <a:endParaRPr lang="en-US" sz="1400">
              <a:sym typeface="Museo Sans 500"/>
            </a:endParaRPr>
          </a:p>
          <a:p>
            <a:pPr hangingPunct="0"/>
            <a:r>
              <a:rPr lang="en-US" sz="1400" b="1">
                <a:sym typeface="Museo Sans 500"/>
              </a:rPr>
              <a:t>ENCAMPMENT</a:t>
            </a:r>
          </a:p>
          <a:p>
            <a:pPr marL="285750" indent="-285750" hangingPunct="0">
              <a:buFont typeface="Arial" panose="020B0604020202020204" pitchFamily="34" charset="0"/>
              <a:buChar char="•"/>
            </a:pPr>
            <a:r>
              <a:rPr lang="en-US" sz="1400">
                <a:sym typeface="Museo Sans 500"/>
              </a:rPr>
              <a:t>Sleep environment</a:t>
            </a:r>
          </a:p>
          <a:p>
            <a:pPr marL="285750" indent="-285750" hangingPunct="0">
              <a:buFont typeface="Arial" panose="020B0604020202020204" pitchFamily="34" charset="0"/>
              <a:buChar char="•"/>
            </a:pPr>
            <a:r>
              <a:rPr lang="en-US" sz="1400">
                <a:sym typeface="Museo Sans 500"/>
              </a:rPr>
              <a:t>Sleep position</a:t>
            </a:r>
          </a:p>
          <a:p>
            <a:pPr marL="285750" indent="-285750" hangingPunct="0">
              <a:buFont typeface="Arial" panose="020B0604020202020204" pitchFamily="34" charset="0"/>
              <a:buChar char="•"/>
            </a:pPr>
            <a:r>
              <a:rPr lang="en-US" sz="1400">
                <a:sym typeface="Museo Sans 500"/>
              </a:rPr>
              <a:t>Sleep patterns</a:t>
            </a:r>
          </a:p>
          <a:p>
            <a:pPr marL="285750" indent="-285750" hangingPunct="0">
              <a:buFont typeface="Arial" panose="020B0604020202020204" pitchFamily="34" charset="0"/>
              <a:buChar char="•"/>
            </a:pPr>
            <a:r>
              <a:rPr lang="en-US" sz="1400">
                <a:sym typeface="Museo Sans 500"/>
              </a:rPr>
              <a:t>Time of day sleep occurs</a:t>
            </a:r>
          </a:p>
          <a:p>
            <a:pPr hangingPunct="0"/>
            <a:endParaRPr lang="en-US" sz="1400">
              <a:sym typeface="Museo Sans 500"/>
            </a:endParaRPr>
          </a:p>
          <a:p>
            <a:pPr hangingPunct="0"/>
            <a:r>
              <a:rPr lang="en-US" sz="1400" b="1">
                <a:sym typeface="Museo Sans 500"/>
              </a:rPr>
              <a:t>DAILY ROUTINE</a:t>
            </a:r>
          </a:p>
          <a:p>
            <a:pPr marL="285750" indent="-285750" hangingPunct="0">
              <a:buFont typeface="Arial" panose="020B0604020202020204" pitchFamily="34" charset="0"/>
              <a:buChar char="•"/>
            </a:pPr>
            <a:r>
              <a:rPr lang="en-US" sz="1400">
                <a:sym typeface="Museo Sans 500"/>
              </a:rPr>
              <a:t>Activity during the day</a:t>
            </a:r>
          </a:p>
          <a:p>
            <a:pPr hangingPunct="0"/>
            <a:endParaRPr lang="en-US" sz="1400">
              <a:sym typeface="Museo Sans 500"/>
            </a:endParaRPr>
          </a:p>
          <a:p>
            <a:pPr hangingPunct="0"/>
            <a:r>
              <a:rPr lang="en-US" sz="1400" b="1">
                <a:sym typeface="Museo Sans 500"/>
              </a:rPr>
              <a:t>SUBSTANCE USE</a:t>
            </a:r>
          </a:p>
          <a:p>
            <a:pPr marL="285750" indent="-285750" hangingPunct="0">
              <a:buFont typeface="Arial" panose="020B0604020202020204" pitchFamily="34" charset="0"/>
              <a:buChar char="•"/>
            </a:pPr>
            <a:r>
              <a:rPr lang="en-US" sz="1400">
                <a:sym typeface="Museo Sans 500"/>
              </a:rPr>
              <a:t>Current and past use</a:t>
            </a:r>
          </a:p>
          <a:p>
            <a:pPr marL="285750" indent="-285750" hangingPunct="0">
              <a:buFont typeface="Arial" panose="020B0604020202020204" pitchFamily="34" charset="0"/>
              <a:buChar char="•"/>
            </a:pPr>
            <a:r>
              <a:rPr lang="en-US" sz="1400">
                <a:sym typeface="Museo Sans 500"/>
              </a:rPr>
              <a:t>Frequency of use</a:t>
            </a:r>
          </a:p>
          <a:p>
            <a:pPr marL="285750" indent="-285750" hangingPunct="0">
              <a:buFont typeface="Arial" panose="020B0604020202020204" pitchFamily="34" charset="0"/>
              <a:buChar char="•"/>
            </a:pPr>
            <a:r>
              <a:rPr lang="en-US" sz="1400">
                <a:sym typeface="Museo Sans 500"/>
              </a:rPr>
              <a:t>History of overdose</a:t>
            </a:r>
          </a:p>
          <a:p>
            <a:pPr marL="285750" indent="-285750" hangingPunct="0">
              <a:buFont typeface="Arial" panose="020B0604020202020204" pitchFamily="34" charset="0"/>
              <a:buChar char="•"/>
            </a:pPr>
            <a:r>
              <a:rPr lang="en-US" sz="1400">
                <a:sym typeface="Museo Sans 500"/>
              </a:rPr>
              <a:t>Rehab experiences</a:t>
            </a:r>
            <a:endParaRPr kumimoji="0" lang="en-US" sz="1400" b="0" i="0" u="none" strike="noStrike" cap="none" spc="0" normalizeH="0" baseline="0">
              <a:ln>
                <a:noFill/>
              </a:ln>
              <a:effectLst/>
              <a:uFillTx/>
              <a:sym typeface="Museo Sans 500"/>
            </a:endParaRPr>
          </a:p>
        </p:txBody>
      </p:sp>
      <p:sp>
        <p:nvSpPr>
          <p:cNvPr id="11" name="TextBox 10">
            <a:extLst>
              <a:ext uri="{FF2B5EF4-FFF2-40B4-BE49-F238E27FC236}">
                <a16:creationId xmlns:a16="http://schemas.microsoft.com/office/drawing/2014/main" id="{BCB5C2CE-FD93-1A4A-B4A5-F21495905A23}"/>
              </a:ext>
            </a:extLst>
          </p:cNvPr>
          <p:cNvSpPr txBox="1"/>
          <p:nvPr/>
        </p:nvSpPr>
        <p:spPr>
          <a:xfrm>
            <a:off x="2905125" y="6185305"/>
            <a:ext cx="10334625" cy="276999"/>
          </a:xfrm>
          <a:prstGeom prst="rect">
            <a:avLst/>
          </a:prstGeom>
          <a:noFill/>
        </p:spPr>
        <p:txBody>
          <a:bodyPr wrap="square" rtlCol="0">
            <a:spAutoFit/>
          </a:bodyPr>
          <a:lstStyle/>
          <a:p>
            <a:r>
              <a:rPr lang="en-US" sz="1200"/>
              <a:t>Reference: https://keck.usc.edu/news/researchers-develop-new-information-tool-to-standardize-clinical-outreach-to-unsheltered-homeless/</a:t>
            </a:r>
          </a:p>
        </p:txBody>
      </p:sp>
    </p:spTree>
    <p:extLst>
      <p:ext uri="{BB962C8B-B14F-4D97-AF65-F5344CB8AC3E}">
        <p14:creationId xmlns:p14="http://schemas.microsoft.com/office/powerpoint/2010/main" val="33087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9DB635-8FF1-4AB1-0244-34AC324779E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27757F-3A2C-E08E-AD9A-FF21C70CBC23}"/>
              </a:ext>
            </a:extLst>
          </p:cNvPr>
          <p:cNvSpPr>
            <a:spLocks noGrp="1"/>
          </p:cNvSpPr>
          <p:nvPr>
            <p:ph type="title"/>
          </p:nvPr>
        </p:nvSpPr>
        <p:spPr>
          <a:xfrm>
            <a:off x="838200" y="513711"/>
            <a:ext cx="10515600" cy="883577"/>
          </a:xfrm>
        </p:spPr>
        <p:txBody>
          <a:bodyPr>
            <a:normAutofit/>
          </a:bodyPr>
          <a:lstStyle/>
          <a:p>
            <a:r>
              <a:rPr lang="en-US" b="1">
                <a:solidFill>
                  <a:schemeClr val="accent1">
                    <a:lumMod val="50000"/>
                  </a:schemeClr>
                </a:solidFill>
                <a:latin typeface="Gill Sans MT" panose="020B0502020104020203" pitchFamily="34" charset="0"/>
                <a:ea typeface="Gill Sans SemiBold" charset="0"/>
                <a:cs typeface="Gill Sans SemiBold" charset="0"/>
              </a:rPr>
              <a:t>Introduction to FHCSD</a:t>
            </a:r>
          </a:p>
        </p:txBody>
      </p:sp>
      <p:sp>
        <p:nvSpPr>
          <p:cNvPr id="5" name="Content Placeholder 2">
            <a:extLst>
              <a:ext uri="{FF2B5EF4-FFF2-40B4-BE49-F238E27FC236}">
                <a16:creationId xmlns:a16="http://schemas.microsoft.com/office/drawing/2014/main" id="{F1AABC12-F94D-3804-3295-3281B4321A11}"/>
              </a:ext>
            </a:extLst>
          </p:cNvPr>
          <p:cNvSpPr>
            <a:spLocks noGrp="1"/>
          </p:cNvSpPr>
          <p:nvPr>
            <p:ph idx="1"/>
          </p:nvPr>
        </p:nvSpPr>
        <p:spPr>
          <a:xfrm>
            <a:off x="838200" y="1479479"/>
            <a:ext cx="10515600" cy="4697484"/>
          </a:xfrm>
        </p:spPr>
        <p:txBody>
          <a:bodyPr>
            <a:normAutofit fontScale="92500"/>
          </a:bodyPr>
          <a:lstStyle/>
          <a:p>
            <a:r>
              <a:rPr lang="en-US" sz="2400">
                <a:ea typeface="Gill Sans" charset="0"/>
                <a:cs typeface="Gill Sans" charset="0"/>
              </a:rPr>
              <a:t>FHCSD is one of the nation’s ten largest FQHCs. We operate 90 sites across San Diego County,​</a:t>
            </a:r>
          </a:p>
          <a:p>
            <a:r>
              <a:rPr lang="en-US" sz="2400">
                <a:ea typeface="Gill Sans" charset="0"/>
                <a:cs typeface="Gill Sans" charset="0"/>
              </a:rPr>
              <a:t>Our staff provides care to over 227,000 patients each year,  91% are low-income and 29% are uninsured. We offer a range of health care services throughout the region, including:​</a:t>
            </a:r>
          </a:p>
          <a:p>
            <a:pPr lvl="1"/>
            <a:r>
              <a:rPr lang="en-US" sz="2000">
                <a:ea typeface="Gill Sans" charset="0"/>
                <a:cs typeface="Gill Sans" charset="0"/>
              </a:rPr>
              <a:t>22 primary care clinics​</a:t>
            </a:r>
          </a:p>
          <a:p>
            <a:pPr lvl="1"/>
            <a:r>
              <a:rPr lang="en-US" sz="2000">
                <a:ea typeface="Gill Sans" charset="0"/>
                <a:cs typeface="Gill Sans" charset="0"/>
              </a:rPr>
              <a:t>20 behavioral health facilities​</a:t>
            </a:r>
          </a:p>
          <a:p>
            <a:pPr lvl="1"/>
            <a:r>
              <a:rPr lang="en-US" sz="2000">
                <a:ea typeface="Gill Sans" charset="0"/>
                <a:cs typeface="Gill Sans" charset="0"/>
              </a:rPr>
              <a:t>Eight dental clinics​</a:t>
            </a:r>
          </a:p>
          <a:p>
            <a:pPr lvl="1"/>
            <a:r>
              <a:rPr lang="en-US" sz="2000">
                <a:ea typeface="Gill Sans" charset="0"/>
                <a:cs typeface="Gill Sans" charset="0"/>
              </a:rPr>
              <a:t>Five vision clinics​</a:t>
            </a:r>
          </a:p>
          <a:p>
            <a:pPr lvl="1"/>
            <a:r>
              <a:rPr lang="en-US" sz="2000">
                <a:ea typeface="Gill Sans" charset="0"/>
                <a:cs typeface="Gill Sans" charset="0"/>
              </a:rPr>
              <a:t>Three mobile medical units​</a:t>
            </a:r>
          </a:p>
          <a:p>
            <a:pPr lvl="1"/>
            <a:r>
              <a:rPr lang="en-US" sz="2000">
                <a:ea typeface="Gill Sans" charset="0"/>
                <a:cs typeface="Gill Sans" charset="0"/>
              </a:rPr>
              <a:t>Three outpatient substance use treatment program​</a:t>
            </a:r>
          </a:p>
          <a:p>
            <a:pPr lvl="1"/>
            <a:r>
              <a:rPr lang="en-US" sz="2000">
                <a:ea typeface="Gill Sans" charset="0"/>
                <a:cs typeface="Gill Sans" charset="0"/>
              </a:rPr>
              <a:t>Two mobile counseling centers​</a:t>
            </a:r>
          </a:p>
          <a:p>
            <a:pPr lvl="1"/>
            <a:r>
              <a:rPr lang="en-US" sz="2000">
                <a:ea typeface="Gill Sans" charset="0"/>
                <a:cs typeface="Gill Sans" charset="0"/>
              </a:rPr>
              <a:t>Two physical rehabilitation clinics​</a:t>
            </a:r>
          </a:p>
          <a:p>
            <a:pPr lvl="1"/>
            <a:r>
              <a:rPr lang="en-US" sz="2000">
                <a:ea typeface="Gill Sans" charset="0"/>
                <a:cs typeface="Gill Sans" charset="0"/>
              </a:rPr>
              <a:t>Two urgent care centers​</a:t>
            </a:r>
          </a:p>
          <a:p>
            <a:pPr lvl="1"/>
            <a:r>
              <a:rPr lang="en-US" sz="2000">
                <a:ea typeface="Gill Sans" charset="0"/>
                <a:cs typeface="Gill Sans" charset="0"/>
              </a:rPr>
              <a:t>A pharmacy</a:t>
            </a:r>
          </a:p>
        </p:txBody>
      </p:sp>
    </p:spTree>
    <p:extLst>
      <p:ext uri="{BB962C8B-B14F-4D97-AF65-F5344CB8AC3E}">
        <p14:creationId xmlns:p14="http://schemas.microsoft.com/office/powerpoint/2010/main" val="10832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E83B28E9A3F449E47614D6F9D9C1C" ma:contentTypeVersion="19" ma:contentTypeDescription="Create a new document." ma:contentTypeScope="" ma:versionID="e2307c34243d1b37085db0ab3128e7c4">
  <xsd:schema xmlns:xsd="http://www.w3.org/2001/XMLSchema" xmlns:xs="http://www.w3.org/2001/XMLSchema" xmlns:p="http://schemas.microsoft.com/office/2006/metadata/properties" xmlns:ns2="69dfdf88-4dfb-416b-b9f5-84dee709fed5" xmlns:ns3="e88f6a02-be8e-42dd-8f18-29e9bf046cab" targetNamespace="http://schemas.microsoft.com/office/2006/metadata/properties" ma:root="true" ma:fieldsID="99837feb84183dfe7acd78738244c60d" ns2:_="" ns3:_="">
    <xsd:import namespace="69dfdf88-4dfb-416b-b9f5-84dee709fed5"/>
    <xsd:import namespace="e88f6a02-be8e-42dd-8f18-29e9bf046ca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fdf88-4dfb-416b-b9f5-84dee709fe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c464901-3db1-4a69-976a-b3d05c76479e}" ma:internalName="TaxCatchAll" ma:showField="CatchAllData" ma:web="69dfdf88-4dfb-416b-b9f5-84dee709fe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8f6a02-be8e-42dd-8f18-29e9bf046c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3a3a8ba-62f0-462b-86d7-ebe049dd93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dfdf88-4dfb-416b-b9f5-84dee709fed5" xsi:nil="true"/>
    <lcf76f155ced4ddcb4097134ff3c332f xmlns="e88f6a02-be8e-42dd-8f18-29e9bf046cab">
      <Terms xmlns="http://schemas.microsoft.com/office/infopath/2007/PartnerControls"/>
    </lcf76f155ced4ddcb4097134ff3c332f>
    <_dlc_DocId xmlns="69dfdf88-4dfb-416b-b9f5-84dee709fed5">HQPDRIVE-74427511-140855</_dlc_DocId>
    <_dlc_DocIdUrl xmlns="69dfdf88-4dfb-416b-b9f5-84dee709fed5">
      <Url>https://hcpsocal.sharepoint.com/sites/HQPDrive/_layouts/15/DocIdRedir.aspx?ID=HQPDRIVE-74427511-140855</Url>
      <Description>HQPDRIVE-74427511-140855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75DC74-6C0F-4E86-816E-DCC07BD1775D}">
  <ds:schemaRefs>
    <ds:schemaRef ds:uri="http://schemas.microsoft.com/sharepoint/v3/contenttype/forms"/>
  </ds:schemaRefs>
</ds:datastoreItem>
</file>

<file path=customXml/itemProps2.xml><?xml version="1.0" encoding="utf-8"?>
<ds:datastoreItem xmlns:ds="http://schemas.openxmlformats.org/officeDocument/2006/customXml" ds:itemID="{D661FEDB-7BA6-4D51-81A6-4A437988662D}"/>
</file>

<file path=customXml/itemProps3.xml><?xml version="1.0" encoding="utf-8"?>
<ds:datastoreItem xmlns:ds="http://schemas.openxmlformats.org/officeDocument/2006/customXml" ds:itemID="{CEE599E5-805D-47DE-824F-410112DA2EAB}">
  <ds:schemaRefs>
    <ds:schemaRef ds:uri="47b20af3-d14f-46ed-859f-805af3271609"/>
    <ds:schemaRef ds:uri="ab449bb6-d014-4d5b-8dc9-004354d67d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31B1F1C-35CF-4200-BC5D-FC53688DD30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Street Medicine</vt:lpstr>
      <vt:lpstr>Disclosures</vt:lpstr>
      <vt:lpstr>Agenda</vt:lpstr>
      <vt:lpstr>Homelessness Stats-PITC </vt:lpstr>
      <vt:lpstr>Homelessness Stats-ME’s Office </vt:lpstr>
      <vt:lpstr>What is Street Medicine?</vt:lpstr>
      <vt:lpstr>Why Street Medicine?</vt:lpstr>
      <vt:lpstr>PowerPoint Presentation</vt:lpstr>
      <vt:lpstr>Introduction to FHCSD</vt:lpstr>
      <vt:lpstr>FHCSD Multidisciplinary Team</vt:lpstr>
      <vt:lpstr>Services Provided by FHCSD</vt:lpstr>
      <vt:lpstr>FHCSD Services </vt:lpstr>
      <vt:lpstr>Where were the Patients Prior to Their First Street Medicine Encounter?</vt:lpstr>
      <vt:lpstr>FHCSD Services To-Date</vt:lpstr>
      <vt:lpstr>Where do we go from here...</vt:lpstr>
      <vt:lpstr>Continued Learning</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TITLE HERE</dc:title>
  <dc:creator>Microsoft Office User</dc:creator>
  <cp:revision>317</cp:revision>
  <dcterms:created xsi:type="dcterms:W3CDTF">2018-07-06T16:51:27Z</dcterms:created>
  <dcterms:modified xsi:type="dcterms:W3CDTF">2025-01-23T22:15:57Z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0x01010048CE83B28E9A3F449E47614D6F9D9C1C</vt:lpwstr>
  </property>
  <property fmtid="{D5CDD505-2E9C-101B-9397-08002B2CF9AE}" pid="3" name="_dlc_DocIdItemGuid">
    <vt:lpwstr>4bbaf83f-ea4f-4a7e-8aab-6c354c5e3d55</vt:lpwstr>
  </property>
</Properties>
</file>