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Open Sauce"/>
      <p:regular r:id="rId38"/>
    </p:embeddedFont>
    <p:embeddedFont>
      <p:font typeface="Open Sauce Bold"/>
      <p:regular r:id="rId39"/>
    </p:embeddedFont>
    <p:embeddedFont>
      <p:font typeface="Open Sauce Bold Italics"/>
      <p:regular r:id="rId40"/>
    </p:embeddedFont>
    <p:embeddedFont>
      <p:font typeface="Open Sauce Heavy"/>
      <p:regular r:id="rId41"/>
    </p:embeddedFont>
    <p:embeddedFont>
      <p:font typeface="Open Sauce Italics"/>
      <p:regular r:id="rId42"/>
    </p:embeddedFont>
    <p:embeddedFont>
      <p:font typeface="Open Sauce Semi-Bold"/>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01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DAEF2-C14D-5A4E-54F6-DBC056BCB172}" v="143" dt="2025-01-23T19:30:37.356"/>
    <p1510:client id="{A5FB4CD6-8A97-4090-B286-078AF7935E34}" v="127" dt="2025-01-23T19:29:45.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z Pinto" userId="S::luzpinto@namisd.org::34fa2b77-7bef-4f78-b03c-b6585ce3d5c8" providerId="AD" clId="Web-{616DAEF2-C14D-5A4E-54F6-DBC056BCB172}"/>
    <pc:docChg chg="modSld">
      <pc:chgData name="Luz Pinto" userId="S::luzpinto@namisd.org::34fa2b77-7bef-4f78-b03c-b6585ce3d5c8" providerId="AD" clId="Web-{616DAEF2-C14D-5A4E-54F6-DBC056BCB172}" dt="2025-01-23T19:30:37.356" v="81" actId="20577"/>
      <pc:docMkLst>
        <pc:docMk/>
      </pc:docMkLst>
      <pc:sldChg chg="modSp">
        <pc:chgData name="Luz Pinto" userId="S::luzpinto@namisd.org::34fa2b77-7bef-4f78-b03c-b6585ce3d5c8" providerId="AD" clId="Web-{616DAEF2-C14D-5A4E-54F6-DBC056BCB172}" dt="2025-01-23T19:24:12.171" v="18" actId="14100"/>
        <pc:sldMkLst>
          <pc:docMk/>
          <pc:sldMk cId="0" sldId="275"/>
        </pc:sldMkLst>
        <pc:spChg chg="mod">
          <ac:chgData name="Luz Pinto" userId="S::luzpinto@namisd.org::34fa2b77-7bef-4f78-b03c-b6585ce3d5c8" providerId="AD" clId="Web-{616DAEF2-C14D-5A4E-54F6-DBC056BCB172}" dt="2025-01-23T19:24:12.171" v="18" actId="14100"/>
          <ac:spMkLst>
            <pc:docMk/>
            <pc:sldMk cId="0" sldId="275"/>
            <ac:spMk id="7" creationId="{00000000-0000-0000-0000-000000000000}"/>
          </ac:spMkLst>
        </pc:spChg>
      </pc:sldChg>
      <pc:sldChg chg="modSp">
        <pc:chgData name="Luz Pinto" userId="S::luzpinto@namisd.org::34fa2b77-7bef-4f78-b03c-b6585ce3d5c8" providerId="AD" clId="Web-{616DAEF2-C14D-5A4E-54F6-DBC056BCB172}" dt="2025-01-23T19:27:30.811" v="58" actId="20577"/>
        <pc:sldMkLst>
          <pc:docMk/>
          <pc:sldMk cId="0" sldId="280"/>
        </pc:sldMkLst>
        <pc:spChg chg="mod">
          <ac:chgData name="Luz Pinto" userId="S::luzpinto@namisd.org::34fa2b77-7bef-4f78-b03c-b6585ce3d5c8" providerId="AD" clId="Web-{616DAEF2-C14D-5A4E-54F6-DBC056BCB172}" dt="2025-01-23T19:27:30.811" v="58" actId="20577"/>
          <ac:spMkLst>
            <pc:docMk/>
            <pc:sldMk cId="0" sldId="280"/>
            <ac:spMk id="7" creationId="{00000000-0000-0000-0000-000000000000}"/>
          </ac:spMkLst>
        </pc:spChg>
      </pc:sldChg>
      <pc:sldChg chg="modSp">
        <pc:chgData name="Luz Pinto" userId="S::luzpinto@namisd.org::34fa2b77-7bef-4f78-b03c-b6585ce3d5c8" providerId="AD" clId="Web-{616DAEF2-C14D-5A4E-54F6-DBC056BCB172}" dt="2025-01-23T19:30:37.356" v="81" actId="20577"/>
        <pc:sldMkLst>
          <pc:docMk/>
          <pc:sldMk cId="0" sldId="286"/>
        </pc:sldMkLst>
        <pc:spChg chg="mod">
          <ac:chgData name="Luz Pinto" userId="S::luzpinto@namisd.org::34fa2b77-7bef-4f78-b03c-b6585ce3d5c8" providerId="AD" clId="Web-{616DAEF2-C14D-5A4E-54F6-DBC056BCB172}" dt="2025-01-23T19:30:37.356" v="81" actId="20577"/>
          <ac:spMkLst>
            <pc:docMk/>
            <pc:sldMk cId="0" sldId="286"/>
            <ac:spMk id="7" creationId="{00000000-0000-0000-0000-000000000000}"/>
          </ac:spMkLst>
        </pc:spChg>
      </pc:sldChg>
    </pc:docChg>
  </pc:docChgLst>
  <pc:docChgLst>
    <pc:chgData name="Elizabeth Kimble" userId="411af490-1f2a-4a5a-8cb1-48aaa4877e66" providerId="ADAL" clId="{A5FB4CD6-8A97-4090-B286-078AF7935E34}"/>
    <pc:docChg chg="undo custSel modSld">
      <pc:chgData name="Elizabeth Kimble" userId="411af490-1f2a-4a5a-8cb1-48aaa4877e66" providerId="ADAL" clId="{A5FB4CD6-8A97-4090-B286-078AF7935E34}" dt="2025-01-23T22:10:04.311" v="130" actId="1076"/>
      <pc:docMkLst>
        <pc:docMk/>
      </pc:docMkLst>
      <pc:sldChg chg="modSp mod">
        <pc:chgData name="Elizabeth Kimble" userId="411af490-1f2a-4a5a-8cb1-48aaa4877e66" providerId="ADAL" clId="{A5FB4CD6-8A97-4090-B286-078AF7935E34}" dt="2025-01-23T19:24:27.621" v="0" actId="20577"/>
        <pc:sldMkLst>
          <pc:docMk/>
          <pc:sldMk cId="0" sldId="275"/>
        </pc:sldMkLst>
        <pc:spChg chg="mod">
          <ac:chgData name="Elizabeth Kimble" userId="411af490-1f2a-4a5a-8cb1-48aaa4877e66" providerId="ADAL" clId="{A5FB4CD6-8A97-4090-B286-078AF7935E34}" dt="2025-01-23T19:24:27.621" v="0" actId="20577"/>
          <ac:spMkLst>
            <pc:docMk/>
            <pc:sldMk cId="0" sldId="275"/>
            <ac:spMk id="8" creationId="{00000000-0000-0000-0000-000000000000}"/>
          </ac:spMkLst>
        </pc:spChg>
      </pc:sldChg>
      <pc:sldChg chg="modSp mod">
        <pc:chgData name="Elizabeth Kimble" userId="411af490-1f2a-4a5a-8cb1-48aaa4877e66" providerId="ADAL" clId="{A5FB4CD6-8A97-4090-B286-078AF7935E34}" dt="2025-01-23T19:27:44.551" v="35" actId="20577"/>
        <pc:sldMkLst>
          <pc:docMk/>
          <pc:sldMk cId="0" sldId="280"/>
        </pc:sldMkLst>
        <pc:spChg chg="mod">
          <ac:chgData name="Elizabeth Kimble" userId="411af490-1f2a-4a5a-8cb1-48aaa4877e66" providerId="ADAL" clId="{A5FB4CD6-8A97-4090-B286-078AF7935E34}" dt="2025-01-23T19:27:44.551" v="35" actId="20577"/>
          <ac:spMkLst>
            <pc:docMk/>
            <pc:sldMk cId="0" sldId="280"/>
            <ac:spMk id="7" creationId="{00000000-0000-0000-0000-000000000000}"/>
          </ac:spMkLst>
        </pc:spChg>
      </pc:sldChg>
      <pc:sldChg chg="modSp mod">
        <pc:chgData name="Elizabeth Kimble" userId="411af490-1f2a-4a5a-8cb1-48aaa4877e66" providerId="ADAL" clId="{A5FB4CD6-8A97-4090-B286-078AF7935E34}" dt="2025-01-23T22:10:04.311" v="130" actId="1076"/>
        <pc:sldMkLst>
          <pc:docMk/>
          <pc:sldMk cId="0" sldId="283"/>
        </pc:sldMkLst>
        <pc:spChg chg="mod">
          <ac:chgData name="Elizabeth Kimble" userId="411af490-1f2a-4a5a-8cb1-48aaa4877e66" providerId="ADAL" clId="{A5FB4CD6-8A97-4090-B286-078AF7935E34}" dt="2025-01-23T22:10:04.311" v="130" actId="1076"/>
          <ac:spMkLst>
            <pc:docMk/>
            <pc:sldMk cId="0" sldId="283"/>
            <ac:spMk id="8" creationId="{00000000-0000-0000-0000-000000000000}"/>
          </ac:spMkLst>
        </pc:spChg>
      </pc:sldChg>
      <pc:sldChg chg="modSp mod">
        <pc:chgData name="Elizabeth Kimble" userId="411af490-1f2a-4a5a-8cb1-48aaa4877e66" providerId="ADAL" clId="{A5FB4CD6-8A97-4090-B286-078AF7935E34}" dt="2025-01-23T19:29:45.376" v="126" actId="6549"/>
        <pc:sldMkLst>
          <pc:docMk/>
          <pc:sldMk cId="0" sldId="286"/>
        </pc:sldMkLst>
        <pc:spChg chg="mod">
          <ac:chgData name="Elizabeth Kimble" userId="411af490-1f2a-4a5a-8cb1-48aaa4877e66" providerId="ADAL" clId="{A5FB4CD6-8A97-4090-B286-078AF7935E34}" dt="2025-01-23T19:29:45.376" v="126" actId="6549"/>
          <ac:spMkLst>
            <pc:docMk/>
            <pc:sldMk cId="0" sldId="286"/>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LUZ</a:t>
            </a:r>
          </a:p>
          <a:p>
            <a:endParaRPr lang="en-US"/>
          </a:p>
          <a:p>
            <a:r>
              <a:rPr lang="en-US"/>
              <a:t>Introducing any new role can involve a steep learning curve (8) - Liz wrote this on 1/21, current citation</a:t>
            </a:r>
          </a:p>
          <a:p>
            <a:endParaRPr lang="en-US"/>
          </a:p>
          <a:p>
            <a:r>
              <a:rPr lang="en-US"/>
              <a:t>what to do once peer employees start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orkforce.org/wp-content/uploads/2022/09/San-Diego-Behavioral-Health-Workforce-Report-.pdf" TargetMode="External"/><Relationship Id="rId2" Type="http://schemas.openxmlformats.org/officeDocument/2006/relationships/hyperlink" Target="https://www.capeercertification.or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Freeform 2"/>
          <p:cNvSpPr/>
          <p:nvPr/>
        </p:nvSpPr>
        <p:spPr>
          <a:xfrm>
            <a:off x="14696585" y="0"/>
            <a:ext cx="3591415" cy="10287000"/>
          </a:xfrm>
          <a:custGeom>
            <a:avLst/>
            <a:gdLst/>
            <a:ahLst/>
            <a:cxnLst/>
            <a:rect l="l" t="t" r="r" b="b"/>
            <a:pathLst>
              <a:path w="3591415" h="10287000">
                <a:moveTo>
                  <a:pt x="0" y="0"/>
                </a:moveTo>
                <a:lnTo>
                  <a:pt x="3591415" y="0"/>
                </a:lnTo>
                <a:lnTo>
                  <a:pt x="3591415" y="10287000"/>
                </a:lnTo>
                <a:lnTo>
                  <a:pt x="0" y="10287000"/>
                </a:lnTo>
                <a:lnTo>
                  <a:pt x="0" y="0"/>
                </a:lnTo>
                <a:close/>
              </a:path>
            </a:pathLst>
          </a:custGeom>
          <a:blipFill>
            <a:blip r:embed="rId3"/>
            <a:stretch>
              <a:fillRect l="-45597" r="-45597"/>
            </a:stretch>
          </a:blipFill>
        </p:spPr>
        <p:txBody>
          <a:bodyPr/>
          <a:lstStyle/>
          <a:p>
            <a:endParaRPr lang="en-US"/>
          </a:p>
        </p:txBody>
      </p:sp>
      <p:grpSp>
        <p:nvGrpSpPr>
          <p:cNvPr id="3" name="Group 3"/>
          <p:cNvGrpSpPr/>
          <p:nvPr/>
        </p:nvGrpSpPr>
        <p:grpSpPr>
          <a:xfrm>
            <a:off x="1028700" y="9098765"/>
            <a:ext cx="4881066" cy="319070"/>
            <a:chOff x="0" y="0"/>
            <a:chExt cx="6508088" cy="425427"/>
          </a:xfrm>
        </p:grpSpPr>
        <p:sp>
          <p:nvSpPr>
            <p:cNvPr id="4" name="Freeform 4"/>
            <p:cNvSpPr/>
            <p:nvPr/>
          </p:nvSpPr>
          <p:spPr>
            <a:xfrm>
              <a:off x="0" y="0"/>
              <a:ext cx="425427" cy="425427"/>
            </a:xfrm>
            <a:custGeom>
              <a:avLst/>
              <a:gdLst/>
              <a:ahLst/>
              <a:cxnLst/>
              <a:rect l="l" t="t" r="r" b="b"/>
              <a:pathLst>
                <a:path w="425427" h="425427">
                  <a:moveTo>
                    <a:pt x="0" y="0"/>
                  </a:moveTo>
                  <a:lnTo>
                    <a:pt x="425427" y="0"/>
                  </a:lnTo>
                  <a:lnTo>
                    <a:pt x="425427" y="425427"/>
                  </a:lnTo>
                  <a:lnTo>
                    <a:pt x="0" y="425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38912" y="-4456"/>
              <a:ext cx="5869176" cy="396240"/>
            </a:xfrm>
            <a:prstGeom prst="rect">
              <a:avLst/>
            </a:prstGeom>
          </p:spPr>
          <p:txBody>
            <a:bodyPr lIns="0" tIns="0" rIns="0" bIns="0" rtlCol="0" anchor="t">
              <a:spAutoFit/>
            </a:bodyPr>
            <a:lstStyle/>
            <a:p>
              <a:pPr algn="l">
                <a:lnSpc>
                  <a:spcPts val="2520"/>
                </a:lnSpc>
              </a:pPr>
              <a:r>
                <a:rPr lang="en-US" sz="1800">
                  <a:solidFill>
                    <a:srgbClr val="000000"/>
                  </a:solidFill>
                  <a:latin typeface="Open Sauce"/>
                  <a:ea typeface="Open Sauce"/>
                  <a:cs typeface="Open Sauce"/>
                  <a:sym typeface="Open Sauce"/>
                </a:rPr>
                <a:t>This event has live captioning.</a:t>
              </a:r>
            </a:p>
          </p:txBody>
        </p:sp>
      </p:grpSp>
      <p:sp>
        <p:nvSpPr>
          <p:cNvPr id="6" name="Freeform 6"/>
          <p:cNvSpPr/>
          <p:nvPr/>
        </p:nvSpPr>
        <p:spPr>
          <a:xfrm>
            <a:off x="1028700" y="747562"/>
            <a:ext cx="4492203" cy="861006"/>
          </a:xfrm>
          <a:custGeom>
            <a:avLst/>
            <a:gdLst/>
            <a:ahLst/>
            <a:cxnLst/>
            <a:rect l="l" t="t" r="r" b="b"/>
            <a:pathLst>
              <a:path w="4492203" h="861006">
                <a:moveTo>
                  <a:pt x="0" y="0"/>
                </a:moveTo>
                <a:lnTo>
                  <a:pt x="4492203" y="0"/>
                </a:lnTo>
                <a:lnTo>
                  <a:pt x="4492203" y="861006"/>
                </a:lnTo>
                <a:lnTo>
                  <a:pt x="0" y="861006"/>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9144000" y="8606618"/>
            <a:ext cx="5079591" cy="972979"/>
            <a:chOff x="0" y="0"/>
            <a:chExt cx="6772788" cy="1297305"/>
          </a:xfrm>
        </p:grpSpPr>
        <p:sp>
          <p:nvSpPr>
            <p:cNvPr id="8" name="TextBox 8"/>
            <p:cNvSpPr txBox="1"/>
            <p:nvPr/>
          </p:nvSpPr>
          <p:spPr>
            <a:xfrm>
              <a:off x="2854988" y="0"/>
              <a:ext cx="3917800" cy="482600"/>
            </a:xfrm>
            <a:prstGeom prst="rect">
              <a:avLst/>
            </a:prstGeom>
          </p:spPr>
          <p:txBody>
            <a:bodyPr lIns="0" tIns="0" rIns="0" bIns="0" rtlCol="0" anchor="t">
              <a:spAutoFit/>
            </a:bodyPr>
            <a:lstStyle/>
            <a:p>
              <a:pPr algn="r">
                <a:lnSpc>
                  <a:spcPts val="2879"/>
                </a:lnSpc>
              </a:pPr>
              <a:r>
                <a:rPr lang="en-US" sz="2400" b="1">
                  <a:solidFill>
                    <a:srgbClr val="000000"/>
                  </a:solidFill>
                  <a:latin typeface="Open Sauce Heavy"/>
                  <a:ea typeface="Open Sauce Heavy"/>
                  <a:cs typeface="Open Sauce Heavy"/>
                  <a:sym typeface="Open Sauce Heavy"/>
                </a:rPr>
                <a:t>Luz Pinto, MBA</a:t>
              </a:r>
            </a:p>
          </p:txBody>
        </p:sp>
        <p:sp>
          <p:nvSpPr>
            <p:cNvPr id="9" name="TextBox 9"/>
            <p:cNvSpPr txBox="1"/>
            <p:nvPr/>
          </p:nvSpPr>
          <p:spPr>
            <a:xfrm>
              <a:off x="0" y="586105"/>
              <a:ext cx="6772788" cy="711200"/>
            </a:xfrm>
            <a:prstGeom prst="rect">
              <a:avLst/>
            </a:prstGeom>
          </p:spPr>
          <p:txBody>
            <a:bodyPr lIns="0" tIns="0" rIns="0" bIns="0" rtlCol="0" anchor="t">
              <a:spAutoFit/>
            </a:bodyPr>
            <a:lstStyle/>
            <a:p>
              <a:pPr algn="r">
                <a:lnSpc>
                  <a:spcPts val="2160"/>
                </a:lnSpc>
              </a:pPr>
              <a:r>
                <a:rPr lang="en-US" sz="1800" i="1">
                  <a:solidFill>
                    <a:srgbClr val="000000"/>
                  </a:solidFill>
                  <a:latin typeface="Open Sauce Italics"/>
                  <a:ea typeface="Open Sauce Italics"/>
                  <a:cs typeface="Open Sauce Italics"/>
                  <a:sym typeface="Open Sauce Italics"/>
                </a:rPr>
                <a:t>Director</a:t>
              </a:r>
            </a:p>
            <a:p>
              <a:pPr algn="r">
                <a:lnSpc>
                  <a:spcPts val="2160"/>
                </a:lnSpc>
              </a:pPr>
              <a:r>
                <a:rPr lang="en-US" sz="1800">
                  <a:solidFill>
                    <a:srgbClr val="000000"/>
                  </a:solidFill>
                  <a:latin typeface="Open Sauce"/>
                  <a:ea typeface="Open Sauce"/>
                  <a:cs typeface="Open Sauce"/>
                  <a:sym typeface="Open Sauce"/>
                </a:rPr>
                <a:t>Peer Services</a:t>
              </a:r>
            </a:p>
          </p:txBody>
        </p:sp>
      </p:grpSp>
      <p:grpSp>
        <p:nvGrpSpPr>
          <p:cNvPr id="10" name="Group 10"/>
          <p:cNvGrpSpPr/>
          <p:nvPr/>
        </p:nvGrpSpPr>
        <p:grpSpPr>
          <a:xfrm>
            <a:off x="1028700" y="2592081"/>
            <a:ext cx="12980407" cy="4084599"/>
            <a:chOff x="0" y="0"/>
            <a:chExt cx="17307209" cy="5446132"/>
          </a:xfrm>
        </p:grpSpPr>
        <p:sp>
          <p:nvSpPr>
            <p:cNvPr id="11" name="TextBox 11"/>
            <p:cNvSpPr txBox="1"/>
            <p:nvPr/>
          </p:nvSpPr>
          <p:spPr>
            <a:xfrm>
              <a:off x="0" y="95250"/>
              <a:ext cx="17307209" cy="4207509"/>
            </a:xfrm>
            <a:prstGeom prst="rect">
              <a:avLst/>
            </a:prstGeom>
          </p:spPr>
          <p:txBody>
            <a:bodyPr lIns="0" tIns="0" rIns="0" bIns="0" rtlCol="0" anchor="t">
              <a:spAutoFit/>
            </a:bodyPr>
            <a:lstStyle/>
            <a:p>
              <a:pPr algn="l">
                <a:lnSpc>
                  <a:spcPts val="12209"/>
                </a:lnSpc>
              </a:pPr>
              <a:r>
                <a:rPr lang="en-US" sz="11099">
                  <a:solidFill>
                    <a:srgbClr val="000000"/>
                  </a:solidFill>
                  <a:latin typeface="Open Sauce"/>
                  <a:ea typeface="Open Sauce"/>
                  <a:cs typeface="Open Sauce"/>
                  <a:sym typeface="Open Sauce"/>
                </a:rPr>
                <a:t>Integrating Peers</a:t>
              </a:r>
            </a:p>
            <a:p>
              <a:pPr algn="l">
                <a:lnSpc>
                  <a:spcPts val="12209"/>
                </a:lnSpc>
              </a:pPr>
              <a:r>
                <a:rPr lang="en-US" sz="11099">
                  <a:solidFill>
                    <a:srgbClr val="000000"/>
                  </a:solidFill>
                  <a:latin typeface="Open Sauce"/>
                  <a:ea typeface="Open Sauce"/>
                  <a:cs typeface="Open Sauce"/>
                  <a:sym typeface="Open Sauce"/>
                </a:rPr>
                <a:t>into the Workforce</a:t>
              </a:r>
            </a:p>
          </p:txBody>
        </p:sp>
        <p:sp>
          <p:nvSpPr>
            <p:cNvPr id="12" name="TextBox 12"/>
            <p:cNvSpPr txBox="1"/>
            <p:nvPr/>
          </p:nvSpPr>
          <p:spPr>
            <a:xfrm>
              <a:off x="0" y="4706992"/>
              <a:ext cx="17307209" cy="739140"/>
            </a:xfrm>
            <a:prstGeom prst="rect">
              <a:avLst/>
            </a:prstGeom>
          </p:spPr>
          <p:txBody>
            <a:bodyPr lIns="0" tIns="0" rIns="0" bIns="0" rtlCol="0" anchor="t">
              <a:spAutoFit/>
            </a:bodyPr>
            <a:lstStyle/>
            <a:p>
              <a:pPr marL="0" lvl="0" indent="0" algn="l">
                <a:lnSpc>
                  <a:spcPts val="4619"/>
                </a:lnSpc>
                <a:spcBef>
                  <a:spcPct val="0"/>
                </a:spcBef>
              </a:pPr>
              <a:endParaRPr/>
            </a:p>
          </p:txBody>
        </p:sp>
      </p:grpSp>
      <p:sp>
        <p:nvSpPr>
          <p:cNvPr id="13" name="TextBox 13"/>
          <p:cNvSpPr txBox="1"/>
          <p:nvPr/>
        </p:nvSpPr>
        <p:spPr>
          <a:xfrm>
            <a:off x="1028700" y="8218646"/>
            <a:ext cx="4881066" cy="737235"/>
          </a:xfrm>
          <a:prstGeom prst="rect">
            <a:avLst/>
          </a:prstGeom>
        </p:spPr>
        <p:txBody>
          <a:bodyPr lIns="0" tIns="0" rIns="0" bIns="0" rtlCol="0" anchor="t">
            <a:spAutoFit/>
          </a:bodyPr>
          <a:lstStyle/>
          <a:p>
            <a:pPr algn="l">
              <a:lnSpc>
                <a:spcPts val="2940"/>
              </a:lnSpc>
            </a:pPr>
            <a:r>
              <a:rPr lang="en-US" sz="2100">
                <a:solidFill>
                  <a:srgbClr val="000000"/>
                </a:solidFill>
                <a:latin typeface="Open Sauce"/>
                <a:ea typeface="Open Sauce"/>
                <a:cs typeface="Open Sauce"/>
                <a:sym typeface="Open Sauce"/>
              </a:rPr>
              <a:t>January 28, 2025 at 2:45 p.m.</a:t>
            </a:r>
          </a:p>
          <a:p>
            <a:pPr algn="l">
              <a:lnSpc>
                <a:spcPts val="2940"/>
              </a:lnSpc>
            </a:pPr>
            <a:r>
              <a:rPr lang="en-US" sz="2100" b="1">
                <a:solidFill>
                  <a:srgbClr val="000000"/>
                </a:solidFill>
                <a:latin typeface="Open Sauce Bold"/>
                <a:ea typeface="Open Sauce Bold"/>
                <a:cs typeface="Open Sauce Bold"/>
                <a:sym typeface="Open Sauce Bold"/>
              </a:rPr>
              <a:t>www.namisandiego.org</a:t>
            </a:r>
          </a:p>
        </p:txBody>
      </p:sp>
      <p:grpSp>
        <p:nvGrpSpPr>
          <p:cNvPr id="14" name="Group 14"/>
          <p:cNvGrpSpPr/>
          <p:nvPr/>
        </p:nvGrpSpPr>
        <p:grpSpPr>
          <a:xfrm>
            <a:off x="9144000" y="7157389"/>
            <a:ext cx="5079591" cy="972979"/>
            <a:chOff x="0" y="0"/>
            <a:chExt cx="6772788" cy="1297305"/>
          </a:xfrm>
        </p:grpSpPr>
        <p:sp>
          <p:nvSpPr>
            <p:cNvPr id="15" name="TextBox 15"/>
            <p:cNvSpPr txBox="1"/>
            <p:nvPr/>
          </p:nvSpPr>
          <p:spPr>
            <a:xfrm>
              <a:off x="1121757" y="0"/>
              <a:ext cx="5651031" cy="482600"/>
            </a:xfrm>
            <a:prstGeom prst="rect">
              <a:avLst/>
            </a:prstGeom>
          </p:spPr>
          <p:txBody>
            <a:bodyPr lIns="0" tIns="0" rIns="0" bIns="0" rtlCol="0" anchor="t">
              <a:spAutoFit/>
            </a:bodyPr>
            <a:lstStyle/>
            <a:p>
              <a:pPr algn="r">
                <a:lnSpc>
                  <a:spcPts val="2879"/>
                </a:lnSpc>
              </a:pPr>
              <a:r>
                <a:rPr lang="en-US" sz="2400" b="1">
                  <a:solidFill>
                    <a:srgbClr val="000000"/>
                  </a:solidFill>
                  <a:latin typeface="Open Sauce Heavy"/>
                  <a:ea typeface="Open Sauce Heavy"/>
                  <a:cs typeface="Open Sauce Heavy"/>
                  <a:sym typeface="Open Sauce Heavy"/>
                </a:rPr>
                <a:t>Elizabeth Kimble, LCSW</a:t>
              </a:r>
            </a:p>
          </p:txBody>
        </p:sp>
        <p:sp>
          <p:nvSpPr>
            <p:cNvPr id="16" name="TextBox 16"/>
            <p:cNvSpPr txBox="1"/>
            <p:nvPr/>
          </p:nvSpPr>
          <p:spPr>
            <a:xfrm>
              <a:off x="0" y="586105"/>
              <a:ext cx="6772788" cy="711200"/>
            </a:xfrm>
            <a:prstGeom prst="rect">
              <a:avLst/>
            </a:prstGeom>
          </p:spPr>
          <p:txBody>
            <a:bodyPr lIns="0" tIns="0" rIns="0" bIns="0" rtlCol="0" anchor="t">
              <a:spAutoFit/>
            </a:bodyPr>
            <a:lstStyle/>
            <a:p>
              <a:pPr algn="r">
                <a:lnSpc>
                  <a:spcPts val="2160"/>
                </a:lnSpc>
              </a:pPr>
              <a:r>
                <a:rPr lang="en-US" sz="1800" i="1">
                  <a:solidFill>
                    <a:srgbClr val="000000"/>
                  </a:solidFill>
                  <a:latin typeface="Open Sauce Italics"/>
                  <a:ea typeface="Open Sauce Italics"/>
                  <a:cs typeface="Open Sauce Italics"/>
                  <a:sym typeface="Open Sauce Italics"/>
                </a:rPr>
                <a:t>Director</a:t>
              </a:r>
            </a:p>
            <a:p>
              <a:pPr algn="r">
                <a:lnSpc>
                  <a:spcPts val="2160"/>
                </a:lnSpc>
              </a:pPr>
              <a:r>
                <a:rPr lang="en-US" sz="1800">
                  <a:solidFill>
                    <a:srgbClr val="000000"/>
                  </a:solidFill>
                  <a:latin typeface="Open Sauce"/>
                  <a:ea typeface="Open Sauce"/>
                  <a:cs typeface="Open Sauce"/>
                  <a:sym typeface="Open Sauce"/>
                </a:rPr>
                <a:t>Next Steps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7E8477">
                <a:alpha val="100000"/>
              </a:srgbClr>
            </a:gs>
            <a:gs pos="100000">
              <a:srgbClr val="A8B8B0">
                <a:alpha val="100000"/>
              </a:srgbClr>
            </a:gs>
          </a:gsLst>
          <a:lin ang="0"/>
        </a:gradFill>
        <a:effectLst/>
      </p:bgPr>
    </p:bg>
    <p:spTree>
      <p:nvGrpSpPr>
        <p:cNvPr id="1" name=""/>
        <p:cNvGrpSpPr/>
        <p:nvPr/>
      </p:nvGrpSpPr>
      <p:grpSpPr>
        <a:xfrm>
          <a:off x="0" y="0"/>
          <a:ext cx="0" cy="0"/>
          <a:chOff x="0" y="0"/>
          <a:chExt cx="0" cy="0"/>
        </a:xfrm>
      </p:grpSpPr>
      <p:sp>
        <p:nvSpPr>
          <p:cNvPr id="2" name="AutoShape 2"/>
          <p:cNvSpPr/>
          <p:nvPr/>
        </p:nvSpPr>
        <p:spPr>
          <a:xfrm rot="-5400000">
            <a:off x="1792016" y="5146282"/>
            <a:ext cx="10257527" cy="0"/>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3" name="AutoShape 3"/>
          <p:cNvSpPr/>
          <p:nvPr/>
        </p:nvSpPr>
        <p:spPr>
          <a:xfrm flipV="1">
            <a:off x="12597246" y="22282"/>
            <a:ext cx="0" cy="10257527"/>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4" name="TextBox 4"/>
          <p:cNvSpPr txBox="1"/>
          <p:nvPr/>
        </p:nvSpPr>
        <p:spPr>
          <a:xfrm>
            <a:off x="1028700" y="1028700"/>
            <a:ext cx="4395225" cy="2914650"/>
          </a:xfrm>
          <a:prstGeom prst="rect">
            <a:avLst/>
          </a:prstGeom>
        </p:spPr>
        <p:txBody>
          <a:bodyPr lIns="0" tIns="0" rIns="0" bIns="0" rtlCol="0" anchor="t">
            <a:spAutoFit/>
          </a:bodyPr>
          <a:lstStyle/>
          <a:p>
            <a:pPr algn="l">
              <a:lnSpc>
                <a:spcPts val="7679"/>
              </a:lnSpc>
            </a:pPr>
            <a:r>
              <a:rPr lang="en-US" sz="6399" b="1">
                <a:solidFill>
                  <a:srgbClr val="000000"/>
                </a:solidFill>
                <a:latin typeface="Open Sauce Semi-Bold"/>
                <a:ea typeface="Open Sauce Semi-Bold"/>
                <a:cs typeface="Open Sauce Semi-Bold"/>
                <a:sym typeface="Open Sauce Semi-Bold"/>
              </a:rPr>
              <a:t>Benefits of Peer Support</a:t>
            </a:r>
          </a:p>
        </p:txBody>
      </p:sp>
      <p:sp>
        <p:nvSpPr>
          <p:cNvPr id="5" name="AutoShape 5"/>
          <p:cNvSpPr/>
          <p:nvPr/>
        </p:nvSpPr>
        <p:spPr>
          <a:xfrm>
            <a:off x="6920779" y="1967340"/>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TextBox 6"/>
          <p:cNvSpPr txBox="1"/>
          <p:nvPr/>
        </p:nvSpPr>
        <p:spPr>
          <a:xfrm>
            <a:off x="7295927" y="687387"/>
            <a:ext cx="4926171" cy="6445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Open Sauce"/>
                <a:ea typeface="Open Sauce"/>
                <a:cs typeface="Open Sauce"/>
                <a:sym typeface="Open Sauce"/>
              </a:rPr>
              <a:t>Benefits to Program</a:t>
            </a:r>
          </a:p>
        </p:txBody>
      </p:sp>
      <p:sp>
        <p:nvSpPr>
          <p:cNvPr id="7" name="TextBox 7"/>
          <p:cNvSpPr txBox="1"/>
          <p:nvPr/>
        </p:nvSpPr>
        <p:spPr>
          <a:xfrm>
            <a:off x="13161602" y="687387"/>
            <a:ext cx="4549934" cy="6445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Open Sauce"/>
                <a:ea typeface="Open Sauce"/>
                <a:cs typeface="Open Sauce"/>
                <a:sym typeface="Open Sauce"/>
              </a:rPr>
              <a:t>Benefits to Clients</a:t>
            </a:r>
          </a:p>
        </p:txBody>
      </p:sp>
      <p:grpSp>
        <p:nvGrpSpPr>
          <p:cNvPr id="8" name="Group 8"/>
          <p:cNvGrpSpPr/>
          <p:nvPr/>
        </p:nvGrpSpPr>
        <p:grpSpPr>
          <a:xfrm>
            <a:off x="7233421" y="2401775"/>
            <a:ext cx="5051183" cy="1365216"/>
            <a:chOff x="0" y="0"/>
            <a:chExt cx="6734911" cy="1820288"/>
          </a:xfrm>
        </p:grpSpPr>
        <p:sp>
          <p:nvSpPr>
            <p:cNvPr id="9" name="TextBox 9"/>
            <p:cNvSpPr txBox="1"/>
            <p:nvPr/>
          </p:nvSpPr>
          <p:spPr>
            <a:xfrm>
              <a:off x="1023281" y="801"/>
              <a:ext cx="5711630" cy="18194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Build connection and trust with clients </a:t>
              </a:r>
              <a:r>
                <a:rPr lang="en-US" sz="2799" baseline="30000">
                  <a:solidFill>
                    <a:srgbClr val="000000"/>
                  </a:solidFill>
                  <a:latin typeface="Open Sauce"/>
                  <a:ea typeface="Open Sauce"/>
                  <a:cs typeface="Open Sauce"/>
                  <a:sym typeface="Open Sauce"/>
                </a:rPr>
                <a:t>(6)</a:t>
              </a:r>
            </a:p>
            <a:p>
              <a:pPr algn="l">
                <a:lnSpc>
                  <a:spcPts val="3639"/>
                </a:lnSpc>
              </a:pPr>
              <a:endParaRPr lang="en-US" sz="2799">
                <a:solidFill>
                  <a:srgbClr val="000000"/>
                </a:solidFill>
                <a:latin typeface="Open Sauce"/>
                <a:ea typeface="Open Sauce"/>
                <a:cs typeface="Open Sauce"/>
                <a:sym typeface="Open Sauce"/>
              </a:endParaRPr>
            </a:p>
          </p:txBody>
        </p:sp>
        <p:sp>
          <p:nvSpPr>
            <p:cNvPr id="10" name="Freeform 10"/>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7233421" y="5989457"/>
            <a:ext cx="5051183" cy="1365216"/>
            <a:chOff x="0" y="0"/>
            <a:chExt cx="6734911" cy="1820288"/>
          </a:xfrm>
        </p:grpSpPr>
        <p:sp>
          <p:nvSpPr>
            <p:cNvPr id="12" name="TextBox 12"/>
            <p:cNvSpPr txBox="1"/>
            <p:nvPr/>
          </p:nvSpPr>
          <p:spPr>
            <a:xfrm>
              <a:off x="1023281" y="801"/>
              <a:ext cx="5711630" cy="18194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Improved wellness and health outcomes for clients </a:t>
              </a:r>
              <a:r>
                <a:rPr lang="en-US" sz="2799" baseline="30000">
                  <a:solidFill>
                    <a:srgbClr val="000000"/>
                  </a:solidFill>
                  <a:latin typeface="Open Sauce"/>
                  <a:ea typeface="Open Sauce"/>
                  <a:cs typeface="Open Sauce"/>
                  <a:sym typeface="Open Sauce"/>
                </a:rPr>
                <a:t>(6)</a:t>
              </a:r>
            </a:p>
          </p:txBody>
        </p:sp>
        <p:sp>
          <p:nvSpPr>
            <p:cNvPr id="13" name="Freeform 13"/>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4" name="Group 14"/>
          <p:cNvGrpSpPr/>
          <p:nvPr/>
        </p:nvGrpSpPr>
        <p:grpSpPr>
          <a:xfrm>
            <a:off x="7233421" y="4195616"/>
            <a:ext cx="5051183" cy="908016"/>
            <a:chOff x="0" y="0"/>
            <a:chExt cx="6734911" cy="1210688"/>
          </a:xfrm>
        </p:grpSpPr>
        <p:sp>
          <p:nvSpPr>
            <p:cNvPr id="15" name="TextBox 15"/>
            <p:cNvSpPr txBox="1"/>
            <p:nvPr/>
          </p:nvSpPr>
          <p:spPr>
            <a:xfrm>
              <a:off x="1023281" y="801"/>
              <a:ext cx="5711630" cy="12098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Living examples of success in recovery </a:t>
              </a:r>
              <a:r>
                <a:rPr lang="en-US" sz="2799" baseline="30000">
                  <a:solidFill>
                    <a:srgbClr val="000000"/>
                  </a:solidFill>
                  <a:latin typeface="Open Sauce"/>
                  <a:ea typeface="Open Sauce"/>
                  <a:cs typeface="Open Sauce"/>
                  <a:sym typeface="Open Sauce"/>
                </a:rPr>
                <a:t>(6)</a:t>
              </a:r>
            </a:p>
          </p:txBody>
        </p:sp>
        <p:sp>
          <p:nvSpPr>
            <p:cNvPr id="16" name="Freeform 16"/>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7" name="Group 17"/>
          <p:cNvGrpSpPr/>
          <p:nvPr/>
        </p:nvGrpSpPr>
        <p:grpSpPr>
          <a:xfrm>
            <a:off x="7233421" y="7783298"/>
            <a:ext cx="5051183" cy="908016"/>
            <a:chOff x="0" y="0"/>
            <a:chExt cx="6734911" cy="1210688"/>
          </a:xfrm>
        </p:grpSpPr>
        <p:sp>
          <p:nvSpPr>
            <p:cNvPr id="18" name="TextBox 18"/>
            <p:cNvSpPr txBox="1"/>
            <p:nvPr/>
          </p:nvSpPr>
          <p:spPr>
            <a:xfrm>
              <a:off x="1023281" y="801"/>
              <a:ext cx="5711630" cy="12098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Reduced hospital admissions </a:t>
              </a:r>
              <a:r>
                <a:rPr lang="en-US" sz="2799" baseline="30000">
                  <a:solidFill>
                    <a:srgbClr val="000000"/>
                  </a:solidFill>
                  <a:latin typeface="Open Sauce"/>
                  <a:ea typeface="Open Sauce"/>
                  <a:cs typeface="Open Sauce"/>
                  <a:sym typeface="Open Sauce"/>
                </a:rPr>
                <a:t>(1)</a:t>
              </a:r>
            </a:p>
          </p:txBody>
        </p:sp>
        <p:sp>
          <p:nvSpPr>
            <p:cNvPr id="19" name="Freeform 19"/>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0" name="Group 20"/>
          <p:cNvGrpSpPr/>
          <p:nvPr/>
        </p:nvGrpSpPr>
        <p:grpSpPr>
          <a:xfrm>
            <a:off x="12906808" y="2401775"/>
            <a:ext cx="5051183" cy="908016"/>
            <a:chOff x="0" y="0"/>
            <a:chExt cx="6734911" cy="1210688"/>
          </a:xfrm>
        </p:grpSpPr>
        <p:sp>
          <p:nvSpPr>
            <p:cNvPr id="21" name="TextBox 21"/>
            <p:cNvSpPr txBox="1"/>
            <p:nvPr/>
          </p:nvSpPr>
          <p:spPr>
            <a:xfrm>
              <a:off x="1023281" y="801"/>
              <a:ext cx="5711630" cy="12098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Increased engagement in personal wellness </a:t>
              </a:r>
              <a:r>
                <a:rPr lang="en-US" sz="2799" baseline="30000">
                  <a:solidFill>
                    <a:srgbClr val="000000"/>
                  </a:solidFill>
                  <a:latin typeface="Open Sauce"/>
                  <a:ea typeface="Open Sauce"/>
                  <a:cs typeface="Open Sauce"/>
                  <a:sym typeface="Open Sauce"/>
                </a:rPr>
                <a:t>(1)</a:t>
              </a:r>
            </a:p>
          </p:txBody>
        </p:sp>
        <p:sp>
          <p:nvSpPr>
            <p:cNvPr id="22" name="Freeform 22"/>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23"/>
          <p:cNvGrpSpPr/>
          <p:nvPr/>
        </p:nvGrpSpPr>
        <p:grpSpPr>
          <a:xfrm>
            <a:off x="12906808" y="4195616"/>
            <a:ext cx="5051183" cy="908016"/>
            <a:chOff x="0" y="0"/>
            <a:chExt cx="6734911" cy="1210688"/>
          </a:xfrm>
        </p:grpSpPr>
        <p:sp>
          <p:nvSpPr>
            <p:cNvPr id="24" name="TextBox 24"/>
            <p:cNvSpPr txBox="1"/>
            <p:nvPr/>
          </p:nvSpPr>
          <p:spPr>
            <a:xfrm>
              <a:off x="1023281" y="801"/>
              <a:ext cx="5711630" cy="12098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Decreased psychotic symptoms </a:t>
              </a:r>
              <a:r>
                <a:rPr lang="en-US" sz="2799" baseline="30000">
                  <a:solidFill>
                    <a:srgbClr val="000000"/>
                  </a:solidFill>
                  <a:latin typeface="Open Sauce"/>
                  <a:ea typeface="Open Sauce"/>
                  <a:cs typeface="Open Sauce"/>
                  <a:sym typeface="Open Sauce"/>
                </a:rPr>
                <a:t>(1)</a:t>
              </a:r>
            </a:p>
          </p:txBody>
        </p:sp>
        <p:sp>
          <p:nvSpPr>
            <p:cNvPr id="25" name="Freeform 25"/>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26"/>
          <p:cNvGrpSpPr/>
          <p:nvPr/>
        </p:nvGrpSpPr>
        <p:grpSpPr>
          <a:xfrm>
            <a:off x="12906808" y="5989457"/>
            <a:ext cx="5051183" cy="908016"/>
            <a:chOff x="0" y="0"/>
            <a:chExt cx="6734911" cy="1210688"/>
          </a:xfrm>
        </p:grpSpPr>
        <p:sp>
          <p:nvSpPr>
            <p:cNvPr id="27" name="TextBox 27"/>
            <p:cNvSpPr txBox="1"/>
            <p:nvPr/>
          </p:nvSpPr>
          <p:spPr>
            <a:xfrm>
              <a:off x="1023281" y="801"/>
              <a:ext cx="5711630" cy="12098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Decreased substance use and depression </a:t>
              </a:r>
              <a:r>
                <a:rPr lang="en-US" sz="2799" baseline="30000">
                  <a:solidFill>
                    <a:srgbClr val="000000"/>
                  </a:solidFill>
                  <a:latin typeface="Open Sauce"/>
                  <a:ea typeface="Open Sauce"/>
                  <a:cs typeface="Open Sauce"/>
                  <a:sym typeface="Open Sauce"/>
                </a:rPr>
                <a:t>(1)</a:t>
              </a:r>
            </a:p>
          </p:txBody>
        </p:sp>
        <p:sp>
          <p:nvSpPr>
            <p:cNvPr id="28" name="Freeform 28"/>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9" name="Group 29"/>
          <p:cNvGrpSpPr/>
          <p:nvPr/>
        </p:nvGrpSpPr>
        <p:grpSpPr>
          <a:xfrm>
            <a:off x="12906808" y="7783298"/>
            <a:ext cx="5051183" cy="1365216"/>
            <a:chOff x="0" y="0"/>
            <a:chExt cx="6734911" cy="1820288"/>
          </a:xfrm>
        </p:grpSpPr>
        <p:sp>
          <p:nvSpPr>
            <p:cNvPr id="30" name="TextBox 30"/>
            <p:cNvSpPr txBox="1"/>
            <p:nvPr/>
          </p:nvSpPr>
          <p:spPr>
            <a:xfrm>
              <a:off x="1023281" y="801"/>
              <a:ext cx="5711630" cy="1819487"/>
            </a:xfrm>
            <a:prstGeom prst="rect">
              <a:avLst/>
            </a:prstGeom>
          </p:spPr>
          <p:txBody>
            <a:bodyPr lIns="0" tIns="0" rIns="0" bIns="0" rtlCol="0" anchor="t">
              <a:spAutoFit/>
            </a:bodyPr>
            <a:lstStyle/>
            <a:p>
              <a:pPr algn="l">
                <a:lnSpc>
                  <a:spcPts val="3639"/>
                </a:lnSpc>
              </a:pPr>
              <a:r>
                <a:rPr lang="en-US" sz="2799">
                  <a:solidFill>
                    <a:srgbClr val="000000"/>
                  </a:solidFill>
                  <a:latin typeface="Open Sauce"/>
                  <a:ea typeface="Open Sauce"/>
                  <a:cs typeface="Open Sauce"/>
                  <a:sym typeface="Open Sauce"/>
                </a:rPr>
                <a:t>Improved Experience - treatment is responsive to their needs </a:t>
              </a:r>
              <a:r>
                <a:rPr lang="en-US" sz="2799" baseline="30000">
                  <a:solidFill>
                    <a:srgbClr val="000000"/>
                  </a:solidFill>
                  <a:latin typeface="Open Sauce"/>
                  <a:ea typeface="Open Sauce"/>
                  <a:cs typeface="Open Sauce"/>
                  <a:sym typeface="Open Sauce"/>
                </a:rPr>
                <a:t>(1, 6)</a:t>
              </a:r>
            </a:p>
          </p:txBody>
        </p:sp>
        <p:sp>
          <p:nvSpPr>
            <p:cNvPr id="31" name="Freeform 31"/>
            <p:cNvSpPr/>
            <p:nvPr/>
          </p:nvSpPr>
          <p:spPr>
            <a:xfrm>
              <a:off x="0" y="0"/>
              <a:ext cx="539921" cy="539921"/>
            </a:xfrm>
            <a:custGeom>
              <a:avLst/>
              <a:gdLst/>
              <a:ahLst/>
              <a:cxnLst/>
              <a:rect l="l" t="t" r="r" b="b"/>
              <a:pathLst>
                <a:path w="539921" h="539921">
                  <a:moveTo>
                    <a:pt x="0" y="0"/>
                  </a:moveTo>
                  <a:lnTo>
                    <a:pt x="539921" y="0"/>
                  </a:lnTo>
                  <a:lnTo>
                    <a:pt x="539921" y="539921"/>
                  </a:lnTo>
                  <a:lnTo>
                    <a:pt x="0" y="5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8477"/>
        </a:solidFill>
        <a:effectLst/>
      </p:bgPr>
    </p:bg>
    <p:spTree>
      <p:nvGrpSpPr>
        <p:cNvPr id="1" name=""/>
        <p:cNvGrpSpPr/>
        <p:nvPr/>
      </p:nvGrpSpPr>
      <p:grpSpPr>
        <a:xfrm>
          <a:off x="0" y="0"/>
          <a:ext cx="0" cy="0"/>
          <a:chOff x="0" y="0"/>
          <a:chExt cx="0" cy="0"/>
        </a:xfrm>
      </p:grpSpPr>
      <p:sp>
        <p:nvSpPr>
          <p:cNvPr id="2" name="AutoShape 2"/>
          <p:cNvSpPr/>
          <p:nvPr/>
        </p:nvSpPr>
        <p:spPr>
          <a:xfrm rot="5400000">
            <a:off x="3849699" y="8089269"/>
            <a:ext cx="4523124"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3" name="AutoShape 3"/>
          <p:cNvSpPr/>
          <p:nvPr/>
        </p:nvSpPr>
        <p:spPr>
          <a:xfrm rot="5400000">
            <a:off x="9935201" y="8089269"/>
            <a:ext cx="4523124"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4" name="AutoShape 4"/>
          <p:cNvSpPr/>
          <p:nvPr/>
        </p:nvSpPr>
        <p:spPr>
          <a:xfrm>
            <a:off x="0" y="1320789"/>
            <a:ext cx="18288000"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5" name="AutoShape 5"/>
          <p:cNvSpPr/>
          <p:nvPr/>
        </p:nvSpPr>
        <p:spPr>
          <a:xfrm>
            <a:off x="0" y="5832469"/>
            <a:ext cx="18288000"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grpSp>
        <p:nvGrpSpPr>
          <p:cNvPr id="6" name="Group 6"/>
          <p:cNvGrpSpPr/>
          <p:nvPr/>
        </p:nvGrpSpPr>
        <p:grpSpPr>
          <a:xfrm>
            <a:off x="1028700" y="1849243"/>
            <a:ext cx="12137643" cy="3396394"/>
            <a:chOff x="0" y="0"/>
            <a:chExt cx="16183524" cy="4528525"/>
          </a:xfrm>
        </p:grpSpPr>
        <p:sp>
          <p:nvSpPr>
            <p:cNvPr id="7" name="TextBox 7"/>
            <p:cNvSpPr txBox="1"/>
            <p:nvPr/>
          </p:nvSpPr>
          <p:spPr>
            <a:xfrm>
              <a:off x="0" y="-9525"/>
              <a:ext cx="16183524" cy="3565525"/>
            </a:xfrm>
            <a:prstGeom prst="rect">
              <a:avLst/>
            </a:prstGeom>
          </p:spPr>
          <p:txBody>
            <a:bodyPr lIns="0" tIns="0" rIns="0" bIns="0" rtlCol="0" anchor="t">
              <a:spAutoFit/>
            </a:bodyPr>
            <a:lstStyle/>
            <a:p>
              <a:pPr algn="l">
                <a:lnSpc>
                  <a:spcPts val="10559"/>
                </a:lnSpc>
              </a:pPr>
              <a:r>
                <a:rPr lang="en-US" sz="8799" b="1">
                  <a:solidFill>
                    <a:srgbClr val="F1F0E9"/>
                  </a:solidFill>
                  <a:latin typeface="Open Sauce Semi-Bold"/>
                  <a:ea typeface="Open Sauce Semi-Bold"/>
                  <a:cs typeface="Open Sauce Semi-Bold"/>
                  <a:sym typeface="Open Sauce Semi-Bold"/>
                </a:rPr>
                <a:t>Peer Role in San Diego Workforce</a:t>
              </a:r>
            </a:p>
          </p:txBody>
        </p:sp>
        <p:sp>
          <p:nvSpPr>
            <p:cNvPr id="8" name="TextBox 8"/>
            <p:cNvSpPr txBox="1"/>
            <p:nvPr/>
          </p:nvSpPr>
          <p:spPr>
            <a:xfrm>
              <a:off x="0" y="3855637"/>
              <a:ext cx="12160216" cy="672888"/>
            </a:xfrm>
            <a:prstGeom prst="rect">
              <a:avLst/>
            </a:prstGeom>
          </p:spPr>
          <p:txBody>
            <a:bodyPr lIns="0" tIns="0" rIns="0" bIns="0" rtlCol="0" anchor="t">
              <a:spAutoFit/>
            </a:bodyPr>
            <a:lstStyle/>
            <a:p>
              <a:pPr algn="l">
                <a:lnSpc>
                  <a:spcPts val="4160"/>
                </a:lnSpc>
              </a:pPr>
              <a:endParaRPr/>
            </a:p>
          </p:txBody>
        </p:sp>
      </p:grpSp>
      <p:grpSp>
        <p:nvGrpSpPr>
          <p:cNvPr id="9" name="Group 9"/>
          <p:cNvGrpSpPr/>
          <p:nvPr/>
        </p:nvGrpSpPr>
        <p:grpSpPr>
          <a:xfrm>
            <a:off x="6887167" y="6508744"/>
            <a:ext cx="4533689" cy="2093119"/>
            <a:chOff x="0" y="0"/>
            <a:chExt cx="6044919" cy="2790825"/>
          </a:xfrm>
        </p:grpSpPr>
        <p:sp>
          <p:nvSpPr>
            <p:cNvPr id="10" name="TextBox 10"/>
            <p:cNvSpPr txBox="1"/>
            <p:nvPr/>
          </p:nvSpPr>
          <p:spPr>
            <a:xfrm>
              <a:off x="0" y="1240790"/>
              <a:ext cx="6044919" cy="1550035"/>
            </a:xfrm>
            <a:prstGeom prst="rect">
              <a:avLst/>
            </a:prstGeom>
          </p:spPr>
          <p:txBody>
            <a:bodyPr lIns="0" tIns="0" rIns="0" bIns="0" rtlCol="0" anchor="t">
              <a:spAutoFit/>
            </a:bodyPr>
            <a:lstStyle/>
            <a:p>
              <a:pPr algn="l">
                <a:lnSpc>
                  <a:spcPts val="3120"/>
                </a:lnSpc>
              </a:pPr>
              <a:r>
                <a:rPr lang="en-US" sz="2400">
                  <a:solidFill>
                    <a:srgbClr val="F1F0E9"/>
                  </a:solidFill>
                  <a:latin typeface="Open Sauce"/>
                  <a:ea typeface="Open Sauce"/>
                  <a:cs typeface="Open Sauce"/>
                  <a:sym typeface="Open Sauce"/>
                </a:rPr>
                <a:t>Clients benefit from peer support similarly to clinical intervention. </a:t>
              </a:r>
              <a:r>
                <a:rPr lang="en-US" sz="2400" baseline="30000">
                  <a:solidFill>
                    <a:srgbClr val="F1F0E9"/>
                  </a:solidFill>
                  <a:latin typeface="Open Sauce"/>
                  <a:ea typeface="Open Sauce"/>
                  <a:cs typeface="Open Sauce"/>
                  <a:sym typeface="Open Sauce"/>
                </a:rPr>
                <a:t>(7)</a:t>
              </a:r>
            </a:p>
          </p:txBody>
        </p:sp>
        <p:sp>
          <p:nvSpPr>
            <p:cNvPr id="11" name="TextBox 11"/>
            <p:cNvSpPr txBox="1"/>
            <p:nvPr/>
          </p:nvSpPr>
          <p:spPr>
            <a:xfrm>
              <a:off x="0" y="-76200"/>
              <a:ext cx="6044919" cy="924560"/>
            </a:xfrm>
            <a:prstGeom prst="rect">
              <a:avLst/>
            </a:prstGeom>
          </p:spPr>
          <p:txBody>
            <a:bodyPr lIns="0" tIns="0" rIns="0" bIns="0" rtlCol="0" anchor="t">
              <a:spAutoFit/>
            </a:bodyPr>
            <a:lstStyle/>
            <a:p>
              <a:pPr algn="l">
                <a:lnSpc>
                  <a:spcPts val="5880"/>
                </a:lnSpc>
              </a:pPr>
              <a:r>
                <a:rPr lang="en-US" sz="4200" b="1">
                  <a:solidFill>
                    <a:srgbClr val="F1F0E9"/>
                  </a:solidFill>
                  <a:latin typeface="Open Sauce Semi-Bold"/>
                  <a:ea typeface="Open Sauce Semi-Bold"/>
                  <a:cs typeface="Open Sauce Semi-Bold"/>
                  <a:sym typeface="Open Sauce Semi-Bold"/>
                </a:rPr>
                <a:t>02</a:t>
              </a:r>
            </a:p>
          </p:txBody>
        </p:sp>
      </p:grpSp>
      <p:grpSp>
        <p:nvGrpSpPr>
          <p:cNvPr id="12" name="Group 12"/>
          <p:cNvGrpSpPr/>
          <p:nvPr/>
        </p:nvGrpSpPr>
        <p:grpSpPr>
          <a:xfrm>
            <a:off x="12906375" y="6508744"/>
            <a:ext cx="4900243" cy="2093119"/>
            <a:chOff x="0" y="0"/>
            <a:chExt cx="6533658" cy="2790825"/>
          </a:xfrm>
        </p:grpSpPr>
        <p:sp>
          <p:nvSpPr>
            <p:cNvPr id="13" name="TextBox 13"/>
            <p:cNvSpPr txBox="1"/>
            <p:nvPr/>
          </p:nvSpPr>
          <p:spPr>
            <a:xfrm>
              <a:off x="0" y="1240790"/>
              <a:ext cx="6533658" cy="1550035"/>
            </a:xfrm>
            <a:prstGeom prst="rect">
              <a:avLst/>
            </a:prstGeom>
          </p:spPr>
          <p:txBody>
            <a:bodyPr lIns="0" tIns="0" rIns="0" bIns="0" rtlCol="0" anchor="t">
              <a:spAutoFit/>
            </a:bodyPr>
            <a:lstStyle/>
            <a:p>
              <a:pPr algn="l">
                <a:lnSpc>
                  <a:spcPts val="3120"/>
                </a:lnSpc>
              </a:pPr>
              <a:r>
                <a:rPr lang="en-US" sz="2400">
                  <a:solidFill>
                    <a:srgbClr val="F1F0E9"/>
                  </a:solidFill>
                  <a:latin typeface="Open Sauce"/>
                  <a:ea typeface="Open Sauce"/>
                  <a:cs typeface="Open Sauce"/>
                  <a:sym typeface="Open Sauce"/>
                </a:rPr>
                <a:t>Availability of peer support workforce to help combat lack of clinical staff in our system </a:t>
              </a:r>
              <a:r>
                <a:rPr lang="en-US" sz="2400" baseline="30000">
                  <a:solidFill>
                    <a:srgbClr val="F1F0E9"/>
                  </a:solidFill>
                  <a:latin typeface="Open Sauce"/>
                  <a:ea typeface="Open Sauce"/>
                  <a:cs typeface="Open Sauce"/>
                  <a:sym typeface="Open Sauce"/>
                </a:rPr>
                <a:t>(11)</a:t>
              </a:r>
            </a:p>
          </p:txBody>
        </p:sp>
        <p:sp>
          <p:nvSpPr>
            <p:cNvPr id="14" name="TextBox 14"/>
            <p:cNvSpPr txBox="1"/>
            <p:nvPr/>
          </p:nvSpPr>
          <p:spPr>
            <a:xfrm>
              <a:off x="0" y="-76200"/>
              <a:ext cx="6533658" cy="924560"/>
            </a:xfrm>
            <a:prstGeom prst="rect">
              <a:avLst/>
            </a:prstGeom>
          </p:spPr>
          <p:txBody>
            <a:bodyPr lIns="0" tIns="0" rIns="0" bIns="0" rtlCol="0" anchor="t">
              <a:spAutoFit/>
            </a:bodyPr>
            <a:lstStyle/>
            <a:p>
              <a:pPr algn="l">
                <a:lnSpc>
                  <a:spcPts val="5880"/>
                </a:lnSpc>
              </a:pPr>
              <a:r>
                <a:rPr lang="en-US" sz="4200" b="1">
                  <a:solidFill>
                    <a:srgbClr val="F1F0E9"/>
                  </a:solidFill>
                  <a:latin typeface="Open Sauce Semi-Bold"/>
                  <a:ea typeface="Open Sauce Semi-Bold"/>
                  <a:cs typeface="Open Sauce Semi-Bold"/>
                  <a:sym typeface="Open Sauce Semi-Bold"/>
                </a:rPr>
                <a:t>03</a:t>
              </a:r>
            </a:p>
          </p:txBody>
        </p:sp>
      </p:grpSp>
      <p:grpSp>
        <p:nvGrpSpPr>
          <p:cNvPr id="15" name="Group 15"/>
          <p:cNvGrpSpPr/>
          <p:nvPr/>
        </p:nvGrpSpPr>
        <p:grpSpPr>
          <a:xfrm>
            <a:off x="753312" y="6529064"/>
            <a:ext cx="4648336" cy="2072799"/>
            <a:chOff x="0" y="0"/>
            <a:chExt cx="6197782" cy="2763732"/>
          </a:xfrm>
        </p:grpSpPr>
        <p:sp>
          <p:nvSpPr>
            <p:cNvPr id="16" name="TextBox 16"/>
            <p:cNvSpPr txBox="1"/>
            <p:nvPr/>
          </p:nvSpPr>
          <p:spPr>
            <a:xfrm>
              <a:off x="0" y="1213697"/>
              <a:ext cx="6197782" cy="1550035"/>
            </a:xfrm>
            <a:prstGeom prst="rect">
              <a:avLst/>
            </a:prstGeom>
          </p:spPr>
          <p:txBody>
            <a:bodyPr lIns="0" tIns="0" rIns="0" bIns="0" rtlCol="0" anchor="t">
              <a:spAutoFit/>
            </a:bodyPr>
            <a:lstStyle/>
            <a:p>
              <a:pPr algn="l">
                <a:lnSpc>
                  <a:spcPts val="3120"/>
                </a:lnSpc>
              </a:pPr>
              <a:r>
                <a:rPr lang="en-US" sz="2400">
                  <a:solidFill>
                    <a:srgbClr val="F1F0E9"/>
                  </a:solidFill>
                  <a:latin typeface="Open Sauce"/>
                  <a:ea typeface="Open Sauce"/>
                  <a:cs typeface="Open Sauce"/>
                  <a:sym typeface="Open Sauce"/>
                </a:rPr>
                <a:t>Studies show promising outcomes for utilizing peer support </a:t>
              </a:r>
              <a:r>
                <a:rPr lang="en-US" sz="2400" baseline="30000">
                  <a:solidFill>
                    <a:srgbClr val="F1F0E9"/>
                  </a:solidFill>
                  <a:latin typeface="Open Sauce"/>
                  <a:ea typeface="Open Sauce"/>
                  <a:cs typeface="Open Sauce"/>
                  <a:sym typeface="Open Sauce"/>
                </a:rPr>
                <a:t>(3, 6, 7, 8, 9, 10)</a:t>
              </a:r>
            </a:p>
          </p:txBody>
        </p:sp>
        <p:sp>
          <p:nvSpPr>
            <p:cNvPr id="17" name="TextBox 17"/>
            <p:cNvSpPr txBox="1"/>
            <p:nvPr/>
          </p:nvSpPr>
          <p:spPr>
            <a:xfrm>
              <a:off x="0" y="-76200"/>
              <a:ext cx="6197782" cy="924560"/>
            </a:xfrm>
            <a:prstGeom prst="rect">
              <a:avLst/>
            </a:prstGeom>
          </p:spPr>
          <p:txBody>
            <a:bodyPr lIns="0" tIns="0" rIns="0" bIns="0" rtlCol="0" anchor="t">
              <a:spAutoFit/>
            </a:bodyPr>
            <a:lstStyle/>
            <a:p>
              <a:pPr algn="l">
                <a:lnSpc>
                  <a:spcPts val="5880"/>
                </a:lnSpc>
              </a:pPr>
              <a:r>
                <a:rPr lang="en-US" sz="4200" b="1">
                  <a:solidFill>
                    <a:srgbClr val="F1F0E9"/>
                  </a:solidFill>
                  <a:latin typeface="Open Sauce Semi-Bold"/>
                  <a:ea typeface="Open Sauce Semi-Bold"/>
                  <a:cs typeface="Open Sauce Semi-Bold"/>
                  <a:sym typeface="Open Sauce Semi-Bold"/>
                </a:rPr>
                <a:t>01</a:t>
              </a:r>
            </a:p>
          </p:txBody>
        </p:sp>
      </p:grpSp>
      <p:sp>
        <p:nvSpPr>
          <p:cNvPr id="18" name="TextBox 18"/>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F1F0E9"/>
                </a:solidFill>
                <a:latin typeface="Open Sauce"/>
                <a:ea typeface="Open Sauce"/>
                <a:cs typeface="Open Sauce"/>
                <a:sym typeface="Open Sauce"/>
              </a:rPr>
              <a:t>Integrating Peers into the Workforce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143011" y="6022699"/>
            <a:ext cx="5644275" cy="712470"/>
          </a:xfrm>
          <a:prstGeom prst="rect">
            <a:avLst/>
          </a:prstGeom>
        </p:spPr>
        <p:txBody>
          <a:bodyPr lIns="0" tIns="0" rIns="0" bIns="0" rtlCol="0" anchor="t">
            <a:spAutoFit/>
          </a:bodyPr>
          <a:lstStyle/>
          <a:p>
            <a:pPr algn="l">
              <a:lnSpc>
                <a:spcPts val="5880"/>
              </a:lnSpc>
            </a:pPr>
            <a:endParaRPr/>
          </a:p>
        </p:txBody>
      </p:sp>
      <p:grpSp>
        <p:nvGrpSpPr>
          <p:cNvPr id="3" name="Group 3"/>
          <p:cNvGrpSpPr/>
          <p:nvPr/>
        </p:nvGrpSpPr>
        <p:grpSpPr>
          <a:xfrm>
            <a:off x="1841846" y="2332435"/>
            <a:ext cx="12980407" cy="2779039"/>
            <a:chOff x="0" y="0"/>
            <a:chExt cx="17307209" cy="3705386"/>
          </a:xfrm>
        </p:grpSpPr>
        <p:sp>
          <p:nvSpPr>
            <p:cNvPr id="4" name="TextBox 4"/>
            <p:cNvSpPr txBox="1"/>
            <p:nvPr/>
          </p:nvSpPr>
          <p:spPr>
            <a:xfrm>
              <a:off x="0" y="76200"/>
              <a:ext cx="17307209" cy="1711113"/>
            </a:xfrm>
            <a:prstGeom prst="rect">
              <a:avLst/>
            </a:prstGeom>
          </p:spPr>
          <p:txBody>
            <a:bodyPr lIns="0" tIns="0" rIns="0" bIns="0" rtlCol="0" anchor="t">
              <a:spAutoFit/>
            </a:bodyPr>
            <a:lstStyle/>
            <a:p>
              <a:pPr algn="l">
                <a:lnSpc>
                  <a:spcPts val="9679"/>
                </a:lnSpc>
              </a:pPr>
              <a:r>
                <a:rPr lang="en-US" sz="8799">
                  <a:solidFill>
                    <a:srgbClr val="000000"/>
                  </a:solidFill>
                  <a:latin typeface="Open Sauce"/>
                  <a:ea typeface="Open Sauce"/>
                  <a:cs typeface="Open Sauce"/>
                  <a:sym typeface="Open Sauce"/>
                </a:rPr>
                <a:t>Common Barriers</a:t>
              </a:r>
            </a:p>
          </p:txBody>
        </p:sp>
        <p:sp>
          <p:nvSpPr>
            <p:cNvPr id="5" name="TextBox 5"/>
            <p:cNvSpPr txBox="1"/>
            <p:nvPr/>
          </p:nvSpPr>
          <p:spPr>
            <a:xfrm>
              <a:off x="0" y="2191545"/>
              <a:ext cx="17307209" cy="1513840"/>
            </a:xfrm>
            <a:prstGeom prst="rect">
              <a:avLst/>
            </a:prstGeom>
          </p:spPr>
          <p:txBody>
            <a:bodyPr lIns="0" tIns="0" rIns="0" bIns="0" rtlCol="0" anchor="t">
              <a:spAutoFit/>
            </a:bodyPr>
            <a:lstStyle/>
            <a:p>
              <a:pPr marL="0" lvl="0" indent="0" algn="l">
                <a:lnSpc>
                  <a:spcPts val="4619"/>
                </a:lnSpc>
                <a:spcBef>
                  <a:spcPct val="0"/>
                </a:spcBef>
              </a:pPr>
              <a:r>
                <a:rPr lang="en-US" sz="3299">
                  <a:solidFill>
                    <a:srgbClr val="000000"/>
                  </a:solidFill>
                  <a:latin typeface="Open Sauce"/>
                  <a:ea typeface="Open Sauce"/>
                  <a:cs typeface="Open Sauce"/>
                  <a:sym typeface="Open Sauce"/>
                </a:rPr>
                <a:t>Challenges that may prevent successful integration of peers in the workforce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3" name="AutoShape 3"/>
          <p:cNvSpPr/>
          <p:nvPr/>
        </p:nvSpPr>
        <p:spPr>
          <a:xfrm>
            <a:off x="7764786" y="4667237"/>
            <a:ext cx="0" cy="5806927"/>
          </a:xfrm>
          <a:prstGeom prst="line">
            <a:avLst/>
          </a:prstGeom>
          <a:ln w="9525" cap="rnd">
            <a:solidFill>
              <a:srgbClr val="999E99">
                <a:alpha val="40000"/>
              </a:srgbClr>
            </a:solidFill>
            <a:prstDash val="solid"/>
            <a:headEnd type="none" w="sm" len="sm"/>
            <a:tailEnd type="none" w="sm" len="sm"/>
          </a:ln>
        </p:spPr>
        <p:txBody>
          <a:bodyPr/>
          <a:lstStyle/>
          <a:p>
            <a:endParaRPr lang="en-US"/>
          </a:p>
        </p:txBody>
      </p:sp>
      <p:sp>
        <p:nvSpPr>
          <p:cNvPr id="4" name="AutoShape 4"/>
          <p:cNvSpPr/>
          <p:nvPr/>
        </p:nvSpPr>
        <p:spPr>
          <a:xfrm>
            <a:off x="-1044243" y="4460103"/>
            <a:ext cx="19620664" cy="49972"/>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5" name="Freeform 5"/>
          <p:cNvSpPr/>
          <p:nvPr/>
        </p:nvSpPr>
        <p:spPr>
          <a:xfrm>
            <a:off x="1820321" y="4992875"/>
            <a:ext cx="4157720" cy="4417824"/>
          </a:xfrm>
          <a:custGeom>
            <a:avLst/>
            <a:gdLst/>
            <a:ahLst/>
            <a:cxnLst/>
            <a:rect l="l" t="t" r="r" b="b"/>
            <a:pathLst>
              <a:path w="4157720" h="4417824">
                <a:moveTo>
                  <a:pt x="0" y="0"/>
                </a:moveTo>
                <a:lnTo>
                  <a:pt x="4157719" y="0"/>
                </a:lnTo>
                <a:lnTo>
                  <a:pt x="4157719" y="4417824"/>
                </a:lnTo>
                <a:lnTo>
                  <a:pt x="0" y="4417824"/>
                </a:lnTo>
                <a:lnTo>
                  <a:pt x="0" y="0"/>
                </a:lnTo>
                <a:close/>
              </a:path>
            </a:pathLst>
          </a:custGeom>
          <a:blipFill>
            <a:blip r:embed="rId3"/>
            <a:stretch>
              <a:fillRect l="-30193" r="-30193"/>
            </a:stretch>
          </a:blipFill>
        </p:spPr>
        <p:txBody>
          <a:bodyPr/>
          <a:lstStyle/>
          <a:p>
            <a:endParaRPr lang="en-US"/>
          </a:p>
        </p:txBody>
      </p:sp>
      <p:sp>
        <p:nvSpPr>
          <p:cNvPr id="6" name="TextBox 6"/>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7" name="TextBox 7"/>
          <p:cNvSpPr txBox="1"/>
          <p:nvPr/>
        </p:nvSpPr>
        <p:spPr>
          <a:xfrm>
            <a:off x="1299499" y="1476988"/>
            <a:ext cx="15532012" cy="26765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Successful Integration of Peers in the Workforce</a:t>
            </a:r>
          </a:p>
        </p:txBody>
      </p:sp>
      <p:sp>
        <p:nvSpPr>
          <p:cNvPr id="8" name="TextBox 8"/>
          <p:cNvSpPr txBox="1"/>
          <p:nvPr/>
        </p:nvSpPr>
        <p:spPr>
          <a:xfrm>
            <a:off x="939036" y="8003739"/>
            <a:ext cx="6486123" cy="386715"/>
          </a:xfrm>
          <a:prstGeom prst="rect">
            <a:avLst/>
          </a:prstGeom>
        </p:spPr>
        <p:txBody>
          <a:bodyPr lIns="0" tIns="0" rIns="0" bIns="0" rtlCol="0" anchor="t">
            <a:spAutoFit/>
          </a:bodyPr>
          <a:lstStyle/>
          <a:p>
            <a:pPr marL="0" lvl="0" indent="0" algn="l">
              <a:lnSpc>
                <a:spcPts val="3150"/>
              </a:lnSpc>
            </a:pPr>
            <a:endParaRPr/>
          </a:p>
        </p:txBody>
      </p:sp>
      <p:sp>
        <p:nvSpPr>
          <p:cNvPr id="9" name="TextBox 9"/>
          <p:cNvSpPr txBox="1"/>
          <p:nvPr/>
        </p:nvSpPr>
        <p:spPr>
          <a:xfrm>
            <a:off x="8825241" y="5413574"/>
            <a:ext cx="8006270" cy="2583721"/>
          </a:xfrm>
          <a:prstGeom prst="rect">
            <a:avLst/>
          </a:prstGeom>
        </p:spPr>
        <p:txBody>
          <a:bodyPr lIns="0" tIns="0" rIns="0" bIns="0" rtlCol="0" anchor="t">
            <a:spAutoFit/>
          </a:bodyPr>
          <a:lstStyle/>
          <a:p>
            <a:pPr algn="l">
              <a:lnSpc>
                <a:spcPts val="3380"/>
              </a:lnSpc>
            </a:pPr>
            <a:r>
              <a:rPr lang="en-US" sz="2600" i="1">
                <a:solidFill>
                  <a:srgbClr val="000000"/>
                </a:solidFill>
                <a:latin typeface="Open Sauce Italics"/>
                <a:ea typeface="Open Sauce Italics"/>
                <a:cs typeface="Open Sauce Italics"/>
                <a:sym typeface="Open Sauce Italics"/>
              </a:rPr>
              <a:t>“...creating a workspace where peer support is openly embraced and supported in workforce development, where organizations are able to provide clarity and distinguish boundaries for peer roles to meet service user and organizational needs [...].”</a:t>
            </a:r>
            <a:r>
              <a:rPr lang="en-US" sz="2600">
                <a:solidFill>
                  <a:srgbClr val="000000"/>
                </a:solidFill>
                <a:latin typeface="Open Sauce"/>
                <a:ea typeface="Open Sauce"/>
                <a:cs typeface="Open Sauce"/>
                <a:sym typeface="Open Sauce"/>
              </a:rPr>
              <a:t> </a:t>
            </a:r>
            <a:r>
              <a:rPr lang="en-US" sz="2600" baseline="30000">
                <a:solidFill>
                  <a:srgbClr val="000000"/>
                </a:solidFill>
                <a:latin typeface="Open Sauce"/>
                <a:ea typeface="Open Sauce"/>
                <a:cs typeface="Open Sauce"/>
                <a:sym typeface="Open Sauce"/>
              </a:rPr>
              <a:t>(10)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3" name="AutoShape 3"/>
          <p:cNvSpPr/>
          <p:nvPr/>
        </p:nvSpPr>
        <p:spPr>
          <a:xfrm>
            <a:off x="8352712" y="3125722"/>
            <a:ext cx="0" cy="7141308"/>
          </a:xfrm>
          <a:prstGeom prst="line">
            <a:avLst/>
          </a:prstGeom>
          <a:ln w="9525" cap="rnd">
            <a:solidFill>
              <a:srgbClr val="999E99">
                <a:alpha val="40000"/>
              </a:srgbClr>
            </a:solidFill>
            <a:prstDash val="solid"/>
            <a:headEnd type="none" w="sm" len="sm"/>
            <a:tailEnd type="none" w="sm" len="sm"/>
          </a:ln>
        </p:spPr>
        <p:txBody>
          <a:bodyPr/>
          <a:lstStyle/>
          <a:p>
            <a:endParaRPr lang="en-US"/>
          </a:p>
        </p:txBody>
      </p:sp>
      <p:sp>
        <p:nvSpPr>
          <p:cNvPr id="4" name="AutoShape 4"/>
          <p:cNvSpPr/>
          <p:nvPr/>
        </p:nvSpPr>
        <p:spPr>
          <a:xfrm>
            <a:off x="-1332664" y="3085275"/>
            <a:ext cx="19620664" cy="49972"/>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5" name="Freeform 5"/>
          <p:cNvSpPr/>
          <p:nvPr/>
        </p:nvSpPr>
        <p:spPr>
          <a:xfrm>
            <a:off x="1494389" y="3809141"/>
            <a:ext cx="5413517" cy="5752183"/>
          </a:xfrm>
          <a:custGeom>
            <a:avLst/>
            <a:gdLst/>
            <a:ahLst/>
            <a:cxnLst/>
            <a:rect l="l" t="t" r="r" b="b"/>
            <a:pathLst>
              <a:path w="5413517" h="5752183">
                <a:moveTo>
                  <a:pt x="0" y="0"/>
                </a:moveTo>
                <a:lnTo>
                  <a:pt x="5413517" y="0"/>
                </a:lnTo>
                <a:lnTo>
                  <a:pt x="5413517" y="5752183"/>
                </a:lnTo>
                <a:lnTo>
                  <a:pt x="0" y="5752183"/>
                </a:lnTo>
                <a:lnTo>
                  <a:pt x="0" y="0"/>
                </a:lnTo>
                <a:close/>
              </a:path>
            </a:pathLst>
          </a:custGeom>
          <a:blipFill>
            <a:blip r:embed="rId3"/>
            <a:stretch>
              <a:fillRect l="-40552" r="-49233" b="-692"/>
            </a:stretch>
          </a:blipFill>
        </p:spPr>
        <p:txBody>
          <a:bodyPr/>
          <a:lstStyle/>
          <a:p>
            <a:endParaRPr lang="en-US"/>
          </a:p>
        </p:txBody>
      </p:sp>
      <p:sp>
        <p:nvSpPr>
          <p:cNvPr id="6" name="Freeform 6"/>
          <p:cNvSpPr/>
          <p:nvPr/>
        </p:nvSpPr>
        <p:spPr>
          <a:xfrm>
            <a:off x="9211541" y="3603704"/>
            <a:ext cx="742812" cy="742812"/>
          </a:xfrm>
          <a:custGeom>
            <a:avLst/>
            <a:gdLst/>
            <a:ahLst/>
            <a:cxnLst/>
            <a:rect l="l" t="t" r="r" b="b"/>
            <a:pathLst>
              <a:path w="742812" h="742812">
                <a:moveTo>
                  <a:pt x="0" y="0"/>
                </a:moveTo>
                <a:lnTo>
                  <a:pt x="742812" y="0"/>
                </a:lnTo>
                <a:lnTo>
                  <a:pt x="742812" y="742812"/>
                </a:lnTo>
                <a:lnTo>
                  <a:pt x="0" y="7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8" name="TextBox 8"/>
          <p:cNvSpPr txBox="1"/>
          <p:nvPr/>
        </p:nvSpPr>
        <p:spPr>
          <a:xfrm>
            <a:off x="1475339" y="1587469"/>
            <a:ext cx="10949330" cy="1343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Common Barriers</a:t>
            </a:r>
          </a:p>
        </p:txBody>
      </p:sp>
      <p:sp>
        <p:nvSpPr>
          <p:cNvPr id="9" name="TextBox 9"/>
          <p:cNvSpPr txBox="1"/>
          <p:nvPr/>
        </p:nvSpPr>
        <p:spPr>
          <a:xfrm>
            <a:off x="939036" y="8003739"/>
            <a:ext cx="6486123" cy="386715"/>
          </a:xfrm>
          <a:prstGeom prst="rect">
            <a:avLst/>
          </a:prstGeom>
        </p:spPr>
        <p:txBody>
          <a:bodyPr lIns="0" tIns="0" rIns="0" bIns="0" rtlCol="0" anchor="t">
            <a:spAutoFit/>
          </a:bodyPr>
          <a:lstStyle/>
          <a:p>
            <a:pPr marL="0" lvl="0" indent="0" algn="l">
              <a:lnSpc>
                <a:spcPts val="3150"/>
              </a:lnSpc>
            </a:pPr>
            <a:endParaRPr/>
          </a:p>
        </p:txBody>
      </p:sp>
      <p:sp>
        <p:nvSpPr>
          <p:cNvPr id="10" name="TextBox 10"/>
          <p:cNvSpPr txBox="1"/>
          <p:nvPr/>
        </p:nvSpPr>
        <p:spPr>
          <a:xfrm>
            <a:off x="10427578" y="7605909"/>
            <a:ext cx="6403934" cy="833755"/>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Lack of supervision and/or leadership support </a:t>
            </a:r>
            <a:r>
              <a:rPr lang="en-US" sz="2600" baseline="30000">
                <a:solidFill>
                  <a:srgbClr val="000000"/>
                </a:solidFill>
                <a:latin typeface="Open Sauce"/>
                <a:ea typeface="Open Sauce"/>
                <a:cs typeface="Open Sauce"/>
                <a:sym typeface="Open Sauce"/>
              </a:rPr>
              <a:t>(10)</a:t>
            </a:r>
          </a:p>
        </p:txBody>
      </p:sp>
      <p:sp>
        <p:nvSpPr>
          <p:cNvPr id="11" name="TextBox 11"/>
          <p:cNvSpPr txBox="1"/>
          <p:nvPr/>
        </p:nvSpPr>
        <p:spPr>
          <a:xfrm>
            <a:off x="10427578" y="5218508"/>
            <a:ext cx="6403934" cy="833755"/>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Lack of understanding of peer support role among other staff. </a:t>
            </a:r>
            <a:r>
              <a:rPr lang="en-US" sz="2600" baseline="30000">
                <a:solidFill>
                  <a:srgbClr val="000000"/>
                </a:solidFill>
                <a:latin typeface="Open Sauce"/>
                <a:ea typeface="Open Sauce"/>
                <a:cs typeface="Open Sauce"/>
                <a:sym typeface="Open Sauce"/>
              </a:rPr>
              <a:t>(10)</a:t>
            </a:r>
          </a:p>
        </p:txBody>
      </p:sp>
      <p:sp>
        <p:nvSpPr>
          <p:cNvPr id="12" name="TextBox 12"/>
          <p:cNvSpPr txBox="1"/>
          <p:nvPr/>
        </p:nvSpPr>
        <p:spPr>
          <a:xfrm>
            <a:off x="10465678" y="3594179"/>
            <a:ext cx="6403934" cy="1275670"/>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Job description is unclear, incomplete or does not reflect the strengths of Peer Specialists </a:t>
            </a:r>
            <a:r>
              <a:rPr lang="en-US" sz="2600" baseline="30000">
                <a:solidFill>
                  <a:srgbClr val="000000"/>
                </a:solidFill>
                <a:latin typeface="Open Sauce"/>
                <a:ea typeface="Open Sauce"/>
                <a:cs typeface="Open Sauce"/>
                <a:sym typeface="Open Sauce"/>
              </a:rPr>
              <a:t>(10)</a:t>
            </a:r>
          </a:p>
        </p:txBody>
      </p:sp>
      <p:sp>
        <p:nvSpPr>
          <p:cNvPr id="13" name="TextBox 13"/>
          <p:cNvSpPr txBox="1"/>
          <p:nvPr/>
        </p:nvSpPr>
        <p:spPr>
          <a:xfrm>
            <a:off x="10427578" y="6442788"/>
            <a:ext cx="6403934" cy="833755"/>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Brief or absent on-the-job training for Peer Support Specialists </a:t>
            </a:r>
            <a:r>
              <a:rPr lang="en-US" sz="2600" baseline="30000">
                <a:solidFill>
                  <a:srgbClr val="000000"/>
                </a:solidFill>
                <a:latin typeface="Open Sauce"/>
                <a:ea typeface="Open Sauce"/>
                <a:cs typeface="Open Sauce"/>
                <a:sym typeface="Open Sauce"/>
              </a:rPr>
              <a:t>(10)</a:t>
            </a:r>
          </a:p>
        </p:txBody>
      </p:sp>
      <p:sp>
        <p:nvSpPr>
          <p:cNvPr id="14" name="TextBox 14"/>
          <p:cNvSpPr txBox="1"/>
          <p:nvPr/>
        </p:nvSpPr>
        <p:spPr>
          <a:xfrm>
            <a:off x="10427578" y="8769030"/>
            <a:ext cx="6403934" cy="833755"/>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Lack of involvement of and input from peer specialists and other staff </a:t>
            </a:r>
            <a:r>
              <a:rPr lang="en-US" sz="2600" baseline="30000">
                <a:solidFill>
                  <a:srgbClr val="000000"/>
                </a:solidFill>
                <a:latin typeface="Open Sauce"/>
                <a:ea typeface="Open Sauce"/>
                <a:cs typeface="Open Sauce"/>
                <a:sym typeface="Open Sauce"/>
              </a:rPr>
              <a:t>(6, 10).</a:t>
            </a:r>
          </a:p>
        </p:txBody>
      </p:sp>
      <p:sp>
        <p:nvSpPr>
          <p:cNvPr id="15" name="Freeform 15"/>
          <p:cNvSpPr/>
          <p:nvPr/>
        </p:nvSpPr>
        <p:spPr>
          <a:xfrm>
            <a:off x="9211541" y="5228033"/>
            <a:ext cx="742812" cy="742812"/>
          </a:xfrm>
          <a:custGeom>
            <a:avLst/>
            <a:gdLst/>
            <a:ahLst/>
            <a:cxnLst/>
            <a:rect l="l" t="t" r="r" b="b"/>
            <a:pathLst>
              <a:path w="742812" h="742812">
                <a:moveTo>
                  <a:pt x="0" y="0"/>
                </a:moveTo>
                <a:lnTo>
                  <a:pt x="742812" y="0"/>
                </a:lnTo>
                <a:lnTo>
                  <a:pt x="742812" y="742813"/>
                </a:lnTo>
                <a:lnTo>
                  <a:pt x="0" y="74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9211541" y="6533730"/>
            <a:ext cx="742812" cy="742812"/>
          </a:xfrm>
          <a:custGeom>
            <a:avLst/>
            <a:gdLst/>
            <a:ahLst/>
            <a:cxnLst/>
            <a:rect l="l" t="t" r="r" b="b"/>
            <a:pathLst>
              <a:path w="742812" h="742812">
                <a:moveTo>
                  <a:pt x="0" y="0"/>
                </a:moveTo>
                <a:lnTo>
                  <a:pt x="742812" y="0"/>
                </a:lnTo>
                <a:lnTo>
                  <a:pt x="742812" y="742813"/>
                </a:lnTo>
                <a:lnTo>
                  <a:pt x="0" y="74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9211541" y="7696852"/>
            <a:ext cx="742812" cy="742812"/>
          </a:xfrm>
          <a:custGeom>
            <a:avLst/>
            <a:gdLst/>
            <a:ahLst/>
            <a:cxnLst/>
            <a:rect l="l" t="t" r="r" b="b"/>
            <a:pathLst>
              <a:path w="742812" h="742812">
                <a:moveTo>
                  <a:pt x="0" y="0"/>
                </a:moveTo>
                <a:lnTo>
                  <a:pt x="742812" y="0"/>
                </a:lnTo>
                <a:lnTo>
                  <a:pt x="742812" y="742812"/>
                </a:lnTo>
                <a:lnTo>
                  <a:pt x="0" y="7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9211541" y="8858764"/>
            <a:ext cx="742812" cy="742812"/>
          </a:xfrm>
          <a:custGeom>
            <a:avLst/>
            <a:gdLst/>
            <a:ahLst/>
            <a:cxnLst/>
            <a:rect l="l" t="t" r="r" b="b"/>
            <a:pathLst>
              <a:path w="742812" h="742812">
                <a:moveTo>
                  <a:pt x="0" y="0"/>
                </a:moveTo>
                <a:lnTo>
                  <a:pt x="742812" y="0"/>
                </a:lnTo>
                <a:lnTo>
                  <a:pt x="742812" y="742812"/>
                </a:lnTo>
                <a:lnTo>
                  <a:pt x="0" y="7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143011" y="6022699"/>
            <a:ext cx="5644275" cy="712470"/>
          </a:xfrm>
          <a:prstGeom prst="rect">
            <a:avLst/>
          </a:prstGeom>
        </p:spPr>
        <p:txBody>
          <a:bodyPr lIns="0" tIns="0" rIns="0" bIns="0" rtlCol="0" anchor="t">
            <a:spAutoFit/>
          </a:bodyPr>
          <a:lstStyle/>
          <a:p>
            <a:pPr algn="l">
              <a:lnSpc>
                <a:spcPts val="5880"/>
              </a:lnSpc>
            </a:pPr>
            <a:endParaRPr/>
          </a:p>
        </p:txBody>
      </p:sp>
      <p:grpSp>
        <p:nvGrpSpPr>
          <p:cNvPr id="3" name="Group 3"/>
          <p:cNvGrpSpPr/>
          <p:nvPr/>
        </p:nvGrpSpPr>
        <p:grpSpPr>
          <a:xfrm>
            <a:off x="1841846" y="2332435"/>
            <a:ext cx="12980407" cy="3426739"/>
            <a:chOff x="0" y="0"/>
            <a:chExt cx="17307209" cy="4568986"/>
          </a:xfrm>
        </p:grpSpPr>
        <p:sp>
          <p:nvSpPr>
            <p:cNvPr id="4" name="TextBox 4"/>
            <p:cNvSpPr txBox="1"/>
            <p:nvPr/>
          </p:nvSpPr>
          <p:spPr>
            <a:xfrm>
              <a:off x="0" y="76200"/>
              <a:ext cx="17307209" cy="3349413"/>
            </a:xfrm>
            <a:prstGeom prst="rect">
              <a:avLst/>
            </a:prstGeom>
          </p:spPr>
          <p:txBody>
            <a:bodyPr lIns="0" tIns="0" rIns="0" bIns="0" rtlCol="0" anchor="t">
              <a:spAutoFit/>
            </a:bodyPr>
            <a:lstStyle/>
            <a:p>
              <a:pPr algn="l">
                <a:lnSpc>
                  <a:spcPts val="9679"/>
                </a:lnSpc>
              </a:pPr>
              <a:r>
                <a:rPr lang="en-US" sz="8799">
                  <a:solidFill>
                    <a:srgbClr val="000000"/>
                  </a:solidFill>
                  <a:latin typeface="Open Sauce"/>
                  <a:ea typeface="Open Sauce"/>
                  <a:cs typeface="Open Sauce"/>
                  <a:sym typeface="Open Sauce"/>
                </a:rPr>
                <a:t>Key Considerations &amp; Recommendations</a:t>
              </a:r>
            </a:p>
          </p:txBody>
        </p:sp>
        <p:sp>
          <p:nvSpPr>
            <p:cNvPr id="5" name="TextBox 5"/>
            <p:cNvSpPr txBox="1"/>
            <p:nvPr/>
          </p:nvSpPr>
          <p:spPr>
            <a:xfrm>
              <a:off x="0" y="3829845"/>
              <a:ext cx="17307209" cy="739140"/>
            </a:xfrm>
            <a:prstGeom prst="rect">
              <a:avLst/>
            </a:prstGeom>
          </p:spPr>
          <p:txBody>
            <a:bodyPr lIns="0" tIns="0" rIns="0" bIns="0" rtlCol="0" anchor="t">
              <a:spAutoFit/>
            </a:bodyPr>
            <a:lstStyle/>
            <a:p>
              <a:pPr marL="0" lvl="0" indent="0" algn="l">
                <a:lnSpc>
                  <a:spcPts val="4619"/>
                </a:lnSpc>
                <a:spcBef>
                  <a:spcPct val="0"/>
                </a:spcBef>
              </a:pPr>
              <a:r>
                <a:rPr lang="en-US" sz="3299">
                  <a:solidFill>
                    <a:srgbClr val="000000"/>
                  </a:solidFill>
                  <a:latin typeface="Open Sauce"/>
                  <a:ea typeface="Open Sauce"/>
                  <a:cs typeface="Open Sauce"/>
                  <a:sym typeface="Open Sauce"/>
                </a:rPr>
                <a:t>Preparation, Taking Action &amp; Evaluating Progress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7E8477">
                <a:alpha val="100000"/>
              </a:srgbClr>
            </a:gs>
            <a:gs pos="100000">
              <a:srgbClr val="A8B8B0">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76200" y="0"/>
            <a:ext cx="20357389" cy="16489485"/>
          </a:xfrm>
          <a:custGeom>
            <a:avLst/>
            <a:gdLst/>
            <a:ahLst/>
            <a:cxnLst/>
            <a:rect l="l" t="t" r="r" b="b"/>
            <a:pathLst>
              <a:path w="20357389" h="16489485">
                <a:moveTo>
                  <a:pt x="0" y="0"/>
                </a:moveTo>
                <a:lnTo>
                  <a:pt x="20357389" y="0"/>
                </a:lnTo>
                <a:lnTo>
                  <a:pt x="20357389" y="16489485"/>
                </a:lnTo>
                <a:lnTo>
                  <a:pt x="0" y="16489485"/>
                </a:lnTo>
                <a:lnTo>
                  <a:pt x="0" y="0"/>
                </a:lnTo>
                <a:close/>
              </a:path>
            </a:pathLst>
          </a:custGeom>
          <a:blipFill>
            <a:blip r:embed="rId3">
              <a:alphaModFix amt="20999"/>
            </a:blip>
            <a:stretch>
              <a:fillRect l="-10787" r="-10787"/>
            </a:stretch>
          </a:blipFill>
        </p:spPr>
        <p:txBody>
          <a:bodyPr/>
          <a:lstStyle/>
          <a:p>
            <a:endParaRPr lang="en-US"/>
          </a:p>
        </p:txBody>
      </p:sp>
      <p:grpSp>
        <p:nvGrpSpPr>
          <p:cNvPr id="3" name="Group 3"/>
          <p:cNvGrpSpPr/>
          <p:nvPr/>
        </p:nvGrpSpPr>
        <p:grpSpPr>
          <a:xfrm>
            <a:off x="1028700" y="827413"/>
            <a:ext cx="12539486" cy="2518953"/>
            <a:chOff x="0" y="0"/>
            <a:chExt cx="16719314" cy="3358604"/>
          </a:xfrm>
        </p:grpSpPr>
        <p:sp>
          <p:nvSpPr>
            <p:cNvPr id="4" name="TextBox 4"/>
            <p:cNvSpPr txBox="1"/>
            <p:nvPr/>
          </p:nvSpPr>
          <p:spPr>
            <a:xfrm>
              <a:off x="0" y="2434044"/>
              <a:ext cx="8270591" cy="924560"/>
            </a:xfrm>
            <a:prstGeom prst="rect">
              <a:avLst/>
            </a:prstGeom>
          </p:spPr>
          <p:txBody>
            <a:bodyPr lIns="0" tIns="0" rIns="0" bIns="0" rtlCol="0" anchor="t">
              <a:spAutoFit/>
            </a:bodyPr>
            <a:lstStyle/>
            <a:p>
              <a:pPr algn="l">
                <a:lnSpc>
                  <a:spcPts val="5880"/>
                </a:lnSpc>
              </a:pPr>
              <a:endParaRPr/>
            </a:p>
          </p:txBody>
        </p:sp>
        <p:sp>
          <p:nvSpPr>
            <p:cNvPr id="5" name="TextBox 5"/>
            <p:cNvSpPr txBox="1"/>
            <p:nvPr/>
          </p:nvSpPr>
          <p:spPr>
            <a:xfrm>
              <a:off x="0" y="95250"/>
              <a:ext cx="16719314" cy="2135717"/>
            </a:xfrm>
            <a:prstGeom prst="rect">
              <a:avLst/>
            </a:prstGeom>
          </p:spPr>
          <p:txBody>
            <a:bodyPr lIns="0" tIns="0" rIns="0" bIns="0" rtlCol="0" anchor="t">
              <a:spAutoFit/>
            </a:bodyPr>
            <a:lstStyle/>
            <a:p>
              <a:pPr algn="l">
                <a:lnSpc>
                  <a:spcPts val="12100"/>
                </a:lnSpc>
              </a:pPr>
              <a:r>
                <a:rPr lang="en-US" sz="11000">
                  <a:solidFill>
                    <a:srgbClr val="F1F0E9"/>
                  </a:solidFill>
                  <a:latin typeface="Open Sauce"/>
                  <a:ea typeface="Open Sauce"/>
                  <a:cs typeface="Open Sauce"/>
                  <a:sym typeface="Open Sauce"/>
                </a:rPr>
                <a:t>Preparation</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28575" y="4893252"/>
            <a:ext cx="1327651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5" name="Group 5"/>
          <p:cNvGrpSpPr/>
          <p:nvPr/>
        </p:nvGrpSpPr>
        <p:grpSpPr>
          <a:xfrm>
            <a:off x="12185772" y="-9525"/>
            <a:ext cx="10137840" cy="10296525"/>
            <a:chOff x="0" y="0"/>
            <a:chExt cx="13517120" cy="13728700"/>
          </a:xfrm>
        </p:grpSpPr>
        <p:pic>
          <p:nvPicPr>
            <p:cNvPr id="6" name="Picture 6"/>
            <p:cNvPicPr>
              <a:picLocks noChangeAspect="1"/>
            </p:cNvPicPr>
            <p:nvPr/>
          </p:nvPicPr>
          <p:blipFill>
            <a:blip r:embed="rId3"/>
            <a:srcRect l="17200" r="17200"/>
            <a:stretch>
              <a:fillRect/>
            </a:stretch>
          </p:blipFill>
          <p:spPr>
            <a:xfrm>
              <a:off x="0" y="0"/>
              <a:ext cx="13517120" cy="13728700"/>
            </a:xfrm>
            <a:prstGeom prst="rect">
              <a:avLst/>
            </a:prstGeom>
          </p:spPr>
        </p:pic>
      </p:grpSp>
      <p:sp>
        <p:nvSpPr>
          <p:cNvPr id="7" name="TextBox 7"/>
          <p:cNvSpPr txBox="1"/>
          <p:nvPr/>
        </p:nvSpPr>
        <p:spPr>
          <a:xfrm>
            <a:off x="1003129" y="1719324"/>
            <a:ext cx="9172908" cy="26765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Preparing Team for New Role</a:t>
            </a:r>
          </a:p>
        </p:txBody>
      </p:sp>
      <p:grpSp>
        <p:nvGrpSpPr>
          <p:cNvPr id="8" name="Group 8"/>
          <p:cNvGrpSpPr/>
          <p:nvPr/>
        </p:nvGrpSpPr>
        <p:grpSpPr>
          <a:xfrm>
            <a:off x="410265" y="5654974"/>
            <a:ext cx="11022595" cy="5003929"/>
            <a:chOff x="0" y="-28575"/>
            <a:chExt cx="14696793" cy="6671905"/>
          </a:xfrm>
        </p:grpSpPr>
        <p:sp>
          <p:nvSpPr>
            <p:cNvPr id="9" name="TextBox 9"/>
            <p:cNvSpPr txBox="1"/>
            <p:nvPr/>
          </p:nvSpPr>
          <p:spPr>
            <a:xfrm>
              <a:off x="0" y="-28575"/>
              <a:ext cx="14696793" cy="4973326"/>
            </a:xfrm>
            <a:prstGeom prst="rect">
              <a:avLst/>
            </a:prstGeom>
          </p:spPr>
          <p:txBody>
            <a:bodyPr lIns="0" tIns="0" rIns="0" bIns="0" rtlCol="0" anchor="t">
              <a:spAutoFit/>
            </a:bodyPr>
            <a:lstStyle/>
            <a:p>
              <a:pPr algn="l">
                <a:lnSpc>
                  <a:spcPts val="4160"/>
                </a:lnSpc>
              </a:pPr>
              <a:r>
                <a:rPr lang="en-US" sz="3200">
                  <a:solidFill>
                    <a:srgbClr val="000000"/>
                  </a:solidFill>
                  <a:latin typeface="Open Sauce"/>
                  <a:ea typeface="Open Sauce"/>
                  <a:cs typeface="Open Sauce"/>
                  <a:sym typeface="Open Sauce"/>
                </a:rPr>
                <a:t>Engage current team in integration, ask for feedback. </a:t>
              </a:r>
              <a:r>
                <a:rPr lang="en-US" sz="3200" baseline="30000">
                  <a:solidFill>
                    <a:srgbClr val="000000"/>
                  </a:solidFill>
                  <a:latin typeface="Open Sauce"/>
                  <a:ea typeface="Open Sauce"/>
                  <a:cs typeface="Open Sauce"/>
                  <a:sym typeface="Open Sauce"/>
                </a:rPr>
                <a:t>(6)</a:t>
              </a:r>
            </a:p>
            <a:p>
              <a:pPr algn="l">
                <a:lnSpc>
                  <a:spcPts val="4160"/>
                </a:lnSpc>
              </a:pPr>
              <a:endParaRPr lang="en-US" sz="3200">
                <a:solidFill>
                  <a:srgbClr val="000000"/>
                </a:solidFill>
                <a:latin typeface="Open Sauce"/>
                <a:ea typeface="Open Sauce"/>
                <a:cs typeface="Open Sauce"/>
                <a:sym typeface="Open Sauce"/>
              </a:endParaRPr>
            </a:p>
            <a:p>
              <a:pPr algn="l">
                <a:lnSpc>
                  <a:spcPts val="4160"/>
                </a:lnSpc>
              </a:pPr>
              <a:r>
                <a:rPr lang="en-US" sz="3200">
                  <a:solidFill>
                    <a:srgbClr val="000000"/>
                  </a:solidFill>
                  <a:latin typeface="Open Sauce"/>
                  <a:ea typeface="Open Sauce"/>
                  <a:cs typeface="Open Sauce"/>
                  <a:sym typeface="Open Sauce"/>
                </a:rPr>
                <a:t>Ensure existing staff understand the </a:t>
              </a:r>
              <a:r>
                <a:rPr lang="en-US" sz="3200" b="1" i="1">
                  <a:solidFill>
                    <a:srgbClr val="000000"/>
                  </a:solidFill>
                  <a:latin typeface="Open Sauce Bold Italics"/>
                  <a:ea typeface="Open Sauce Bold Italics"/>
                  <a:cs typeface="Open Sauce Bold Italics"/>
                  <a:sym typeface="Open Sauce Bold Italics"/>
                </a:rPr>
                <a:t>value </a:t>
              </a:r>
              <a:r>
                <a:rPr lang="en-US" sz="3200">
                  <a:solidFill>
                    <a:srgbClr val="000000"/>
                  </a:solidFill>
                  <a:latin typeface="Open Sauce"/>
                  <a:ea typeface="Open Sauce"/>
                  <a:cs typeface="Open Sauce"/>
                  <a:sym typeface="Open Sauce"/>
                </a:rPr>
                <a:t>and</a:t>
              </a:r>
              <a:r>
                <a:rPr lang="en-US" sz="3200" b="1" i="1">
                  <a:solidFill>
                    <a:srgbClr val="000000"/>
                  </a:solidFill>
                  <a:latin typeface="Open Sauce Bold Italics"/>
                  <a:ea typeface="Open Sauce Bold Italics"/>
                  <a:cs typeface="Open Sauce Bold Italics"/>
                  <a:sym typeface="Open Sauce Bold Italics"/>
                </a:rPr>
                <a:t> values </a:t>
              </a:r>
              <a:r>
                <a:rPr lang="en-US" sz="3200">
                  <a:solidFill>
                    <a:srgbClr val="000000"/>
                  </a:solidFill>
                  <a:latin typeface="Open Sauce"/>
                  <a:ea typeface="Open Sauce"/>
                  <a:cs typeface="Open Sauce"/>
                  <a:sym typeface="Open Sauce"/>
                </a:rPr>
                <a:t>of peer support. </a:t>
              </a:r>
              <a:r>
                <a:rPr lang="en-US" sz="3200" baseline="30000">
                  <a:solidFill>
                    <a:srgbClr val="000000"/>
                  </a:solidFill>
                  <a:latin typeface="Open Sauce"/>
                  <a:ea typeface="Open Sauce"/>
                  <a:cs typeface="Open Sauce"/>
                  <a:sym typeface="Open Sauce"/>
                </a:rPr>
                <a:t>(6, 10)</a:t>
              </a:r>
            </a:p>
            <a:p>
              <a:pPr algn="l">
                <a:lnSpc>
                  <a:spcPts val="4160"/>
                </a:lnSpc>
              </a:pPr>
              <a:endParaRPr lang="en-US" sz="3200">
                <a:solidFill>
                  <a:srgbClr val="000000"/>
                </a:solidFill>
                <a:latin typeface="Open Sauce"/>
                <a:ea typeface="Open Sauce"/>
                <a:cs typeface="Open Sauce"/>
                <a:sym typeface="Open Sauce"/>
              </a:endParaRPr>
            </a:p>
            <a:p>
              <a:pPr algn="l">
                <a:lnSpc>
                  <a:spcPts val="4160"/>
                </a:lnSpc>
              </a:pPr>
              <a:r>
                <a:rPr lang="en-US" sz="3200">
                  <a:solidFill>
                    <a:srgbClr val="000000"/>
                  </a:solidFill>
                  <a:latin typeface="Open Sauce"/>
                  <a:ea typeface="Open Sauce"/>
                  <a:cs typeface="Open Sauce"/>
                  <a:sym typeface="Open Sauce"/>
                </a:rPr>
                <a:t>Clarify new job responsibilities, scope and recovery perspective. </a:t>
              </a:r>
              <a:r>
                <a:rPr lang="en-US" sz="3200" baseline="30000">
                  <a:solidFill>
                    <a:srgbClr val="000000"/>
                  </a:solidFill>
                  <a:latin typeface="Open Sauce"/>
                  <a:ea typeface="Open Sauce"/>
                  <a:cs typeface="Open Sauce"/>
                  <a:sym typeface="Open Sauce"/>
                </a:rPr>
                <a:t>(6, 10)</a:t>
              </a:r>
            </a:p>
          </p:txBody>
        </p:sp>
        <p:sp>
          <p:nvSpPr>
            <p:cNvPr id="10" name="TextBox 10"/>
            <p:cNvSpPr txBox="1"/>
            <p:nvPr/>
          </p:nvSpPr>
          <p:spPr>
            <a:xfrm>
              <a:off x="0" y="6149935"/>
              <a:ext cx="14696793" cy="493395"/>
            </a:xfrm>
            <a:prstGeom prst="rect">
              <a:avLst/>
            </a:prstGeom>
          </p:spPr>
          <p:txBody>
            <a:bodyPr lIns="0" tIns="0" rIns="0" bIns="0" rtlCol="0" anchor="t">
              <a:spAutoFit/>
            </a:bodyPr>
            <a:lstStyle/>
            <a:p>
              <a:pPr marL="0" lvl="0" indent="0" algn="l">
                <a:lnSpc>
                  <a:spcPts val="3150"/>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8948660" y="3303036"/>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8948660" y="5280521"/>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rot="5400000">
            <a:off x="4457222" y="5818136"/>
            <a:ext cx="8956686"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6" name="Group 6"/>
          <p:cNvGrpSpPr/>
          <p:nvPr/>
        </p:nvGrpSpPr>
        <p:grpSpPr>
          <a:xfrm>
            <a:off x="9605618" y="2007109"/>
            <a:ext cx="7421852" cy="605365"/>
            <a:chOff x="0" y="0"/>
            <a:chExt cx="9895802" cy="807153"/>
          </a:xfrm>
        </p:grpSpPr>
        <p:sp>
          <p:nvSpPr>
            <p:cNvPr id="7" name="TextBox 7"/>
            <p:cNvSpPr txBox="1"/>
            <p:nvPr/>
          </p:nvSpPr>
          <p:spPr>
            <a:xfrm>
              <a:off x="1529751" y="130315"/>
              <a:ext cx="8366051" cy="538183"/>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Clear referral pathways into service </a:t>
              </a:r>
              <a:r>
                <a:rPr lang="en-US" sz="2600" baseline="30000">
                  <a:solidFill>
                    <a:srgbClr val="000000"/>
                  </a:solidFill>
                  <a:latin typeface="Open Sauce"/>
                  <a:ea typeface="Open Sauce"/>
                  <a:cs typeface="Open Sauce"/>
                  <a:sym typeface="Open Sauce"/>
                </a:rPr>
                <a:t>(10)</a:t>
              </a:r>
            </a:p>
          </p:txBody>
        </p:sp>
        <p:sp>
          <p:nvSpPr>
            <p:cNvPr id="8" name="Freeform 8"/>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9" name="Group 9"/>
          <p:cNvGrpSpPr/>
          <p:nvPr/>
        </p:nvGrpSpPr>
        <p:grpSpPr>
          <a:xfrm>
            <a:off x="9605618" y="6102325"/>
            <a:ext cx="7653675" cy="605365"/>
            <a:chOff x="0" y="0"/>
            <a:chExt cx="10204900" cy="807153"/>
          </a:xfrm>
        </p:grpSpPr>
        <p:sp>
          <p:nvSpPr>
            <p:cNvPr id="10" name="TextBox 10"/>
            <p:cNvSpPr txBox="1"/>
            <p:nvPr/>
          </p:nvSpPr>
          <p:spPr>
            <a:xfrm>
              <a:off x="1529749" y="123099"/>
              <a:ext cx="8675151" cy="538183"/>
            </a:xfrm>
            <a:prstGeom prst="rect">
              <a:avLst/>
            </a:prstGeom>
          </p:spPr>
          <p:txBody>
            <a:bodyPr wrap="square"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Develop standard job responsibilities </a:t>
              </a:r>
              <a:r>
                <a:rPr lang="en-US" sz="2600" baseline="30000">
                  <a:solidFill>
                    <a:srgbClr val="000000"/>
                  </a:solidFill>
                  <a:latin typeface="Open Sauce"/>
                  <a:ea typeface="Open Sauce"/>
                  <a:cs typeface="Open Sauce"/>
                  <a:sym typeface="Open Sauce"/>
                </a:rPr>
                <a:t>(9)</a:t>
              </a:r>
            </a:p>
          </p:txBody>
        </p:sp>
        <p:sp>
          <p:nvSpPr>
            <p:cNvPr id="11" name="Freeform 11"/>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2" name="AutoShape 12"/>
          <p:cNvSpPr/>
          <p:nvPr/>
        </p:nvSpPr>
        <p:spPr>
          <a:xfrm>
            <a:off x="8948660" y="7261721"/>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13" name="Freeform 13"/>
          <p:cNvSpPr/>
          <p:nvPr/>
        </p:nvSpPr>
        <p:spPr>
          <a:xfrm>
            <a:off x="1331274" y="6405007"/>
            <a:ext cx="4131979" cy="3011180"/>
          </a:xfrm>
          <a:custGeom>
            <a:avLst/>
            <a:gdLst/>
            <a:ahLst/>
            <a:cxnLst/>
            <a:rect l="l" t="t" r="r" b="b"/>
            <a:pathLst>
              <a:path w="4131979" h="3011180">
                <a:moveTo>
                  <a:pt x="0" y="0"/>
                </a:moveTo>
                <a:lnTo>
                  <a:pt x="4131979" y="0"/>
                </a:lnTo>
                <a:lnTo>
                  <a:pt x="4131979" y="3011179"/>
                </a:lnTo>
                <a:lnTo>
                  <a:pt x="0" y="3011179"/>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5" name="TextBox 15"/>
          <p:cNvSpPr txBox="1"/>
          <p:nvPr/>
        </p:nvSpPr>
        <p:spPr>
          <a:xfrm>
            <a:off x="1003129" y="1750968"/>
            <a:ext cx="6717463" cy="4010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Process &amp; Structural Change</a:t>
            </a:r>
          </a:p>
        </p:txBody>
      </p:sp>
      <p:grpSp>
        <p:nvGrpSpPr>
          <p:cNvPr id="16" name="Group 16"/>
          <p:cNvGrpSpPr/>
          <p:nvPr/>
        </p:nvGrpSpPr>
        <p:grpSpPr>
          <a:xfrm>
            <a:off x="9605618" y="4118579"/>
            <a:ext cx="7653682" cy="605365"/>
            <a:chOff x="0" y="0"/>
            <a:chExt cx="10204910" cy="807153"/>
          </a:xfrm>
        </p:grpSpPr>
        <p:sp>
          <p:nvSpPr>
            <p:cNvPr id="17" name="TextBox 17"/>
            <p:cNvSpPr txBox="1"/>
            <p:nvPr/>
          </p:nvSpPr>
          <p:spPr>
            <a:xfrm>
              <a:off x="1529751" y="123099"/>
              <a:ext cx="8675159" cy="538183"/>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Consistent supervision and debriefing </a:t>
              </a:r>
              <a:r>
                <a:rPr lang="en-US" sz="2600" baseline="30000">
                  <a:solidFill>
                    <a:srgbClr val="000000"/>
                  </a:solidFill>
                  <a:latin typeface="Open Sauce"/>
                  <a:ea typeface="Open Sauce"/>
                  <a:cs typeface="Open Sauce"/>
                  <a:sym typeface="Open Sauce"/>
                </a:rPr>
                <a:t>(10)</a:t>
              </a:r>
            </a:p>
          </p:txBody>
        </p:sp>
        <p:sp>
          <p:nvSpPr>
            <p:cNvPr id="18" name="Freeform 18"/>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8477"/>
        </a:solidFill>
        <a:effectLst/>
      </p:bgPr>
    </p:bg>
    <p:spTree>
      <p:nvGrpSpPr>
        <p:cNvPr id="1" name=""/>
        <p:cNvGrpSpPr/>
        <p:nvPr/>
      </p:nvGrpSpPr>
      <p:grpSpPr>
        <a:xfrm>
          <a:off x="0" y="0"/>
          <a:ext cx="0" cy="0"/>
          <a:chOff x="0" y="0"/>
          <a:chExt cx="0" cy="0"/>
        </a:xfrm>
      </p:grpSpPr>
      <p:grpSp>
        <p:nvGrpSpPr>
          <p:cNvPr id="2" name="Group 2"/>
          <p:cNvGrpSpPr/>
          <p:nvPr/>
        </p:nvGrpSpPr>
        <p:grpSpPr>
          <a:xfrm>
            <a:off x="0" y="5845667"/>
            <a:ext cx="18288000" cy="4441333"/>
            <a:chOff x="0" y="0"/>
            <a:chExt cx="24384000" cy="5921777"/>
          </a:xfrm>
        </p:grpSpPr>
        <p:pic>
          <p:nvPicPr>
            <p:cNvPr id="3" name="Picture 3"/>
            <p:cNvPicPr>
              <a:picLocks noChangeAspect="1"/>
            </p:cNvPicPr>
            <p:nvPr/>
          </p:nvPicPr>
          <p:blipFill>
            <a:blip r:embed="rId3"/>
            <a:srcRect t="24436" b="24436"/>
            <a:stretch>
              <a:fillRect/>
            </a:stretch>
          </p:blipFill>
          <p:spPr>
            <a:xfrm>
              <a:off x="0" y="0"/>
              <a:ext cx="24384000" cy="5921777"/>
            </a:xfrm>
            <a:prstGeom prst="rect">
              <a:avLst/>
            </a:prstGeom>
          </p:spPr>
        </p:pic>
      </p:grpSp>
      <p:sp>
        <p:nvSpPr>
          <p:cNvPr id="4" name="AutoShape 4"/>
          <p:cNvSpPr/>
          <p:nvPr/>
        </p:nvSpPr>
        <p:spPr>
          <a:xfrm>
            <a:off x="0" y="1320789"/>
            <a:ext cx="18288000"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5" name="AutoShape 5"/>
          <p:cNvSpPr/>
          <p:nvPr/>
        </p:nvSpPr>
        <p:spPr>
          <a:xfrm rot="5400000">
            <a:off x="7897565" y="3583228"/>
            <a:ext cx="4515354"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6" name="TextBox 6"/>
          <p:cNvSpPr txBox="1"/>
          <p:nvPr/>
        </p:nvSpPr>
        <p:spPr>
          <a:xfrm>
            <a:off x="282343" y="1889403"/>
            <a:ext cx="9629063" cy="2343150"/>
          </a:xfrm>
          <a:prstGeom prst="rect">
            <a:avLst/>
          </a:prstGeom>
        </p:spPr>
        <p:txBody>
          <a:bodyPr lIns="0" tIns="0" rIns="0" bIns="0" rtlCol="0" anchor="t">
            <a:spAutoFit/>
          </a:bodyPr>
          <a:lstStyle/>
          <a:p>
            <a:pPr algn="l">
              <a:lnSpc>
                <a:spcPts val="9240"/>
              </a:lnSpc>
            </a:pPr>
            <a:r>
              <a:rPr lang="en-US" sz="7700" b="1">
                <a:solidFill>
                  <a:srgbClr val="F1F0E9"/>
                </a:solidFill>
                <a:latin typeface="Open Sauce Semi-Bold"/>
                <a:ea typeface="Open Sauce Semi-Bold"/>
                <a:cs typeface="Open Sauce Semi-Bold"/>
                <a:sym typeface="Open Sauce Semi-Bold"/>
              </a:rPr>
              <a:t>Providing Standard Job Responsibilities</a:t>
            </a:r>
          </a:p>
        </p:txBody>
      </p:sp>
      <p:sp>
        <p:nvSpPr>
          <p:cNvPr id="7" name="TextBox 7"/>
          <p:cNvSpPr txBox="1"/>
          <p:nvPr/>
        </p:nvSpPr>
        <p:spPr>
          <a:xfrm>
            <a:off x="10155242" y="2093396"/>
            <a:ext cx="8033413" cy="1829435"/>
          </a:xfrm>
          <a:prstGeom prst="rect">
            <a:avLst/>
          </a:prstGeom>
        </p:spPr>
        <p:txBody>
          <a:bodyPr lIns="0" tIns="0" rIns="0" bIns="0" rtlCol="0" anchor="t">
            <a:spAutoFit/>
          </a:bodyPr>
          <a:lstStyle/>
          <a:p>
            <a:pPr marL="798829" lvl="1" indent="-399415" algn="l">
              <a:lnSpc>
                <a:spcPts val="4809"/>
              </a:lnSpc>
              <a:buFont typeface="Arial"/>
              <a:buChar char="•"/>
            </a:pPr>
            <a:r>
              <a:rPr lang="en-US" sz="3699">
                <a:solidFill>
                  <a:srgbClr val="F1F0E9"/>
                </a:solidFill>
                <a:latin typeface="Open Sauce"/>
                <a:ea typeface="Open Sauce"/>
                <a:cs typeface="Open Sauce"/>
                <a:sym typeface="Open Sauce"/>
              </a:rPr>
              <a:t>Sharing Lived Experience </a:t>
            </a:r>
            <a:r>
              <a:rPr lang="en-US" sz="3699" baseline="30000">
                <a:solidFill>
                  <a:srgbClr val="F1F0E9"/>
                </a:solidFill>
                <a:latin typeface="Open Sauce"/>
                <a:ea typeface="Open Sauce"/>
                <a:cs typeface="Open Sauce"/>
                <a:sym typeface="Open Sauce"/>
              </a:rPr>
              <a:t>(1)</a:t>
            </a:r>
          </a:p>
          <a:p>
            <a:pPr marL="798829" lvl="1" indent="-399415" algn="l">
              <a:lnSpc>
                <a:spcPts val="4809"/>
              </a:lnSpc>
              <a:buFont typeface="Arial"/>
              <a:buChar char="•"/>
            </a:pPr>
            <a:r>
              <a:rPr lang="en-US" sz="3699">
                <a:solidFill>
                  <a:srgbClr val="F1F0E9"/>
                </a:solidFill>
                <a:latin typeface="Open Sauce"/>
                <a:ea typeface="Open Sauce"/>
                <a:cs typeface="Open Sauce"/>
                <a:sym typeface="Open Sauce"/>
              </a:rPr>
              <a:t>Clear Job Tasks </a:t>
            </a:r>
            <a:r>
              <a:rPr lang="en-US" sz="3699" baseline="30000">
                <a:solidFill>
                  <a:srgbClr val="F1F0E9"/>
                </a:solidFill>
                <a:latin typeface="Open Sauce"/>
                <a:ea typeface="Open Sauce"/>
                <a:cs typeface="Open Sauce"/>
                <a:sym typeface="Open Sauce"/>
              </a:rPr>
              <a:t>(10)</a:t>
            </a:r>
          </a:p>
          <a:p>
            <a:pPr marL="798829" lvl="1" indent="-399415" algn="l">
              <a:lnSpc>
                <a:spcPts val="4809"/>
              </a:lnSpc>
              <a:buFont typeface="Arial"/>
              <a:buChar char="•"/>
            </a:pPr>
            <a:r>
              <a:rPr lang="en-US" sz="3699">
                <a:solidFill>
                  <a:srgbClr val="F1F0E9"/>
                </a:solidFill>
                <a:latin typeface="Open Sauce"/>
                <a:ea typeface="Open Sauce"/>
                <a:cs typeface="Open Sauce"/>
                <a:sym typeface="Open Sauce"/>
              </a:rPr>
              <a:t>Focus on Job Specialization</a:t>
            </a:r>
            <a:r>
              <a:rPr lang="en-US" sz="3699" baseline="30000">
                <a:solidFill>
                  <a:srgbClr val="F1F0E9"/>
                </a:solidFill>
                <a:latin typeface="Open Sauce"/>
                <a:ea typeface="Open Sauce"/>
                <a:cs typeface="Open Sauce"/>
                <a:sym typeface="Open Sauce"/>
              </a:rPr>
              <a:t> (9)</a:t>
            </a:r>
          </a:p>
        </p:txBody>
      </p:sp>
      <p:sp>
        <p:nvSpPr>
          <p:cNvPr id="8" name="TextBox 8"/>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F1F0E9"/>
                </a:solidFill>
                <a:latin typeface="Open Sauce"/>
                <a:ea typeface="Open Sauce"/>
                <a:cs typeface="Open Sauce"/>
                <a:sym typeface="Open Sauce"/>
              </a:rPr>
              <a:t>Integrating Peers into the Workforce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2555952" y="5770308"/>
            <a:ext cx="4571657"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209701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8006270" y="5770308"/>
            <a:ext cx="6908901"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Freeform 5"/>
          <p:cNvSpPr/>
          <p:nvPr/>
        </p:nvSpPr>
        <p:spPr>
          <a:xfrm>
            <a:off x="2555952" y="3955581"/>
            <a:ext cx="12425893" cy="763915"/>
          </a:xfrm>
          <a:custGeom>
            <a:avLst/>
            <a:gdLst/>
            <a:ahLst/>
            <a:cxnLst/>
            <a:rect l="l" t="t" r="r" b="b"/>
            <a:pathLst>
              <a:path w="12425893" h="763915">
                <a:moveTo>
                  <a:pt x="0" y="0"/>
                </a:moveTo>
                <a:lnTo>
                  <a:pt x="12425893" y="0"/>
                </a:lnTo>
                <a:lnTo>
                  <a:pt x="12425893" y="763914"/>
                </a:lnTo>
                <a:lnTo>
                  <a:pt x="0" y="763914"/>
                </a:lnTo>
                <a:lnTo>
                  <a:pt x="0" y="0"/>
                </a:lnTo>
                <a:close/>
              </a:path>
            </a:pathLst>
          </a:custGeom>
          <a:blipFill>
            <a:blip r:embed="rId3">
              <a:extLst>
                <a:ext uri="{96DAC541-7B7A-43D3-8B79-37D633B846F1}">
                  <asvg:svgBlip xmlns:asvg="http://schemas.microsoft.com/office/drawing/2016/SVG/main" r:embed="rId4"/>
                </a:ext>
              </a:extLst>
            </a:blip>
            <a:stretch>
              <a:fillRect l="-524" t="-211240" r="-4320" b="-426738"/>
            </a:stretch>
          </a:blipFill>
        </p:spPr>
        <p:txBody>
          <a:bodyPr/>
          <a:lstStyle/>
          <a:p>
            <a:endParaRPr lang="en-US"/>
          </a:p>
        </p:txBody>
      </p:sp>
      <p:sp>
        <p:nvSpPr>
          <p:cNvPr id="6" name="TextBox 6"/>
          <p:cNvSpPr txBox="1"/>
          <p:nvPr/>
        </p:nvSpPr>
        <p:spPr>
          <a:xfrm>
            <a:off x="8072945" y="4212489"/>
            <a:ext cx="8765444" cy="406400"/>
          </a:xfrm>
          <a:prstGeom prst="rect">
            <a:avLst/>
          </a:prstGeom>
        </p:spPr>
        <p:txBody>
          <a:bodyPr lIns="0" tIns="0" rIns="0" bIns="0" rtlCol="0" anchor="t">
            <a:spAutoFit/>
          </a:bodyPr>
          <a:lstStyle/>
          <a:p>
            <a:pPr algn="l">
              <a:lnSpc>
                <a:spcPts val="3249"/>
              </a:lnSpc>
            </a:pPr>
            <a:r>
              <a:rPr lang="en-US" sz="2499" b="1">
                <a:solidFill>
                  <a:srgbClr val="FFFFFF"/>
                </a:solidFill>
                <a:latin typeface="Open Sauce Bold"/>
                <a:ea typeface="Open Sauce Bold"/>
                <a:cs typeface="Open Sauce Bold"/>
                <a:sym typeface="Open Sauce Bold"/>
              </a:rPr>
              <a:t>Nature of Relevant Financial Relationship</a:t>
            </a:r>
          </a:p>
        </p:txBody>
      </p:sp>
      <p:sp>
        <p:nvSpPr>
          <p:cNvPr id="7" name="TextBox 7"/>
          <p:cNvSpPr txBox="1"/>
          <p:nvPr/>
        </p:nvSpPr>
        <p:spPr>
          <a:xfrm>
            <a:off x="2720521" y="4210745"/>
            <a:ext cx="4775626" cy="406400"/>
          </a:xfrm>
          <a:prstGeom prst="rect">
            <a:avLst/>
          </a:prstGeom>
        </p:spPr>
        <p:txBody>
          <a:bodyPr lIns="0" tIns="0" rIns="0" bIns="0" rtlCol="0" anchor="t">
            <a:spAutoFit/>
          </a:bodyPr>
          <a:lstStyle/>
          <a:p>
            <a:pPr algn="l">
              <a:lnSpc>
                <a:spcPts val="3249"/>
              </a:lnSpc>
            </a:pPr>
            <a:r>
              <a:rPr lang="en-US" sz="2499" b="1">
                <a:solidFill>
                  <a:srgbClr val="FFFFFF"/>
                </a:solidFill>
                <a:latin typeface="Open Sauce Bold"/>
                <a:ea typeface="Open Sauce Bold"/>
                <a:cs typeface="Open Sauce Bold"/>
                <a:sym typeface="Open Sauce Bold"/>
              </a:rPr>
              <a:t>Name of Ineligible Company*</a:t>
            </a:r>
          </a:p>
        </p:txBody>
      </p:sp>
      <p:sp>
        <p:nvSpPr>
          <p:cNvPr id="8" name="TextBox 8"/>
          <p:cNvSpPr txBox="1"/>
          <p:nvPr/>
        </p:nvSpPr>
        <p:spPr>
          <a:xfrm>
            <a:off x="2720521" y="5052973"/>
            <a:ext cx="4407089" cy="351790"/>
          </a:xfrm>
          <a:prstGeom prst="rect">
            <a:avLst/>
          </a:prstGeom>
        </p:spPr>
        <p:txBody>
          <a:bodyPr lIns="0" tIns="0" rIns="0" bIns="0" rtlCol="0" anchor="t">
            <a:spAutoFit/>
          </a:bodyPr>
          <a:lstStyle/>
          <a:p>
            <a:pPr algn="l">
              <a:lnSpc>
                <a:spcPts val="2990"/>
              </a:lnSpc>
            </a:pPr>
            <a:r>
              <a:rPr lang="en-US" sz="2300">
                <a:solidFill>
                  <a:srgbClr val="000000"/>
                </a:solidFill>
                <a:latin typeface="Open Sauce"/>
                <a:ea typeface="Open Sauce"/>
                <a:cs typeface="Open Sauce"/>
                <a:sym typeface="Open Sauce"/>
              </a:rPr>
              <a:t>None</a:t>
            </a:r>
          </a:p>
        </p:txBody>
      </p:sp>
      <p:sp>
        <p:nvSpPr>
          <p:cNvPr id="9" name="TextBox 9"/>
          <p:cNvSpPr txBox="1"/>
          <p:nvPr/>
        </p:nvSpPr>
        <p:spPr>
          <a:xfrm>
            <a:off x="8091995" y="5131020"/>
            <a:ext cx="2596449" cy="351790"/>
          </a:xfrm>
          <a:prstGeom prst="rect">
            <a:avLst/>
          </a:prstGeom>
        </p:spPr>
        <p:txBody>
          <a:bodyPr lIns="0" tIns="0" rIns="0" bIns="0" rtlCol="0" anchor="t">
            <a:spAutoFit/>
          </a:bodyPr>
          <a:lstStyle/>
          <a:p>
            <a:pPr algn="l">
              <a:lnSpc>
                <a:spcPts val="2990"/>
              </a:lnSpc>
            </a:pPr>
            <a:r>
              <a:rPr lang="en-US" sz="2300">
                <a:solidFill>
                  <a:srgbClr val="000000"/>
                </a:solidFill>
                <a:latin typeface="Open Sauce"/>
                <a:ea typeface="Open Sauce"/>
                <a:cs typeface="Open Sauce"/>
                <a:sym typeface="Open Sauce"/>
              </a:rPr>
              <a:t>Not Applicable</a:t>
            </a:r>
          </a:p>
        </p:txBody>
      </p:sp>
      <p:sp>
        <p:nvSpPr>
          <p:cNvPr id="10" name="TextBox 10"/>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1" name="TextBox 11"/>
          <p:cNvSpPr txBox="1"/>
          <p:nvPr/>
        </p:nvSpPr>
        <p:spPr>
          <a:xfrm>
            <a:off x="1028700" y="2597082"/>
            <a:ext cx="5900719" cy="511810"/>
          </a:xfrm>
          <a:prstGeom prst="rect">
            <a:avLst/>
          </a:prstGeom>
        </p:spPr>
        <p:txBody>
          <a:bodyPr lIns="0" tIns="0" rIns="0" bIns="0" rtlCol="0" anchor="t">
            <a:spAutoFit/>
          </a:bodyPr>
          <a:lstStyle/>
          <a:p>
            <a:pPr algn="l">
              <a:lnSpc>
                <a:spcPts val="4160"/>
              </a:lnSpc>
            </a:pPr>
            <a:r>
              <a:rPr lang="en-US" sz="3200">
                <a:solidFill>
                  <a:srgbClr val="000000"/>
                </a:solidFill>
                <a:latin typeface="Open Sauce"/>
                <a:ea typeface="Open Sauce"/>
                <a:cs typeface="Open Sauce"/>
                <a:sym typeface="Open Sauce"/>
              </a:rPr>
              <a:t>Presenter Disclosure</a:t>
            </a:r>
          </a:p>
        </p:txBody>
      </p:sp>
      <p:sp>
        <p:nvSpPr>
          <p:cNvPr id="12" name="TextBox 12"/>
          <p:cNvSpPr txBox="1"/>
          <p:nvPr/>
        </p:nvSpPr>
        <p:spPr>
          <a:xfrm>
            <a:off x="0" y="8854440"/>
            <a:ext cx="18288000" cy="779145"/>
          </a:xfrm>
          <a:prstGeom prst="rect">
            <a:avLst/>
          </a:prstGeom>
        </p:spPr>
        <p:txBody>
          <a:bodyPr lIns="0" tIns="0" rIns="0" bIns="0" rtlCol="0" anchor="t">
            <a:spAutoFit/>
          </a:bodyPr>
          <a:lstStyle/>
          <a:p>
            <a:pPr algn="ctr">
              <a:lnSpc>
                <a:spcPts val="3120"/>
              </a:lnSpc>
              <a:spcBef>
                <a:spcPct val="0"/>
              </a:spcBef>
            </a:pPr>
            <a:r>
              <a:rPr lang="en-US" sz="2400">
                <a:solidFill>
                  <a:srgbClr val="000000"/>
                </a:solidFill>
                <a:latin typeface="Open Sauce"/>
                <a:ea typeface="Open Sauce"/>
                <a:cs typeface="Open Sauce"/>
                <a:sym typeface="Open Sauce"/>
              </a:rPr>
              <a:t>*An ineligible company is any entity whose primary business is producing, marketing, selling, re-selling, or distributing healthcare products used by or on patients.</a:t>
            </a:r>
          </a:p>
        </p:txBody>
      </p:sp>
      <p:sp>
        <p:nvSpPr>
          <p:cNvPr id="13" name="Freeform 13"/>
          <p:cNvSpPr/>
          <p:nvPr/>
        </p:nvSpPr>
        <p:spPr>
          <a:xfrm>
            <a:off x="1028700" y="736886"/>
            <a:ext cx="4492203" cy="861006"/>
          </a:xfrm>
          <a:custGeom>
            <a:avLst/>
            <a:gdLst/>
            <a:ahLst/>
            <a:cxnLst/>
            <a:rect l="l" t="t" r="r" b="b"/>
            <a:pathLst>
              <a:path w="4492203" h="861006">
                <a:moveTo>
                  <a:pt x="0" y="0"/>
                </a:moveTo>
                <a:lnTo>
                  <a:pt x="4492203" y="0"/>
                </a:lnTo>
                <a:lnTo>
                  <a:pt x="4492203" y="861006"/>
                </a:lnTo>
                <a:lnTo>
                  <a:pt x="0" y="86100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6282"/>
            <a:ext cx="10257527" cy="0"/>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3" name="AutoShape 3"/>
          <p:cNvSpPr/>
          <p:nvPr/>
        </p:nvSpPr>
        <p:spPr>
          <a:xfrm rot="-5400000">
            <a:off x="8924619" y="3690146"/>
            <a:ext cx="7345253" cy="0"/>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4" name="AutoShape 4"/>
          <p:cNvSpPr/>
          <p:nvPr/>
        </p:nvSpPr>
        <p:spPr>
          <a:xfrm>
            <a:off x="6916016" y="2545641"/>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a:off x="6916016" y="4951825"/>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AutoShape 6"/>
          <p:cNvSpPr/>
          <p:nvPr/>
        </p:nvSpPr>
        <p:spPr>
          <a:xfrm>
            <a:off x="6916016" y="7358010"/>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7" name="TextBox 7"/>
          <p:cNvSpPr txBox="1"/>
          <p:nvPr/>
        </p:nvSpPr>
        <p:spPr>
          <a:xfrm>
            <a:off x="1028700" y="995570"/>
            <a:ext cx="5206920" cy="3890168"/>
          </a:xfrm>
          <a:prstGeom prst="rect">
            <a:avLst/>
          </a:prstGeom>
        </p:spPr>
        <p:txBody>
          <a:bodyPr wrap="square" lIns="0" tIns="0" rIns="0" bIns="0" rtlCol="0" anchor="t">
            <a:spAutoFit/>
          </a:bodyPr>
          <a:lstStyle/>
          <a:p>
            <a:pPr>
              <a:lnSpc>
                <a:spcPts val="7679"/>
              </a:lnSpc>
            </a:pPr>
            <a:r>
              <a:rPr lang="en-US" sz="6350" b="1">
                <a:solidFill>
                  <a:srgbClr val="000000"/>
                </a:solidFill>
                <a:latin typeface="Open Sauce Semi-Bold"/>
                <a:ea typeface="Open Sauce Semi-Bold"/>
                <a:cs typeface="Open Sauce Semi-Bold"/>
                <a:sym typeface="Open Sauce Semi-Bold"/>
              </a:rPr>
              <a:t>NAMI SD IC's Next Steps Program Example</a:t>
            </a:r>
          </a:p>
        </p:txBody>
      </p:sp>
      <p:sp>
        <p:nvSpPr>
          <p:cNvPr id="8" name="TextBox 8"/>
          <p:cNvSpPr txBox="1"/>
          <p:nvPr/>
        </p:nvSpPr>
        <p:spPr>
          <a:xfrm>
            <a:off x="1028700" y="5424170"/>
            <a:ext cx="4542651" cy="3891771"/>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Next Steps provides peer support and SUD services to patients referred from the San Diego County Psychiatric Hospital. The assigned specialist works with the client on their goals for up to 6 months after discharge.</a:t>
            </a:r>
          </a:p>
        </p:txBody>
      </p:sp>
      <p:sp>
        <p:nvSpPr>
          <p:cNvPr id="9" name="TextBox 9"/>
          <p:cNvSpPr txBox="1"/>
          <p:nvPr/>
        </p:nvSpPr>
        <p:spPr>
          <a:xfrm>
            <a:off x="7618134" y="992981"/>
            <a:ext cx="4542651"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Provide Hope</a:t>
            </a:r>
          </a:p>
        </p:txBody>
      </p:sp>
      <p:sp>
        <p:nvSpPr>
          <p:cNvPr id="10" name="TextBox 10"/>
          <p:cNvSpPr txBox="1"/>
          <p:nvPr/>
        </p:nvSpPr>
        <p:spPr>
          <a:xfrm>
            <a:off x="13049960" y="650081"/>
            <a:ext cx="4542651"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Community Referrals</a:t>
            </a:r>
          </a:p>
        </p:txBody>
      </p:sp>
      <p:sp>
        <p:nvSpPr>
          <p:cNvPr id="11" name="TextBox 11"/>
          <p:cNvSpPr txBox="1"/>
          <p:nvPr/>
        </p:nvSpPr>
        <p:spPr>
          <a:xfrm>
            <a:off x="7595086" y="3399166"/>
            <a:ext cx="4542651"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Advocacy</a:t>
            </a:r>
          </a:p>
        </p:txBody>
      </p:sp>
      <p:sp>
        <p:nvSpPr>
          <p:cNvPr id="12" name="TextBox 12"/>
          <p:cNvSpPr txBox="1"/>
          <p:nvPr/>
        </p:nvSpPr>
        <p:spPr>
          <a:xfrm>
            <a:off x="13049960" y="3056266"/>
            <a:ext cx="4783001"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Transportation support</a:t>
            </a:r>
          </a:p>
        </p:txBody>
      </p:sp>
      <p:sp>
        <p:nvSpPr>
          <p:cNvPr id="13" name="TextBox 13"/>
          <p:cNvSpPr txBox="1"/>
          <p:nvPr/>
        </p:nvSpPr>
        <p:spPr>
          <a:xfrm>
            <a:off x="7618134" y="5462450"/>
            <a:ext cx="5103469"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Case Coordination with Tx Team</a:t>
            </a:r>
          </a:p>
        </p:txBody>
      </p:sp>
      <p:sp>
        <p:nvSpPr>
          <p:cNvPr id="14" name="TextBox 14"/>
          <p:cNvSpPr txBox="1"/>
          <p:nvPr/>
        </p:nvSpPr>
        <p:spPr>
          <a:xfrm>
            <a:off x="13049960" y="5805350"/>
            <a:ext cx="4975282"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Crisis Intervention</a:t>
            </a:r>
          </a:p>
        </p:txBody>
      </p:sp>
      <p:sp>
        <p:nvSpPr>
          <p:cNvPr id="15" name="TextBox 15"/>
          <p:cNvSpPr txBox="1"/>
          <p:nvPr/>
        </p:nvSpPr>
        <p:spPr>
          <a:xfrm>
            <a:off x="7618134" y="8469299"/>
            <a:ext cx="9166494"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Meet with clients weekly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flipV="1">
            <a:off x="25571" y="4373026"/>
            <a:ext cx="11432859"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5" name="Group 5"/>
          <p:cNvGrpSpPr/>
          <p:nvPr/>
        </p:nvGrpSpPr>
        <p:grpSpPr>
          <a:xfrm>
            <a:off x="11808061" y="0"/>
            <a:ext cx="6632339" cy="10287000"/>
            <a:chOff x="0" y="0"/>
            <a:chExt cx="8843119" cy="13716000"/>
          </a:xfrm>
        </p:grpSpPr>
        <p:pic>
          <p:nvPicPr>
            <p:cNvPr id="6" name="Picture 6"/>
            <p:cNvPicPr>
              <a:picLocks noChangeAspect="1"/>
            </p:cNvPicPr>
            <p:nvPr/>
          </p:nvPicPr>
          <p:blipFill>
            <a:blip r:embed="rId3"/>
            <a:srcRect l="61628" r="2911" b="2870"/>
            <a:stretch>
              <a:fillRect/>
            </a:stretch>
          </p:blipFill>
          <p:spPr>
            <a:xfrm>
              <a:off x="0" y="0"/>
              <a:ext cx="8843119" cy="13716000"/>
            </a:xfrm>
            <a:prstGeom prst="rect">
              <a:avLst/>
            </a:prstGeom>
          </p:spPr>
        </p:pic>
      </p:grpSp>
      <p:sp>
        <p:nvSpPr>
          <p:cNvPr id="7" name="TextBox 7"/>
          <p:cNvSpPr txBox="1"/>
          <p:nvPr/>
        </p:nvSpPr>
        <p:spPr>
          <a:xfrm>
            <a:off x="1028700" y="2231305"/>
            <a:ext cx="9172908" cy="1343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Adequate Pay</a:t>
            </a:r>
          </a:p>
        </p:txBody>
      </p:sp>
      <p:grpSp>
        <p:nvGrpSpPr>
          <p:cNvPr id="8" name="Group 8"/>
          <p:cNvGrpSpPr/>
          <p:nvPr/>
        </p:nvGrpSpPr>
        <p:grpSpPr>
          <a:xfrm>
            <a:off x="1028700" y="5528520"/>
            <a:ext cx="9906994" cy="1839248"/>
            <a:chOff x="0" y="0"/>
            <a:chExt cx="13209326" cy="2452330"/>
          </a:xfrm>
        </p:grpSpPr>
        <p:sp>
          <p:nvSpPr>
            <p:cNvPr id="9" name="TextBox 9"/>
            <p:cNvSpPr txBox="1"/>
            <p:nvPr/>
          </p:nvSpPr>
          <p:spPr>
            <a:xfrm>
              <a:off x="0" y="-28575"/>
              <a:ext cx="13209326" cy="1371388"/>
            </a:xfrm>
            <a:prstGeom prst="rect">
              <a:avLst/>
            </a:prstGeom>
          </p:spPr>
          <p:txBody>
            <a:bodyPr lIns="0" tIns="0" rIns="0" bIns="0" rtlCol="0" anchor="t">
              <a:spAutoFit/>
            </a:bodyPr>
            <a:lstStyle/>
            <a:p>
              <a:pPr algn="l">
                <a:lnSpc>
                  <a:spcPts val="4160"/>
                </a:lnSpc>
              </a:pPr>
              <a:r>
                <a:rPr lang="en-US" sz="3200">
                  <a:solidFill>
                    <a:srgbClr val="000000"/>
                  </a:solidFill>
                  <a:latin typeface="Open Sauce"/>
                  <a:ea typeface="Open Sauce"/>
                  <a:cs typeface="Open Sauce"/>
                  <a:sym typeface="Open Sauce"/>
                </a:rPr>
                <a:t>Voluntarism and low pay are common reasons why peers leave the work force. </a:t>
              </a:r>
              <a:r>
                <a:rPr lang="en-US" sz="3200" baseline="30000">
                  <a:solidFill>
                    <a:srgbClr val="000000"/>
                  </a:solidFill>
                  <a:latin typeface="Open Sauce"/>
                  <a:ea typeface="Open Sauce"/>
                  <a:cs typeface="Open Sauce"/>
                  <a:sym typeface="Open Sauce"/>
                </a:rPr>
                <a:t>(2, 9)</a:t>
              </a:r>
            </a:p>
          </p:txBody>
        </p:sp>
        <p:sp>
          <p:nvSpPr>
            <p:cNvPr id="10" name="TextBox 10"/>
            <p:cNvSpPr txBox="1"/>
            <p:nvPr/>
          </p:nvSpPr>
          <p:spPr>
            <a:xfrm>
              <a:off x="0" y="1958935"/>
              <a:ext cx="13209326" cy="493395"/>
            </a:xfrm>
            <a:prstGeom prst="rect">
              <a:avLst/>
            </a:prstGeom>
          </p:spPr>
          <p:txBody>
            <a:bodyPr lIns="0" tIns="0" rIns="0" bIns="0" rtlCol="0" anchor="t">
              <a:spAutoFit/>
            </a:bodyPr>
            <a:lstStyle/>
            <a:p>
              <a:pPr marL="0" lvl="0" indent="0" algn="l">
                <a:lnSpc>
                  <a:spcPts val="3150"/>
                </a:lnSpc>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3" name="AutoShape 3"/>
          <p:cNvSpPr/>
          <p:nvPr/>
        </p:nvSpPr>
        <p:spPr>
          <a:xfrm>
            <a:off x="8329412" y="1392822"/>
            <a:ext cx="0" cy="8966211"/>
          </a:xfrm>
          <a:prstGeom prst="line">
            <a:avLst/>
          </a:prstGeom>
          <a:ln w="9525" cap="rnd">
            <a:solidFill>
              <a:srgbClr val="999E99">
                <a:alpha val="40000"/>
              </a:srgbClr>
            </a:solidFill>
            <a:prstDash val="solid"/>
            <a:headEnd type="none" w="sm" len="sm"/>
            <a:tailEnd type="none" w="sm" len="sm"/>
          </a:ln>
        </p:spPr>
        <p:txBody>
          <a:bodyPr/>
          <a:lstStyle/>
          <a:p>
            <a:endParaRPr lang="en-US"/>
          </a:p>
        </p:txBody>
      </p:sp>
      <p:grpSp>
        <p:nvGrpSpPr>
          <p:cNvPr id="4" name="Group 4"/>
          <p:cNvGrpSpPr/>
          <p:nvPr/>
        </p:nvGrpSpPr>
        <p:grpSpPr>
          <a:xfrm>
            <a:off x="9436136" y="6707285"/>
            <a:ext cx="7551246" cy="876126"/>
            <a:chOff x="0" y="0"/>
            <a:chExt cx="10068329" cy="1168168"/>
          </a:xfrm>
        </p:grpSpPr>
        <p:sp>
          <p:nvSpPr>
            <p:cNvPr id="5" name="TextBox 5"/>
            <p:cNvSpPr txBox="1"/>
            <p:nvPr/>
          </p:nvSpPr>
          <p:spPr>
            <a:xfrm>
              <a:off x="1529751" y="48631"/>
              <a:ext cx="8538578" cy="1119537"/>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Involving peer workers through change process </a:t>
              </a:r>
              <a:r>
                <a:rPr lang="en-US" sz="2600" baseline="30000">
                  <a:solidFill>
                    <a:srgbClr val="000000"/>
                  </a:solidFill>
                  <a:latin typeface="Open Sauce"/>
                  <a:ea typeface="Open Sauce"/>
                  <a:cs typeface="Open Sauce"/>
                  <a:sym typeface="Open Sauce"/>
                </a:rPr>
                <a:t>(10)</a:t>
              </a:r>
            </a:p>
          </p:txBody>
        </p:sp>
        <p:sp>
          <p:nvSpPr>
            <p:cNvPr id="6" name="Freeform 6"/>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9436136" y="2306702"/>
            <a:ext cx="605364" cy="605364"/>
          </a:xfrm>
          <a:custGeom>
            <a:avLst/>
            <a:gdLst/>
            <a:ahLst/>
            <a:cxnLst/>
            <a:rect l="l" t="t" r="r" b="b"/>
            <a:pathLst>
              <a:path w="605364" h="605364">
                <a:moveTo>
                  <a:pt x="0" y="0"/>
                </a:moveTo>
                <a:lnTo>
                  <a:pt x="605365" y="0"/>
                </a:lnTo>
                <a:lnTo>
                  <a:pt x="605365" y="605365"/>
                </a:lnTo>
                <a:lnTo>
                  <a:pt x="0" y="605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9436136" y="3771443"/>
            <a:ext cx="7551246" cy="876126"/>
            <a:chOff x="0" y="0"/>
            <a:chExt cx="10068329" cy="1168168"/>
          </a:xfrm>
        </p:grpSpPr>
        <p:sp>
          <p:nvSpPr>
            <p:cNvPr id="9" name="TextBox 9"/>
            <p:cNvSpPr txBox="1"/>
            <p:nvPr/>
          </p:nvSpPr>
          <p:spPr>
            <a:xfrm>
              <a:off x="1529751" y="48631"/>
              <a:ext cx="8538578" cy="1119537"/>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Peer Support is complementary to clinical support </a:t>
              </a:r>
              <a:r>
                <a:rPr lang="en-US" sz="2600" baseline="30000">
                  <a:solidFill>
                    <a:srgbClr val="000000"/>
                  </a:solidFill>
                  <a:latin typeface="Open Sauce"/>
                  <a:ea typeface="Open Sauce"/>
                  <a:cs typeface="Open Sauce"/>
                  <a:sym typeface="Open Sauce"/>
                </a:rPr>
                <a:t>(6)</a:t>
              </a:r>
            </a:p>
          </p:txBody>
        </p:sp>
        <p:sp>
          <p:nvSpPr>
            <p:cNvPr id="10" name="Freeform 10"/>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9436136" y="5239364"/>
            <a:ext cx="7551246" cy="876126"/>
            <a:chOff x="0" y="0"/>
            <a:chExt cx="10068329" cy="1168168"/>
          </a:xfrm>
        </p:grpSpPr>
        <p:sp>
          <p:nvSpPr>
            <p:cNvPr id="12" name="TextBox 12"/>
            <p:cNvSpPr txBox="1"/>
            <p:nvPr/>
          </p:nvSpPr>
          <p:spPr>
            <a:xfrm>
              <a:off x="1529751" y="48631"/>
              <a:ext cx="8538578" cy="1119537"/>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Viewing Peers and Clinical staff as equals </a:t>
              </a:r>
              <a:r>
                <a:rPr lang="en-US" sz="2600" baseline="30000">
                  <a:solidFill>
                    <a:srgbClr val="000000"/>
                  </a:solidFill>
                  <a:latin typeface="Open Sauce"/>
                  <a:ea typeface="Open Sauce"/>
                  <a:cs typeface="Open Sauce"/>
                  <a:sym typeface="Open Sauce"/>
                </a:rPr>
                <a:t>(6)</a:t>
              </a:r>
            </a:p>
          </p:txBody>
        </p:sp>
        <p:sp>
          <p:nvSpPr>
            <p:cNvPr id="13" name="Freeform 13"/>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4" name="Group 14"/>
          <p:cNvGrpSpPr/>
          <p:nvPr/>
        </p:nvGrpSpPr>
        <p:grpSpPr>
          <a:xfrm>
            <a:off x="9436136" y="8118057"/>
            <a:ext cx="7551246" cy="876126"/>
            <a:chOff x="0" y="0"/>
            <a:chExt cx="10068329" cy="1168168"/>
          </a:xfrm>
        </p:grpSpPr>
        <p:sp>
          <p:nvSpPr>
            <p:cNvPr id="15" name="TextBox 15"/>
            <p:cNvSpPr txBox="1"/>
            <p:nvPr/>
          </p:nvSpPr>
          <p:spPr>
            <a:xfrm>
              <a:off x="1529751" y="48631"/>
              <a:ext cx="8538578" cy="1119537"/>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Get feedback and input from current staff </a:t>
              </a:r>
              <a:r>
                <a:rPr lang="en-US" sz="2600" baseline="30000">
                  <a:solidFill>
                    <a:srgbClr val="000000"/>
                  </a:solidFill>
                  <a:latin typeface="Open Sauce"/>
                  <a:ea typeface="Open Sauce"/>
                  <a:cs typeface="Open Sauce"/>
                  <a:sym typeface="Open Sauce"/>
                </a:rPr>
                <a:t>(6)</a:t>
              </a:r>
            </a:p>
          </p:txBody>
        </p:sp>
        <p:sp>
          <p:nvSpPr>
            <p:cNvPr id="16" name="Freeform 16"/>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7" name="Freeform 17"/>
          <p:cNvSpPr/>
          <p:nvPr/>
        </p:nvSpPr>
        <p:spPr>
          <a:xfrm>
            <a:off x="1028700" y="4795899"/>
            <a:ext cx="6831048" cy="4551186"/>
          </a:xfrm>
          <a:custGeom>
            <a:avLst/>
            <a:gdLst/>
            <a:ahLst/>
            <a:cxnLst/>
            <a:rect l="l" t="t" r="r" b="b"/>
            <a:pathLst>
              <a:path w="6831048" h="4551186">
                <a:moveTo>
                  <a:pt x="0" y="0"/>
                </a:moveTo>
                <a:lnTo>
                  <a:pt x="6831048" y="0"/>
                </a:lnTo>
                <a:lnTo>
                  <a:pt x="6831048" y="4551186"/>
                </a:lnTo>
                <a:lnTo>
                  <a:pt x="0" y="4551186"/>
                </a:lnTo>
                <a:lnTo>
                  <a:pt x="0" y="0"/>
                </a:lnTo>
                <a:close/>
              </a:path>
            </a:pathLst>
          </a:custGeom>
          <a:blipFill>
            <a:blip r:embed="rId5"/>
            <a:stretch>
              <a:fillRect/>
            </a:stretch>
          </a:blipFill>
        </p:spPr>
        <p:txBody>
          <a:bodyPr/>
          <a:lstStyle/>
          <a:p>
            <a:endParaRPr lang="en-US"/>
          </a:p>
        </p:txBody>
      </p:sp>
      <p:sp>
        <p:nvSpPr>
          <p:cNvPr id="18" name="TextBox 18"/>
          <p:cNvSpPr txBox="1"/>
          <p:nvPr/>
        </p:nvSpPr>
        <p:spPr>
          <a:xfrm>
            <a:off x="10583449" y="2340794"/>
            <a:ext cx="6403934" cy="833755"/>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Recovery-oriented workplace culture </a:t>
            </a:r>
            <a:r>
              <a:rPr lang="en-US" sz="2600" baseline="30000">
                <a:solidFill>
                  <a:srgbClr val="000000"/>
                </a:solidFill>
                <a:latin typeface="Open Sauce"/>
                <a:ea typeface="Open Sauce"/>
                <a:cs typeface="Open Sauce"/>
                <a:sym typeface="Open Sauce"/>
              </a:rPr>
              <a:t>(10)</a:t>
            </a:r>
          </a:p>
        </p:txBody>
      </p:sp>
      <p:sp>
        <p:nvSpPr>
          <p:cNvPr id="19" name="TextBox 19"/>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20" name="TextBox 20"/>
          <p:cNvSpPr txBox="1"/>
          <p:nvPr/>
        </p:nvSpPr>
        <p:spPr>
          <a:xfrm>
            <a:off x="1028700" y="1720081"/>
            <a:ext cx="4908522" cy="26765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Cultural Changes</a:t>
            </a:r>
          </a:p>
        </p:txBody>
      </p:sp>
      <p:sp>
        <p:nvSpPr>
          <p:cNvPr id="21" name="TextBox 21"/>
          <p:cNvSpPr txBox="1"/>
          <p:nvPr/>
        </p:nvSpPr>
        <p:spPr>
          <a:xfrm>
            <a:off x="939036" y="8003739"/>
            <a:ext cx="6486123" cy="386715"/>
          </a:xfrm>
          <a:prstGeom prst="rect">
            <a:avLst/>
          </a:prstGeom>
        </p:spPr>
        <p:txBody>
          <a:bodyPr lIns="0" tIns="0" rIns="0" bIns="0" rtlCol="0" anchor="t">
            <a:spAutoFit/>
          </a:bodyPr>
          <a:lstStyle/>
          <a:p>
            <a:pPr marL="0" lvl="0" indent="0" algn="l">
              <a:lnSpc>
                <a:spcPts val="3150"/>
              </a:lnSpc>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55" b="-9555"/>
            </a:stretch>
          </a:blipFill>
        </p:spPr>
        <p:txBody>
          <a:bodyPr/>
          <a:lstStyle/>
          <a:p>
            <a:endParaRPr lang="en-US"/>
          </a:p>
        </p:txBody>
      </p:sp>
      <p:grpSp>
        <p:nvGrpSpPr>
          <p:cNvPr id="3" name="Group 3"/>
          <p:cNvGrpSpPr/>
          <p:nvPr/>
        </p:nvGrpSpPr>
        <p:grpSpPr>
          <a:xfrm>
            <a:off x="1028700" y="1028700"/>
            <a:ext cx="13970020" cy="2518953"/>
            <a:chOff x="0" y="0"/>
            <a:chExt cx="18626693" cy="3358604"/>
          </a:xfrm>
        </p:grpSpPr>
        <p:sp>
          <p:nvSpPr>
            <p:cNvPr id="4" name="TextBox 4"/>
            <p:cNvSpPr txBox="1"/>
            <p:nvPr/>
          </p:nvSpPr>
          <p:spPr>
            <a:xfrm>
              <a:off x="0" y="2434044"/>
              <a:ext cx="9214119" cy="924560"/>
            </a:xfrm>
            <a:prstGeom prst="rect">
              <a:avLst/>
            </a:prstGeom>
          </p:spPr>
          <p:txBody>
            <a:bodyPr lIns="0" tIns="0" rIns="0" bIns="0" rtlCol="0" anchor="t">
              <a:spAutoFit/>
            </a:bodyPr>
            <a:lstStyle/>
            <a:p>
              <a:pPr algn="l">
                <a:lnSpc>
                  <a:spcPts val="5880"/>
                </a:lnSpc>
              </a:pPr>
              <a:endParaRPr/>
            </a:p>
          </p:txBody>
        </p:sp>
        <p:sp>
          <p:nvSpPr>
            <p:cNvPr id="5" name="TextBox 5"/>
            <p:cNvSpPr txBox="1"/>
            <p:nvPr/>
          </p:nvSpPr>
          <p:spPr>
            <a:xfrm>
              <a:off x="0" y="95250"/>
              <a:ext cx="18626693" cy="2135717"/>
            </a:xfrm>
            <a:prstGeom prst="rect">
              <a:avLst/>
            </a:prstGeom>
          </p:spPr>
          <p:txBody>
            <a:bodyPr lIns="0" tIns="0" rIns="0" bIns="0" rtlCol="0" anchor="t">
              <a:spAutoFit/>
            </a:bodyPr>
            <a:lstStyle/>
            <a:p>
              <a:pPr algn="l">
                <a:lnSpc>
                  <a:spcPts val="12100"/>
                </a:lnSpc>
              </a:pPr>
              <a:r>
                <a:rPr lang="en-US" sz="11000">
                  <a:solidFill>
                    <a:srgbClr val="FFFFFF"/>
                  </a:solidFill>
                  <a:latin typeface="Open Sauce"/>
                  <a:ea typeface="Open Sauce"/>
                  <a:cs typeface="Open Sauce"/>
                  <a:sym typeface="Open Sauce"/>
                </a:rPr>
                <a:t>Taking Action</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flipV="1">
            <a:off x="25571" y="4373026"/>
            <a:ext cx="11432859"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5" name="Group 5"/>
          <p:cNvGrpSpPr/>
          <p:nvPr/>
        </p:nvGrpSpPr>
        <p:grpSpPr>
          <a:xfrm>
            <a:off x="11808061" y="0"/>
            <a:ext cx="6632339" cy="10287000"/>
            <a:chOff x="0" y="0"/>
            <a:chExt cx="8843119" cy="13716000"/>
          </a:xfrm>
        </p:grpSpPr>
        <p:pic>
          <p:nvPicPr>
            <p:cNvPr id="6" name="Picture 6"/>
            <p:cNvPicPr>
              <a:picLocks noChangeAspect="1"/>
            </p:cNvPicPr>
            <p:nvPr/>
          </p:nvPicPr>
          <p:blipFill>
            <a:blip r:embed="rId3"/>
            <a:srcRect l="28522" r="28522"/>
            <a:stretch>
              <a:fillRect/>
            </a:stretch>
          </p:blipFill>
          <p:spPr>
            <a:xfrm>
              <a:off x="0" y="0"/>
              <a:ext cx="8843119" cy="13716000"/>
            </a:xfrm>
            <a:prstGeom prst="rect">
              <a:avLst/>
            </a:prstGeom>
          </p:spPr>
        </p:pic>
      </p:grpSp>
      <p:sp>
        <p:nvSpPr>
          <p:cNvPr id="7" name="TextBox 7"/>
          <p:cNvSpPr txBox="1"/>
          <p:nvPr/>
        </p:nvSpPr>
        <p:spPr>
          <a:xfrm>
            <a:off x="1028700" y="2231305"/>
            <a:ext cx="9172908" cy="1343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Onboarding</a:t>
            </a:r>
          </a:p>
        </p:txBody>
      </p:sp>
      <p:grpSp>
        <p:nvGrpSpPr>
          <p:cNvPr id="8" name="Group 8"/>
          <p:cNvGrpSpPr/>
          <p:nvPr/>
        </p:nvGrpSpPr>
        <p:grpSpPr>
          <a:xfrm>
            <a:off x="1028700" y="5507089"/>
            <a:ext cx="9906994" cy="2384554"/>
            <a:chOff x="0" y="-28575"/>
            <a:chExt cx="13209326" cy="3179405"/>
          </a:xfrm>
        </p:grpSpPr>
        <p:sp>
          <p:nvSpPr>
            <p:cNvPr id="9" name="TextBox 9"/>
            <p:cNvSpPr txBox="1"/>
            <p:nvPr/>
          </p:nvSpPr>
          <p:spPr>
            <a:xfrm>
              <a:off x="0" y="-28575"/>
              <a:ext cx="13209326" cy="2100746"/>
            </a:xfrm>
            <a:prstGeom prst="rect">
              <a:avLst/>
            </a:prstGeom>
          </p:spPr>
          <p:txBody>
            <a:bodyPr lIns="0" tIns="0" rIns="0" bIns="0" rtlCol="0" anchor="t">
              <a:spAutoFit/>
            </a:bodyPr>
            <a:lstStyle/>
            <a:p>
              <a:pPr algn="l">
                <a:lnSpc>
                  <a:spcPts val="4160"/>
                </a:lnSpc>
              </a:pPr>
              <a:r>
                <a:rPr lang="en-US" sz="3200">
                  <a:solidFill>
                    <a:srgbClr val="000000"/>
                  </a:solidFill>
                  <a:latin typeface="Open Sauce"/>
                  <a:ea typeface="Open Sauce"/>
                  <a:cs typeface="Open Sauce"/>
                  <a:sym typeface="Open Sauce"/>
                </a:rPr>
                <a:t>Robust Induction </a:t>
              </a:r>
              <a:r>
                <a:rPr lang="en-US" sz="3200" baseline="30000">
                  <a:solidFill>
                    <a:srgbClr val="000000"/>
                  </a:solidFill>
                  <a:latin typeface="Open Sauce"/>
                  <a:ea typeface="Open Sauce"/>
                  <a:cs typeface="Open Sauce"/>
                  <a:sym typeface="Open Sauce"/>
                </a:rPr>
                <a:t>(8)</a:t>
              </a:r>
            </a:p>
            <a:p>
              <a:pPr algn="l">
                <a:lnSpc>
                  <a:spcPts val="4160"/>
                </a:lnSpc>
              </a:pPr>
              <a:endParaRPr lang="en-US" sz="3200">
                <a:solidFill>
                  <a:srgbClr val="000000"/>
                </a:solidFill>
                <a:latin typeface="Open Sauce"/>
                <a:ea typeface="Open Sauce"/>
                <a:cs typeface="Open Sauce"/>
                <a:sym typeface="Open Sauce"/>
              </a:endParaRPr>
            </a:p>
            <a:p>
              <a:pPr algn="l">
                <a:lnSpc>
                  <a:spcPts val="4160"/>
                </a:lnSpc>
              </a:pPr>
              <a:r>
                <a:rPr lang="en-US" sz="3200">
                  <a:solidFill>
                    <a:srgbClr val="000000"/>
                  </a:solidFill>
                  <a:latin typeface="Open Sauce"/>
                  <a:ea typeface="Open Sauce"/>
                  <a:cs typeface="Open Sauce"/>
                  <a:sym typeface="Open Sauce"/>
                </a:rPr>
                <a:t>Continued clarification of roles </a:t>
              </a:r>
              <a:r>
                <a:rPr lang="en-US" sz="3200" baseline="30000">
                  <a:solidFill>
                    <a:srgbClr val="000000"/>
                  </a:solidFill>
                  <a:latin typeface="Open Sauce"/>
                  <a:ea typeface="Open Sauce"/>
                  <a:cs typeface="Open Sauce"/>
                  <a:sym typeface="Open Sauce"/>
                </a:rPr>
                <a:t>(8)</a:t>
              </a:r>
            </a:p>
          </p:txBody>
        </p:sp>
        <p:sp>
          <p:nvSpPr>
            <p:cNvPr id="10" name="TextBox 10"/>
            <p:cNvSpPr txBox="1"/>
            <p:nvPr/>
          </p:nvSpPr>
          <p:spPr>
            <a:xfrm>
              <a:off x="0" y="2657435"/>
              <a:ext cx="13209326" cy="493395"/>
            </a:xfrm>
            <a:prstGeom prst="rect">
              <a:avLst/>
            </a:prstGeom>
          </p:spPr>
          <p:txBody>
            <a:bodyPr lIns="0" tIns="0" rIns="0" bIns="0" rtlCol="0" anchor="t">
              <a:spAutoFit/>
            </a:bodyPr>
            <a:lstStyle/>
            <a:p>
              <a:pPr marL="0" lvl="0" indent="0" algn="l">
                <a:lnSpc>
                  <a:spcPts val="3150"/>
                </a:lnSpc>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6282"/>
            <a:ext cx="10257527" cy="0"/>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3" name="AutoShape 3"/>
          <p:cNvSpPr/>
          <p:nvPr/>
        </p:nvSpPr>
        <p:spPr>
          <a:xfrm rot="-5400000">
            <a:off x="8924619" y="3690146"/>
            <a:ext cx="7345253" cy="0"/>
          </a:xfrm>
          <a:prstGeom prst="line">
            <a:avLst/>
          </a:prstGeom>
          <a:ln w="9525" cap="rnd">
            <a:solidFill>
              <a:srgbClr val="000000">
                <a:alpha val="29804"/>
              </a:srgbClr>
            </a:solidFill>
            <a:prstDash val="solid"/>
            <a:headEnd type="none" w="sm" len="sm"/>
            <a:tailEnd type="none" w="sm" len="sm"/>
          </a:ln>
        </p:spPr>
        <p:txBody>
          <a:bodyPr/>
          <a:lstStyle/>
          <a:p>
            <a:endParaRPr lang="en-US"/>
          </a:p>
        </p:txBody>
      </p:sp>
      <p:sp>
        <p:nvSpPr>
          <p:cNvPr id="4" name="AutoShape 4"/>
          <p:cNvSpPr/>
          <p:nvPr/>
        </p:nvSpPr>
        <p:spPr>
          <a:xfrm>
            <a:off x="6916016" y="2545641"/>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a:off x="6916016" y="4951825"/>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AutoShape 6"/>
          <p:cNvSpPr/>
          <p:nvPr/>
        </p:nvSpPr>
        <p:spPr>
          <a:xfrm>
            <a:off x="6916016" y="7358010"/>
            <a:ext cx="1137198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7" name="TextBox 7"/>
          <p:cNvSpPr txBox="1"/>
          <p:nvPr/>
        </p:nvSpPr>
        <p:spPr>
          <a:xfrm>
            <a:off x="809625" y="1494166"/>
            <a:ext cx="5819773" cy="4932119"/>
          </a:xfrm>
          <a:prstGeom prst="rect">
            <a:avLst/>
          </a:prstGeom>
        </p:spPr>
        <p:txBody>
          <a:bodyPr wrap="square" lIns="0" tIns="0" rIns="0" bIns="0" rtlCol="0" anchor="t">
            <a:spAutoFit/>
          </a:bodyPr>
          <a:lstStyle/>
          <a:p>
            <a:r>
              <a:rPr lang="en-US" sz="6350" b="1">
                <a:solidFill>
                  <a:srgbClr val="000000"/>
                </a:solidFill>
                <a:latin typeface="Open Sauce Semi-Bold"/>
                <a:ea typeface="Open Sauce Semi-Bold"/>
                <a:cs typeface="Open Sauce Semi-Bold"/>
                <a:sym typeface="Open Sauce Semi-Bold"/>
              </a:rPr>
              <a:t>NAMI SD IC's Next Steps Program –</a:t>
            </a:r>
          </a:p>
          <a:p>
            <a:endParaRPr lang="en-US" sz="2800" b="1">
              <a:solidFill>
                <a:srgbClr val="000000"/>
              </a:solidFill>
              <a:latin typeface="Open Sauce Semi-Bold"/>
              <a:ea typeface="Open Sauce Semi-Bold"/>
              <a:cs typeface="Open Sauce Semi-Bold"/>
              <a:sym typeface="Open Sauce Semi-Bold"/>
            </a:endParaRPr>
          </a:p>
          <a:p>
            <a:endParaRPr lang="en-US" sz="600" b="1">
              <a:solidFill>
                <a:srgbClr val="000000"/>
              </a:solidFill>
              <a:latin typeface="Open Sauce Semi-Bold"/>
              <a:ea typeface="Open Sauce Semi-Bold"/>
              <a:cs typeface="Open Sauce Semi-Bold"/>
            </a:endParaRPr>
          </a:p>
          <a:p>
            <a:r>
              <a:rPr lang="en-US" sz="4800" b="1">
                <a:solidFill>
                  <a:srgbClr val="000000"/>
                </a:solidFill>
                <a:latin typeface="Open Sauce Semi-Bold"/>
                <a:ea typeface="Open Sauce Semi-Bold"/>
                <a:cs typeface="Open Sauce Semi-Bold"/>
                <a:sym typeface="Open Sauce Semi-Bold"/>
              </a:rPr>
              <a:t>Peer Specialists' Onboarding Plan</a:t>
            </a:r>
            <a:endParaRPr lang="en-US" sz="4800" b="1">
              <a:solidFill>
                <a:srgbClr val="000000"/>
              </a:solidFill>
              <a:latin typeface="Open Sauce Semi-Bold"/>
              <a:ea typeface="Open Sauce Semi-Bold"/>
              <a:cs typeface="Open Sauce Semi-Bold"/>
            </a:endParaRPr>
          </a:p>
        </p:txBody>
      </p:sp>
      <p:sp>
        <p:nvSpPr>
          <p:cNvPr id="8" name="TextBox 8"/>
          <p:cNvSpPr txBox="1"/>
          <p:nvPr/>
        </p:nvSpPr>
        <p:spPr>
          <a:xfrm>
            <a:off x="7618134" y="992981"/>
            <a:ext cx="4542651"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Harm Reduction</a:t>
            </a:r>
          </a:p>
        </p:txBody>
      </p:sp>
      <p:sp>
        <p:nvSpPr>
          <p:cNvPr id="9" name="TextBox 9"/>
          <p:cNvSpPr txBox="1"/>
          <p:nvPr/>
        </p:nvSpPr>
        <p:spPr>
          <a:xfrm>
            <a:off x="13049960" y="650081"/>
            <a:ext cx="4542651"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Cultural Competency</a:t>
            </a:r>
          </a:p>
        </p:txBody>
      </p:sp>
      <p:sp>
        <p:nvSpPr>
          <p:cNvPr id="10" name="TextBox 10"/>
          <p:cNvSpPr txBox="1"/>
          <p:nvPr/>
        </p:nvSpPr>
        <p:spPr>
          <a:xfrm>
            <a:off x="7595086" y="3056266"/>
            <a:ext cx="4542651"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Motivational Interviewing</a:t>
            </a:r>
          </a:p>
        </p:txBody>
      </p:sp>
      <p:sp>
        <p:nvSpPr>
          <p:cNvPr id="11" name="TextBox 11"/>
          <p:cNvSpPr txBox="1"/>
          <p:nvPr/>
        </p:nvSpPr>
        <p:spPr>
          <a:xfrm>
            <a:off x="13049960" y="3399166"/>
            <a:ext cx="4542651"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Safety Trainings</a:t>
            </a:r>
          </a:p>
        </p:txBody>
      </p:sp>
      <p:sp>
        <p:nvSpPr>
          <p:cNvPr id="12" name="TextBox 12"/>
          <p:cNvSpPr txBox="1"/>
          <p:nvPr/>
        </p:nvSpPr>
        <p:spPr>
          <a:xfrm>
            <a:off x="7618134" y="5462450"/>
            <a:ext cx="4542651" cy="13563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HIPAA and Confidentiality</a:t>
            </a:r>
          </a:p>
        </p:txBody>
      </p:sp>
      <p:sp>
        <p:nvSpPr>
          <p:cNvPr id="13" name="TextBox 13"/>
          <p:cNvSpPr txBox="1"/>
          <p:nvPr/>
        </p:nvSpPr>
        <p:spPr>
          <a:xfrm>
            <a:off x="13049960" y="5805350"/>
            <a:ext cx="4542651"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SBIRT</a:t>
            </a:r>
          </a:p>
        </p:txBody>
      </p:sp>
      <p:sp>
        <p:nvSpPr>
          <p:cNvPr id="14" name="TextBox 14"/>
          <p:cNvSpPr txBox="1"/>
          <p:nvPr/>
        </p:nvSpPr>
        <p:spPr>
          <a:xfrm>
            <a:off x="7618134" y="8469299"/>
            <a:ext cx="10159943" cy="670560"/>
          </a:xfrm>
          <a:prstGeom prst="rect">
            <a:avLst/>
          </a:prstGeom>
        </p:spPr>
        <p:txBody>
          <a:bodyPr lIns="0" tIns="0" rIns="0" bIns="0" rtlCol="0" anchor="t">
            <a:spAutoFit/>
          </a:bodyPr>
          <a:lstStyle/>
          <a:p>
            <a:pPr algn="l">
              <a:lnSpc>
                <a:spcPts val="5460"/>
              </a:lnSpc>
            </a:pPr>
            <a:r>
              <a:rPr lang="en-US" sz="4200">
                <a:solidFill>
                  <a:srgbClr val="000000"/>
                </a:solidFill>
                <a:latin typeface="Open Sauce"/>
                <a:ea typeface="Open Sauce"/>
                <a:cs typeface="Open Sauce"/>
                <a:sym typeface="Open Sauce"/>
              </a:rPr>
              <a:t>Two Week Peer Employment Training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4418944"/>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rot="5400000">
            <a:off x="3085034" y="7440408"/>
            <a:ext cx="6052452"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rot="5400000">
            <a:off x="9175299" y="7445170"/>
            <a:ext cx="6042927"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Freeform 6"/>
          <p:cNvSpPr/>
          <p:nvPr/>
        </p:nvSpPr>
        <p:spPr>
          <a:xfrm>
            <a:off x="1028700" y="4978167"/>
            <a:ext cx="786854" cy="796814"/>
          </a:xfrm>
          <a:custGeom>
            <a:avLst/>
            <a:gdLst/>
            <a:ahLst/>
            <a:cxnLst/>
            <a:rect l="l" t="t" r="r" b="b"/>
            <a:pathLst>
              <a:path w="786854" h="796814">
                <a:moveTo>
                  <a:pt x="0" y="0"/>
                </a:moveTo>
                <a:lnTo>
                  <a:pt x="786854" y="0"/>
                </a:lnTo>
                <a:lnTo>
                  <a:pt x="786854" y="796815"/>
                </a:lnTo>
                <a:lnTo>
                  <a:pt x="0" y="796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6593860" y="4859579"/>
            <a:ext cx="1020038" cy="814755"/>
          </a:xfrm>
          <a:custGeom>
            <a:avLst/>
            <a:gdLst/>
            <a:ahLst/>
            <a:cxnLst/>
            <a:rect l="l" t="t" r="r" b="b"/>
            <a:pathLst>
              <a:path w="1020038" h="814755">
                <a:moveTo>
                  <a:pt x="0" y="0"/>
                </a:moveTo>
                <a:lnTo>
                  <a:pt x="1020038" y="0"/>
                </a:lnTo>
                <a:lnTo>
                  <a:pt x="1020038" y="814755"/>
                </a:lnTo>
                <a:lnTo>
                  <a:pt x="0" y="814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677775" y="4756290"/>
            <a:ext cx="1099686" cy="1021333"/>
          </a:xfrm>
          <a:custGeom>
            <a:avLst/>
            <a:gdLst/>
            <a:ahLst/>
            <a:cxnLst/>
            <a:rect l="l" t="t" r="r" b="b"/>
            <a:pathLst>
              <a:path w="1099686" h="1021333">
                <a:moveTo>
                  <a:pt x="0" y="0"/>
                </a:moveTo>
                <a:lnTo>
                  <a:pt x="1099686" y="0"/>
                </a:lnTo>
                <a:lnTo>
                  <a:pt x="1099686" y="1021333"/>
                </a:lnTo>
                <a:lnTo>
                  <a:pt x="0" y="10213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0" name="TextBox 10"/>
          <p:cNvSpPr txBox="1"/>
          <p:nvPr/>
        </p:nvSpPr>
        <p:spPr>
          <a:xfrm>
            <a:off x="1003129" y="1728849"/>
            <a:ext cx="16491439" cy="2552700"/>
          </a:xfrm>
          <a:prstGeom prst="rect">
            <a:avLst/>
          </a:prstGeom>
        </p:spPr>
        <p:txBody>
          <a:bodyPr lIns="0" tIns="0" rIns="0" bIns="0" rtlCol="0" anchor="t">
            <a:spAutoFit/>
          </a:bodyPr>
          <a:lstStyle/>
          <a:p>
            <a:pPr algn="l">
              <a:lnSpc>
                <a:spcPts val="10080"/>
              </a:lnSpc>
            </a:pPr>
            <a:r>
              <a:rPr lang="en-US" sz="8400">
                <a:solidFill>
                  <a:srgbClr val="000000"/>
                </a:solidFill>
                <a:latin typeface="Open Sauce"/>
                <a:ea typeface="Open Sauce"/>
                <a:cs typeface="Open Sauce"/>
                <a:sym typeface="Open Sauce"/>
              </a:rPr>
              <a:t>Medi-Cal Peer Support Specialist Certification </a:t>
            </a:r>
            <a:r>
              <a:rPr lang="en-US" sz="6600" baseline="30000">
                <a:solidFill>
                  <a:srgbClr val="000000"/>
                </a:solidFill>
                <a:latin typeface="Open Sauce"/>
                <a:ea typeface="Open Sauce"/>
                <a:cs typeface="Open Sauce"/>
                <a:sym typeface="Open Sauce"/>
              </a:rPr>
              <a:t>(5)</a:t>
            </a:r>
            <a:endParaRPr lang="en-US" sz="8400" baseline="30000">
              <a:solidFill>
                <a:srgbClr val="000000"/>
              </a:solidFill>
              <a:latin typeface="Open Sauce"/>
              <a:ea typeface="Open Sauce"/>
              <a:cs typeface="Open Sauce"/>
              <a:sym typeface="Open Sauce"/>
            </a:endParaRPr>
          </a:p>
        </p:txBody>
      </p:sp>
      <p:grpSp>
        <p:nvGrpSpPr>
          <p:cNvPr id="11" name="Group 11"/>
          <p:cNvGrpSpPr/>
          <p:nvPr/>
        </p:nvGrpSpPr>
        <p:grpSpPr>
          <a:xfrm>
            <a:off x="1003129" y="6105443"/>
            <a:ext cx="4766406" cy="3363248"/>
            <a:chOff x="0" y="0"/>
            <a:chExt cx="6355208" cy="4484331"/>
          </a:xfrm>
        </p:grpSpPr>
        <p:sp>
          <p:nvSpPr>
            <p:cNvPr id="12" name="TextBox 12"/>
            <p:cNvSpPr txBox="1"/>
            <p:nvPr/>
          </p:nvSpPr>
          <p:spPr>
            <a:xfrm>
              <a:off x="0" y="-28575"/>
              <a:ext cx="6355208" cy="1371388"/>
            </a:xfrm>
            <a:prstGeom prst="rect">
              <a:avLst/>
            </a:prstGeom>
          </p:spPr>
          <p:txBody>
            <a:bodyPr lIns="0" tIns="0" rIns="0" bIns="0" rtlCol="0" anchor="t">
              <a:spAutoFit/>
            </a:bodyPr>
            <a:lstStyle/>
            <a:p>
              <a:pPr algn="l">
                <a:lnSpc>
                  <a:spcPts val="4160"/>
                </a:lnSpc>
              </a:pPr>
              <a:r>
                <a:rPr lang="en-US" sz="3200" b="1">
                  <a:solidFill>
                    <a:srgbClr val="000000"/>
                  </a:solidFill>
                  <a:latin typeface="Open Sauce Bold"/>
                  <a:ea typeface="Open Sauce Bold"/>
                  <a:cs typeface="Open Sauce Bold"/>
                  <a:sym typeface="Open Sauce Bold"/>
                </a:rPr>
                <a:t>Complete a CalMHSA-Approved Training</a:t>
              </a:r>
            </a:p>
          </p:txBody>
        </p:sp>
        <p:sp>
          <p:nvSpPr>
            <p:cNvPr id="13" name="TextBox 13"/>
            <p:cNvSpPr txBox="1"/>
            <p:nvPr/>
          </p:nvSpPr>
          <p:spPr>
            <a:xfrm>
              <a:off x="0" y="1958935"/>
              <a:ext cx="6355208" cy="2525395"/>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80-hour minimum training.</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Includes 17 required competencies.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Cost $0 - $1,600+</a:t>
              </a:r>
            </a:p>
          </p:txBody>
        </p:sp>
      </p:grpSp>
      <p:grpSp>
        <p:nvGrpSpPr>
          <p:cNvPr id="14" name="Group 14"/>
          <p:cNvGrpSpPr/>
          <p:nvPr/>
        </p:nvGrpSpPr>
        <p:grpSpPr>
          <a:xfrm>
            <a:off x="6593860" y="6105443"/>
            <a:ext cx="5199721" cy="3849023"/>
            <a:chOff x="0" y="0"/>
            <a:chExt cx="6932961" cy="5132031"/>
          </a:xfrm>
        </p:grpSpPr>
        <p:sp>
          <p:nvSpPr>
            <p:cNvPr id="15" name="TextBox 15"/>
            <p:cNvSpPr txBox="1"/>
            <p:nvPr/>
          </p:nvSpPr>
          <p:spPr>
            <a:xfrm>
              <a:off x="0" y="-28575"/>
              <a:ext cx="6932961" cy="1371388"/>
            </a:xfrm>
            <a:prstGeom prst="rect">
              <a:avLst/>
            </a:prstGeom>
          </p:spPr>
          <p:txBody>
            <a:bodyPr lIns="0" tIns="0" rIns="0" bIns="0" rtlCol="0" anchor="t">
              <a:spAutoFit/>
            </a:bodyPr>
            <a:lstStyle/>
            <a:p>
              <a:pPr algn="l">
                <a:lnSpc>
                  <a:spcPts val="4160"/>
                </a:lnSpc>
              </a:pPr>
              <a:r>
                <a:rPr lang="en-US" sz="3200" b="1">
                  <a:solidFill>
                    <a:srgbClr val="000000"/>
                  </a:solidFill>
                  <a:latin typeface="Open Sauce Bold"/>
                  <a:ea typeface="Open Sauce Bold"/>
                  <a:cs typeface="Open Sauce Bold"/>
                  <a:sym typeface="Open Sauce Bold"/>
                </a:rPr>
                <a:t>Apply for Certification through CalMHSA</a:t>
              </a:r>
            </a:p>
          </p:txBody>
        </p:sp>
        <p:sp>
          <p:nvSpPr>
            <p:cNvPr id="16" name="TextBox 16"/>
            <p:cNvSpPr txBox="1"/>
            <p:nvPr/>
          </p:nvSpPr>
          <p:spPr>
            <a:xfrm>
              <a:off x="0" y="1958935"/>
              <a:ext cx="6932961" cy="3173095"/>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www.capeercertification.org</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Applicants submit Training Diploma, as well as HS or equivalent Diploma.</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$100 application fee.</a:t>
              </a:r>
            </a:p>
          </p:txBody>
        </p:sp>
      </p:grpSp>
      <p:grpSp>
        <p:nvGrpSpPr>
          <p:cNvPr id="17" name="Group 17"/>
          <p:cNvGrpSpPr/>
          <p:nvPr/>
        </p:nvGrpSpPr>
        <p:grpSpPr>
          <a:xfrm>
            <a:off x="12706559" y="6105443"/>
            <a:ext cx="4527170" cy="3771870"/>
            <a:chOff x="0" y="0"/>
            <a:chExt cx="6036227" cy="5029160"/>
          </a:xfrm>
        </p:grpSpPr>
        <p:sp>
          <p:nvSpPr>
            <p:cNvPr id="18" name="TextBox 18"/>
            <p:cNvSpPr txBox="1"/>
            <p:nvPr/>
          </p:nvSpPr>
          <p:spPr>
            <a:xfrm>
              <a:off x="0" y="-28575"/>
              <a:ext cx="6036227" cy="1371388"/>
            </a:xfrm>
            <a:prstGeom prst="rect">
              <a:avLst/>
            </a:prstGeom>
          </p:spPr>
          <p:txBody>
            <a:bodyPr lIns="0" tIns="0" rIns="0" bIns="0" rtlCol="0" anchor="t">
              <a:spAutoFit/>
            </a:bodyPr>
            <a:lstStyle/>
            <a:p>
              <a:pPr algn="l">
                <a:lnSpc>
                  <a:spcPts val="4160"/>
                </a:lnSpc>
              </a:pPr>
              <a:r>
                <a:rPr lang="en-US" sz="3200" b="1">
                  <a:solidFill>
                    <a:srgbClr val="000000"/>
                  </a:solidFill>
                  <a:latin typeface="Open Sauce Semi-Bold"/>
                  <a:ea typeface="Open Sauce Semi-Bold"/>
                  <a:cs typeface="Open Sauce Semi-Bold"/>
                  <a:sym typeface="Open Sauce Semi-Bold"/>
                </a:rPr>
                <a:t>Complete Medi-Cal Exam</a:t>
              </a:r>
            </a:p>
          </p:txBody>
        </p:sp>
        <p:sp>
          <p:nvSpPr>
            <p:cNvPr id="19" name="TextBox 19"/>
            <p:cNvSpPr txBox="1"/>
            <p:nvPr/>
          </p:nvSpPr>
          <p:spPr>
            <a:xfrm>
              <a:off x="0" y="1949410"/>
              <a:ext cx="6036227" cy="3079750"/>
            </a:xfrm>
            <a:prstGeom prst="rect">
              <a:avLst/>
            </a:prstGeom>
          </p:spPr>
          <p:txBody>
            <a:bodyPr lIns="0" tIns="0" rIns="0" bIns="0" rtlCol="0" anchor="t">
              <a:spAutoFit/>
            </a:bodyPr>
            <a:lstStyle/>
            <a:p>
              <a:pPr marL="539749" lvl="1" indent="-269875" algn="l">
                <a:lnSpc>
                  <a:spcPts val="3749"/>
                </a:lnSpc>
                <a:buFont typeface="Arial"/>
                <a:buChar char="•"/>
              </a:pPr>
              <a:r>
                <a:rPr lang="en-US" sz="2499">
                  <a:solidFill>
                    <a:srgbClr val="000000"/>
                  </a:solidFill>
                  <a:latin typeface="Open Sauce"/>
                  <a:ea typeface="Open Sauce"/>
                  <a:cs typeface="Open Sauce"/>
                  <a:sym typeface="Open Sauce"/>
                </a:rPr>
                <a:t>In-person or online.</a:t>
              </a:r>
            </a:p>
            <a:p>
              <a:pPr marL="539749" lvl="1" indent="-269875" algn="l">
                <a:lnSpc>
                  <a:spcPts val="3749"/>
                </a:lnSpc>
                <a:buFont typeface="Arial"/>
                <a:buChar char="•"/>
              </a:pPr>
              <a:r>
                <a:rPr lang="en-US" sz="2499">
                  <a:solidFill>
                    <a:srgbClr val="000000"/>
                  </a:solidFill>
                  <a:latin typeface="Open Sauce"/>
                  <a:ea typeface="Open Sauce"/>
                  <a:cs typeface="Open Sauce"/>
                  <a:sym typeface="Open Sauce"/>
                </a:rPr>
                <a:t>Ensures individuals have required competencies and knowledge.</a:t>
              </a:r>
            </a:p>
            <a:p>
              <a:pPr marL="539749" lvl="1" indent="-269875" algn="l">
                <a:lnSpc>
                  <a:spcPts val="3749"/>
                </a:lnSpc>
                <a:buFont typeface="Arial"/>
                <a:buChar char="•"/>
              </a:pPr>
              <a:r>
                <a:rPr lang="en-US" sz="2499">
                  <a:solidFill>
                    <a:srgbClr val="000000"/>
                  </a:solidFill>
                  <a:latin typeface="Open Sauce"/>
                  <a:ea typeface="Open Sauce"/>
                  <a:cs typeface="Open Sauce"/>
                  <a:sym typeface="Open Sauce"/>
                </a:rPr>
                <a:t>$150 exam fee.</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Freeform 2"/>
          <p:cNvSpPr/>
          <p:nvPr/>
        </p:nvSpPr>
        <p:spPr>
          <a:xfrm>
            <a:off x="-1144429" y="-1295"/>
            <a:ext cx="10088326" cy="12207240"/>
          </a:xfrm>
          <a:custGeom>
            <a:avLst/>
            <a:gdLst/>
            <a:ahLst/>
            <a:cxnLst/>
            <a:rect l="l" t="t" r="r" b="b"/>
            <a:pathLst>
              <a:path w="10088326" h="12207240">
                <a:moveTo>
                  <a:pt x="0" y="0"/>
                </a:moveTo>
                <a:lnTo>
                  <a:pt x="10088326" y="0"/>
                </a:lnTo>
                <a:lnTo>
                  <a:pt x="10088326" y="12207240"/>
                </a:lnTo>
                <a:lnTo>
                  <a:pt x="0" y="12207240"/>
                </a:lnTo>
                <a:lnTo>
                  <a:pt x="0" y="0"/>
                </a:lnTo>
                <a:close/>
              </a:path>
            </a:pathLst>
          </a:custGeom>
          <a:blipFill>
            <a:blip r:embed="rId3"/>
            <a:stretch>
              <a:fillRect l="-51775" r="-29503"/>
            </a:stretch>
          </a:blipFill>
        </p:spPr>
        <p:txBody>
          <a:bodyPr/>
          <a:lstStyle/>
          <a:p>
            <a:endParaRPr lang="en-US"/>
          </a:p>
        </p:txBody>
      </p:sp>
      <p:sp>
        <p:nvSpPr>
          <p:cNvPr id="3" name="AutoShape 3"/>
          <p:cNvSpPr/>
          <p:nvPr/>
        </p:nvSpPr>
        <p:spPr>
          <a:xfrm>
            <a:off x="8943897" y="1325551"/>
            <a:ext cx="934410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8948660" y="3303036"/>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a:off x="8948660" y="5280521"/>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AutoShape 6"/>
          <p:cNvSpPr/>
          <p:nvPr/>
        </p:nvSpPr>
        <p:spPr>
          <a:xfrm>
            <a:off x="8943897" y="1325551"/>
            <a:ext cx="0" cy="8956686"/>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7" name="Group 7"/>
          <p:cNvGrpSpPr/>
          <p:nvPr/>
        </p:nvGrpSpPr>
        <p:grpSpPr>
          <a:xfrm>
            <a:off x="9605618" y="2007109"/>
            <a:ext cx="7421850" cy="605364"/>
            <a:chOff x="0" y="0"/>
            <a:chExt cx="9895800" cy="807153"/>
          </a:xfrm>
        </p:grpSpPr>
        <p:sp>
          <p:nvSpPr>
            <p:cNvPr id="8" name="TextBox 8"/>
            <p:cNvSpPr txBox="1"/>
            <p:nvPr/>
          </p:nvSpPr>
          <p:spPr>
            <a:xfrm>
              <a:off x="1529751" y="130315"/>
              <a:ext cx="8366050"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Consistent </a:t>
              </a:r>
              <a:r>
                <a:rPr lang="en-US" sz="2600" baseline="30000">
                  <a:solidFill>
                    <a:srgbClr val="000000"/>
                  </a:solidFill>
                  <a:latin typeface="Open Sauce"/>
                  <a:ea typeface="Open Sauce"/>
                  <a:cs typeface="Open Sauce"/>
                  <a:sym typeface="Open Sauce"/>
                </a:rPr>
                <a:t>(10)</a:t>
              </a:r>
            </a:p>
          </p:txBody>
        </p:sp>
        <p:sp>
          <p:nvSpPr>
            <p:cNvPr id="9" name="Freeform 9"/>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0" name="Group 10"/>
          <p:cNvGrpSpPr/>
          <p:nvPr/>
        </p:nvGrpSpPr>
        <p:grpSpPr>
          <a:xfrm>
            <a:off x="9605618" y="6102325"/>
            <a:ext cx="7421852" cy="931977"/>
            <a:chOff x="0" y="0"/>
            <a:chExt cx="9895802" cy="1242636"/>
          </a:xfrm>
        </p:grpSpPr>
        <p:sp>
          <p:nvSpPr>
            <p:cNvPr id="11" name="TextBox 11"/>
            <p:cNvSpPr txBox="1"/>
            <p:nvPr/>
          </p:nvSpPr>
          <p:spPr>
            <a:xfrm>
              <a:off x="1529751" y="123099"/>
              <a:ext cx="8366051" cy="1119537"/>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Helps ensure standard job responsibilities </a:t>
              </a:r>
              <a:r>
                <a:rPr lang="en-US" sz="2600" baseline="30000">
                  <a:solidFill>
                    <a:srgbClr val="000000"/>
                  </a:solidFill>
                  <a:latin typeface="Open Sauce"/>
                  <a:ea typeface="Open Sauce"/>
                  <a:cs typeface="Open Sauce"/>
                  <a:sym typeface="Open Sauce"/>
                </a:rPr>
                <a:t>(9)</a:t>
              </a:r>
            </a:p>
          </p:txBody>
        </p:sp>
        <p:sp>
          <p:nvSpPr>
            <p:cNvPr id="12" name="Freeform 12"/>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AutoShape 13"/>
          <p:cNvSpPr/>
          <p:nvPr/>
        </p:nvSpPr>
        <p:spPr>
          <a:xfrm>
            <a:off x="8948660" y="7261721"/>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14" name="TextBox 14"/>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5" name="TextBox 15"/>
          <p:cNvSpPr txBox="1"/>
          <p:nvPr/>
        </p:nvSpPr>
        <p:spPr>
          <a:xfrm>
            <a:off x="773872" y="765461"/>
            <a:ext cx="6717463" cy="1352550"/>
          </a:xfrm>
          <a:prstGeom prst="rect">
            <a:avLst/>
          </a:prstGeom>
        </p:spPr>
        <p:txBody>
          <a:bodyPr lIns="0" tIns="0" rIns="0" bIns="0" rtlCol="0" anchor="t">
            <a:spAutoFit/>
          </a:bodyPr>
          <a:lstStyle/>
          <a:p>
            <a:pPr algn="l">
              <a:lnSpc>
                <a:spcPts val="10680"/>
              </a:lnSpc>
            </a:pPr>
            <a:r>
              <a:rPr lang="en-US" sz="8900" b="1">
                <a:solidFill>
                  <a:srgbClr val="FFFFFF"/>
                </a:solidFill>
                <a:latin typeface="Open Sauce Bold"/>
                <a:ea typeface="Open Sauce Bold"/>
                <a:cs typeface="Open Sauce Bold"/>
                <a:sym typeface="Open Sauce Bold"/>
              </a:rPr>
              <a:t>Supervision</a:t>
            </a:r>
          </a:p>
        </p:txBody>
      </p:sp>
      <p:grpSp>
        <p:nvGrpSpPr>
          <p:cNvPr id="16" name="Group 16"/>
          <p:cNvGrpSpPr/>
          <p:nvPr/>
        </p:nvGrpSpPr>
        <p:grpSpPr>
          <a:xfrm>
            <a:off x="9605618" y="4118579"/>
            <a:ext cx="7653682" cy="605364"/>
            <a:chOff x="0" y="0"/>
            <a:chExt cx="10204910" cy="807153"/>
          </a:xfrm>
        </p:grpSpPr>
        <p:sp>
          <p:nvSpPr>
            <p:cNvPr id="17" name="TextBox 17"/>
            <p:cNvSpPr txBox="1"/>
            <p:nvPr/>
          </p:nvSpPr>
          <p:spPr>
            <a:xfrm>
              <a:off x="1529751" y="123099"/>
              <a:ext cx="8675159"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Place for feedback </a:t>
              </a:r>
              <a:r>
                <a:rPr lang="en-US" sz="2600" baseline="30000">
                  <a:solidFill>
                    <a:srgbClr val="000000"/>
                  </a:solidFill>
                  <a:latin typeface="Open Sauce"/>
                  <a:ea typeface="Open Sauce"/>
                  <a:cs typeface="Open Sauce"/>
                  <a:sym typeface="Open Sauce"/>
                </a:rPr>
                <a:t>(6)</a:t>
              </a:r>
            </a:p>
          </p:txBody>
        </p:sp>
        <p:sp>
          <p:nvSpPr>
            <p:cNvPr id="18" name="Freeform 18"/>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4418944"/>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9139238" y="4423707"/>
            <a:ext cx="0" cy="6052452"/>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Freeform 5"/>
          <p:cNvSpPr/>
          <p:nvPr/>
        </p:nvSpPr>
        <p:spPr>
          <a:xfrm>
            <a:off x="9606252" y="4928561"/>
            <a:ext cx="1076386" cy="990275"/>
          </a:xfrm>
          <a:custGeom>
            <a:avLst/>
            <a:gdLst/>
            <a:ahLst/>
            <a:cxnLst/>
            <a:rect l="l" t="t" r="r" b="b"/>
            <a:pathLst>
              <a:path w="1076386" h="990275">
                <a:moveTo>
                  <a:pt x="0" y="0"/>
                </a:moveTo>
                <a:lnTo>
                  <a:pt x="1076386" y="0"/>
                </a:lnTo>
                <a:lnTo>
                  <a:pt x="1076386" y="990275"/>
                </a:lnTo>
                <a:lnTo>
                  <a:pt x="0" y="990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28700" y="4818111"/>
            <a:ext cx="958342" cy="1211175"/>
          </a:xfrm>
          <a:custGeom>
            <a:avLst/>
            <a:gdLst/>
            <a:ahLst/>
            <a:cxnLst/>
            <a:rect l="l" t="t" r="r" b="b"/>
            <a:pathLst>
              <a:path w="958342" h="1211175">
                <a:moveTo>
                  <a:pt x="0" y="0"/>
                </a:moveTo>
                <a:lnTo>
                  <a:pt x="958342" y="0"/>
                </a:lnTo>
                <a:lnTo>
                  <a:pt x="958342" y="1211175"/>
                </a:lnTo>
                <a:lnTo>
                  <a:pt x="0" y="1211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8" name="TextBox 8"/>
          <p:cNvSpPr txBox="1"/>
          <p:nvPr/>
        </p:nvSpPr>
        <p:spPr>
          <a:xfrm>
            <a:off x="394241" y="1945146"/>
            <a:ext cx="17765485" cy="1255793"/>
          </a:xfrm>
          <a:prstGeom prst="rect">
            <a:avLst/>
          </a:prstGeom>
        </p:spPr>
        <p:txBody>
          <a:bodyPr wrap="square" lIns="0" tIns="0" rIns="0" bIns="0" rtlCol="0" anchor="t">
            <a:spAutoFit/>
          </a:bodyPr>
          <a:lstStyle/>
          <a:p>
            <a:pPr algn="l">
              <a:lnSpc>
                <a:spcPts val="10080"/>
              </a:lnSpc>
            </a:pPr>
            <a:r>
              <a:rPr lang="en-US" sz="8400" dirty="0">
                <a:solidFill>
                  <a:srgbClr val="000000"/>
                </a:solidFill>
                <a:latin typeface="Open Sauce Semi-Bold"/>
                <a:ea typeface="Open Sauce Semi-Bold"/>
                <a:cs typeface="Open Sauce Semi-Bold"/>
                <a:sym typeface="Open Sauce Semi-Bold"/>
              </a:rPr>
              <a:t>Supervision - through multiple methods</a:t>
            </a:r>
          </a:p>
        </p:txBody>
      </p:sp>
      <p:grpSp>
        <p:nvGrpSpPr>
          <p:cNvPr id="9" name="Group 9"/>
          <p:cNvGrpSpPr/>
          <p:nvPr/>
        </p:nvGrpSpPr>
        <p:grpSpPr>
          <a:xfrm>
            <a:off x="394241" y="6397496"/>
            <a:ext cx="7842892" cy="1918621"/>
            <a:chOff x="0" y="-28575"/>
            <a:chExt cx="10457189" cy="2558162"/>
          </a:xfrm>
        </p:grpSpPr>
        <p:sp>
          <p:nvSpPr>
            <p:cNvPr id="10" name="TextBox 10"/>
            <p:cNvSpPr txBox="1"/>
            <p:nvPr/>
          </p:nvSpPr>
          <p:spPr>
            <a:xfrm>
              <a:off x="0" y="-28575"/>
              <a:ext cx="10457189" cy="672888"/>
            </a:xfrm>
            <a:prstGeom prst="rect">
              <a:avLst/>
            </a:prstGeom>
          </p:spPr>
          <p:txBody>
            <a:bodyPr lIns="0" tIns="0" rIns="0" bIns="0" rtlCol="0" anchor="t">
              <a:spAutoFit/>
            </a:bodyPr>
            <a:lstStyle/>
            <a:p>
              <a:pPr algn="l">
                <a:lnSpc>
                  <a:spcPts val="4160"/>
                </a:lnSpc>
              </a:pPr>
              <a:r>
                <a:rPr lang="en-US" sz="3200" b="1">
                  <a:solidFill>
                    <a:srgbClr val="000000"/>
                  </a:solidFill>
                  <a:latin typeface="Open Sauce Bold"/>
                  <a:ea typeface="Open Sauce Bold"/>
                  <a:cs typeface="Open Sauce Bold"/>
                  <a:sym typeface="Open Sauce Bold"/>
                </a:rPr>
                <a:t>Individual Supervision</a:t>
              </a:r>
            </a:p>
          </p:txBody>
        </p:sp>
        <p:sp>
          <p:nvSpPr>
            <p:cNvPr id="11" name="TextBox 11"/>
            <p:cNvSpPr txBox="1"/>
            <p:nvPr/>
          </p:nvSpPr>
          <p:spPr>
            <a:xfrm>
              <a:off x="0" y="1260435"/>
              <a:ext cx="10457189" cy="1269152"/>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Consistent supervision </a:t>
              </a:r>
              <a:r>
                <a:rPr lang="en-US" sz="2599" baseline="30000">
                  <a:solidFill>
                    <a:srgbClr val="000000"/>
                  </a:solidFill>
                  <a:latin typeface="Open Sauce"/>
                  <a:ea typeface="Open Sauce"/>
                  <a:cs typeface="Open Sauce"/>
                  <a:sym typeface="Open Sauce"/>
                </a:rPr>
                <a:t>(10)</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Support peer to build expertise/job tasks</a:t>
              </a:r>
            </a:p>
          </p:txBody>
        </p:sp>
      </p:grpSp>
      <p:grpSp>
        <p:nvGrpSpPr>
          <p:cNvPr id="12" name="Group 12"/>
          <p:cNvGrpSpPr/>
          <p:nvPr/>
        </p:nvGrpSpPr>
        <p:grpSpPr>
          <a:xfrm>
            <a:off x="9606252" y="6418927"/>
            <a:ext cx="8035856" cy="1867823"/>
            <a:chOff x="0" y="0"/>
            <a:chExt cx="10714475" cy="2490431"/>
          </a:xfrm>
        </p:grpSpPr>
        <p:sp>
          <p:nvSpPr>
            <p:cNvPr id="13" name="TextBox 13"/>
            <p:cNvSpPr txBox="1"/>
            <p:nvPr/>
          </p:nvSpPr>
          <p:spPr>
            <a:xfrm>
              <a:off x="0" y="-28575"/>
              <a:ext cx="10714475" cy="672888"/>
            </a:xfrm>
            <a:prstGeom prst="rect">
              <a:avLst/>
            </a:prstGeom>
          </p:spPr>
          <p:txBody>
            <a:bodyPr lIns="0" tIns="0" rIns="0" bIns="0" rtlCol="0" anchor="t">
              <a:spAutoFit/>
            </a:bodyPr>
            <a:lstStyle/>
            <a:p>
              <a:pPr algn="l">
                <a:lnSpc>
                  <a:spcPts val="4160"/>
                </a:lnSpc>
              </a:pPr>
              <a:r>
                <a:rPr lang="en-US" sz="3200" b="1">
                  <a:solidFill>
                    <a:srgbClr val="000000"/>
                  </a:solidFill>
                  <a:latin typeface="Open Sauce Bold"/>
                  <a:ea typeface="Open Sauce Bold"/>
                  <a:cs typeface="Open Sauce Bold"/>
                  <a:sym typeface="Open Sauce Bold"/>
                </a:rPr>
                <a:t>Group Supervision</a:t>
              </a:r>
            </a:p>
          </p:txBody>
        </p:sp>
        <p:sp>
          <p:nvSpPr>
            <p:cNvPr id="14" name="TextBox 14"/>
            <p:cNvSpPr txBox="1"/>
            <p:nvPr/>
          </p:nvSpPr>
          <p:spPr>
            <a:xfrm>
              <a:off x="0" y="1260435"/>
              <a:ext cx="10714475" cy="1229995"/>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Collaboration between peers or across roles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Normalizes challenges between roles</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flipV="1">
            <a:off x="25571" y="4373026"/>
            <a:ext cx="11432859"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5" name="Group 5"/>
          <p:cNvGrpSpPr/>
          <p:nvPr/>
        </p:nvGrpSpPr>
        <p:grpSpPr>
          <a:xfrm>
            <a:off x="11808061" y="0"/>
            <a:ext cx="6632339" cy="10287000"/>
            <a:chOff x="0" y="0"/>
            <a:chExt cx="8843119" cy="13716000"/>
          </a:xfrm>
        </p:grpSpPr>
        <p:pic>
          <p:nvPicPr>
            <p:cNvPr id="6" name="Picture 6"/>
            <p:cNvPicPr>
              <a:picLocks noChangeAspect="1"/>
            </p:cNvPicPr>
            <p:nvPr/>
          </p:nvPicPr>
          <p:blipFill>
            <a:blip r:embed="rId3"/>
            <a:srcRect l="28482" r="28482"/>
            <a:stretch>
              <a:fillRect/>
            </a:stretch>
          </p:blipFill>
          <p:spPr>
            <a:xfrm>
              <a:off x="0" y="0"/>
              <a:ext cx="8843119" cy="13716000"/>
            </a:xfrm>
            <a:prstGeom prst="rect">
              <a:avLst/>
            </a:prstGeom>
          </p:spPr>
        </p:pic>
      </p:grpSp>
      <p:sp>
        <p:nvSpPr>
          <p:cNvPr id="7" name="TextBox 7"/>
          <p:cNvSpPr txBox="1"/>
          <p:nvPr/>
        </p:nvSpPr>
        <p:spPr>
          <a:xfrm>
            <a:off x="1028700" y="1506264"/>
            <a:ext cx="9172908" cy="26765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Peer Supervisor Training</a:t>
            </a:r>
          </a:p>
        </p:txBody>
      </p:sp>
      <p:grpSp>
        <p:nvGrpSpPr>
          <p:cNvPr id="8" name="Group 8"/>
          <p:cNvGrpSpPr/>
          <p:nvPr/>
        </p:nvGrpSpPr>
        <p:grpSpPr>
          <a:xfrm>
            <a:off x="481743" y="5114925"/>
            <a:ext cx="10682006" cy="4750411"/>
            <a:chOff x="0" y="-38100"/>
            <a:chExt cx="14242675" cy="6333881"/>
          </a:xfrm>
        </p:grpSpPr>
        <p:sp>
          <p:nvSpPr>
            <p:cNvPr id="9" name="TextBox 9"/>
            <p:cNvSpPr txBox="1"/>
            <p:nvPr/>
          </p:nvSpPr>
          <p:spPr>
            <a:xfrm>
              <a:off x="0" y="-38100"/>
              <a:ext cx="14242675" cy="5209973"/>
            </a:xfrm>
            <a:prstGeom prst="rect">
              <a:avLst/>
            </a:prstGeom>
          </p:spPr>
          <p:txBody>
            <a:bodyPr lIns="0" tIns="0" rIns="0" bIns="0" rtlCol="0" anchor="t">
              <a:spAutoFit/>
            </a:bodyPr>
            <a:lstStyle/>
            <a:p>
              <a:pPr marL="723338" lvl="1" indent="-361669" algn="l">
                <a:lnSpc>
                  <a:spcPts val="4355"/>
                </a:lnSpc>
                <a:buFont typeface="Arial"/>
                <a:buChar char="•"/>
              </a:pPr>
              <a:r>
                <a:rPr lang="en-US" sz="3350">
                  <a:solidFill>
                    <a:srgbClr val="000000"/>
                  </a:solidFill>
                  <a:latin typeface="Open Sauce"/>
                  <a:ea typeface="Open Sauce"/>
                  <a:cs typeface="Open Sauce"/>
                  <a:sym typeface="Open Sauce"/>
                </a:rPr>
                <a:t>No Cost</a:t>
              </a:r>
            </a:p>
            <a:p>
              <a:pPr algn="l">
                <a:lnSpc>
                  <a:spcPts val="4355"/>
                </a:lnSpc>
              </a:pPr>
              <a:endParaRPr lang="en-US" sz="3350">
                <a:solidFill>
                  <a:srgbClr val="000000"/>
                </a:solidFill>
                <a:latin typeface="Open Sauce"/>
                <a:ea typeface="Open Sauce"/>
                <a:cs typeface="Open Sauce"/>
                <a:sym typeface="Open Sauce"/>
              </a:endParaRPr>
            </a:p>
            <a:p>
              <a:pPr marL="723338" lvl="1" indent="-361669" algn="l">
                <a:lnSpc>
                  <a:spcPts val="4355"/>
                </a:lnSpc>
                <a:buFont typeface="Arial"/>
                <a:buChar char="•"/>
              </a:pPr>
              <a:r>
                <a:rPr lang="en-US" sz="3350">
                  <a:solidFill>
                    <a:srgbClr val="000000"/>
                  </a:solidFill>
                  <a:latin typeface="Open Sauce"/>
                  <a:ea typeface="Open Sauce"/>
                  <a:cs typeface="Open Sauce"/>
                  <a:sym typeface="Open Sauce"/>
                </a:rPr>
                <a:t>1 hour introduction to supervising peers</a:t>
              </a:r>
            </a:p>
            <a:p>
              <a:pPr algn="l">
                <a:lnSpc>
                  <a:spcPts val="4355"/>
                </a:lnSpc>
              </a:pPr>
              <a:endParaRPr lang="en-US" sz="3350">
                <a:solidFill>
                  <a:srgbClr val="000000"/>
                </a:solidFill>
                <a:latin typeface="Open Sauce"/>
                <a:ea typeface="Open Sauce"/>
                <a:cs typeface="Open Sauce"/>
                <a:sym typeface="Open Sauce"/>
              </a:endParaRPr>
            </a:p>
            <a:p>
              <a:pPr marL="723338" lvl="1" indent="-361669" algn="l">
                <a:lnSpc>
                  <a:spcPts val="4355"/>
                </a:lnSpc>
                <a:buFont typeface="Arial"/>
                <a:buChar char="•"/>
              </a:pPr>
              <a:r>
                <a:rPr lang="en-US" sz="3350">
                  <a:solidFill>
                    <a:srgbClr val="000000"/>
                  </a:solidFill>
                  <a:latin typeface="Open Sauce"/>
                  <a:ea typeface="Open Sauce"/>
                  <a:cs typeface="Open Sauce"/>
                  <a:sym typeface="Open Sauce"/>
                </a:rPr>
                <a:t>https://www.capeercertification.org/supervisor-training/ </a:t>
              </a:r>
              <a:r>
                <a:rPr lang="en-US" sz="3350" baseline="30000">
                  <a:solidFill>
                    <a:srgbClr val="000000"/>
                  </a:solidFill>
                  <a:latin typeface="Open Sauce"/>
                  <a:ea typeface="Open Sauce"/>
                  <a:cs typeface="Open Sauce"/>
                  <a:sym typeface="Open Sauce"/>
                </a:rPr>
                <a:t>(5)</a:t>
              </a:r>
            </a:p>
            <a:p>
              <a:pPr algn="l">
                <a:lnSpc>
                  <a:spcPts val="4355"/>
                </a:lnSpc>
              </a:pPr>
              <a:endParaRPr lang="en-US" sz="3350">
                <a:solidFill>
                  <a:srgbClr val="000000"/>
                </a:solidFill>
                <a:latin typeface="Open Sauce"/>
                <a:ea typeface="Open Sauce"/>
                <a:cs typeface="Open Sauce"/>
                <a:sym typeface="Open Sauce"/>
              </a:endParaRPr>
            </a:p>
          </p:txBody>
        </p:sp>
        <p:sp>
          <p:nvSpPr>
            <p:cNvPr id="10" name="TextBox 10"/>
            <p:cNvSpPr txBox="1"/>
            <p:nvPr/>
          </p:nvSpPr>
          <p:spPr>
            <a:xfrm>
              <a:off x="0" y="5778529"/>
              <a:ext cx="14242675" cy="517252"/>
            </a:xfrm>
            <a:prstGeom prst="rect">
              <a:avLst/>
            </a:prstGeom>
          </p:spPr>
          <p:txBody>
            <a:bodyPr lIns="0" tIns="0" rIns="0" bIns="0" rtlCol="0" anchor="t">
              <a:spAutoFit/>
            </a:bodyPr>
            <a:lstStyle/>
            <a:p>
              <a:pPr marL="0" lvl="0" indent="0" algn="l">
                <a:lnSpc>
                  <a:spcPts val="3396"/>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6857834" y="6576033"/>
            <a:ext cx="429995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6857834" y="7475515"/>
            <a:ext cx="429995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6857834" y="8374996"/>
            <a:ext cx="4299954"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a:off x="0" y="2102862"/>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AutoShape 6"/>
          <p:cNvSpPr/>
          <p:nvPr/>
        </p:nvSpPr>
        <p:spPr>
          <a:xfrm>
            <a:off x="0" y="4800277"/>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7" name="AutoShape 7"/>
          <p:cNvSpPr/>
          <p:nvPr/>
        </p:nvSpPr>
        <p:spPr>
          <a:xfrm>
            <a:off x="6138697" y="4800277"/>
            <a:ext cx="0" cy="5598224"/>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8" name="Freeform 8"/>
          <p:cNvSpPr/>
          <p:nvPr/>
        </p:nvSpPr>
        <p:spPr>
          <a:xfrm>
            <a:off x="1028700" y="741794"/>
            <a:ext cx="4492203" cy="861006"/>
          </a:xfrm>
          <a:custGeom>
            <a:avLst/>
            <a:gdLst/>
            <a:ahLst/>
            <a:cxnLst/>
            <a:rect l="l" t="t" r="r" b="b"/>
            <a:pathLst>
              <a:path w="4492203" h="861006">
                <a:moveTo>
                  <a:pt x="0" y="0"/>
                </a:moveTo>
                <a:lnTo>
                  <a:pt x="4492203" y="0"/>
                </a:lnTo>
                <a:lnTo>
                  <a:pt x="4492203" y="861006"/>
                </a:lnTo>
                <a:lnTo>
                  <a:pt x="0" y="86100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11874523" y="5555745"/>
            <a:ext cx="4407089" cy="2824013"/>
            <a:chOff x="0" y="0"/>
            <a:chExt cx="5876118" cy="3765351"/>
          </a:xfrm>
        </p:grpSpPr>
        <p:sp>
          <p:nvSpPr>
            <p:cNvPr id="10" name="TextBox 10"/>
            <p:cNvSpPr txBox="1"/>
            <p:nvPr/>
          </p:nvSpPr>
          <p:spPr>
            <a:xfrm>
              <a:off x="0" y="-28575"/>
              <a:ext cx="5876118" cy="1029335"/>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Key Considerations &amp; Recommendations</a:t>
              </a:r>
            </a:p>
          </p:txBody>
        </p:sp>
        <p:sp>
          <p:nvSpPr>
            <p:cNvPr id="11" name="TextBox 11"/>
            <p:cNvSpPr txBox="1"/>
            <p:nvPr/>
          </p:nvSpPr>
          <p:spPr>
            <a:xfrm>
              <a:off x="0" y="1691433"/>
              <a:ext cx="5876118" cy="508635"/>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Takeaways</a:t>
              </a:r>
            </a:p>
          </p:txBody>
        </p:sp>
        <p:sp>
          <p:nvSpPr>
            <p:cNvPr id="12" name="TextBox 12"/>
            <p:cNvSpPr txBox="1"/>
            <p:nvPr/>
          </p:nvSpPr>
          <p:spPr>
            <a:xfrm>
              <a:off x="0" y="2890741"/>
              <a:ext cx="5876118" cy="508635"/>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Q &amp; A</a:t>
              </a:r>
            </a:p>
          </p:txBody>
        </p:sp>
        <p:sp>
          <p:nvSpPr>
            <p:cNvPr id="13" name="AutoShape 13"/>
            <p:cNvSpPr/>
            <p:nvPr/>
          </p:nvSpPr>
          <p:spPr>
            <a:xfrm>
              <a:off x="0" y="1360384"/>
              <a:ext cx="5733272" cy="0"/>
            </a:xfrm>
            <a:prstGeom prst="line">
              <a:avLst/>
            </a:prstGeom>
            <a:ln w="12700" cap="rnd">
              <a:solidFill>
                <a:srgbClr val="000000">
                  <a:alpha val="40000"/>
                </a:srgbClr>
              </a:solidFill>
              <a:prstDash val="solid"/>
              <a:headEnd type="none" w="sm" len="sm"/>
              <a:tailEnd type="none" w="sm" len="sm"/>
            </a:ln>
          </p:spPr>
          <p:txBody>
            <a:bodyPr/>
            <a:lstStyle/>
            <a:p>
              <a:endParaRPr lang="en-US"/>
            </a:p>
          </p:txBody>
        </p:sp>
        <p:sp>
          <p:nvSpPr>
            <p:cNvPr id="14" name="AutoShape 14"/>
            <p:cNvSpPr/>
            <p:nvPr/>
          </p:nvSpPr>
          <p:spPr>
            <a:xfrm>
              <a:off x="0" y="2559692"/>
              <a:ext cx="5733272" cy="0"/>
            </a:xfrm>
            <a:prstGeom prst="line">
              <a:avLst/>
            </a:prstGeom>
            <a:ln w="12700" cap="rnd">
              <a:solidFill>
                <a:srgbClr val="000000">
                  <a:alpha val="40000"/>
                </a:srgbClr>
              </a:solidFill>
              <a:prstDash val="solid"/>
              <a:headEnd type="none" w="sm" len="sm"/>
              <a:tailEnd type="none" w="sm" len="sm"/>
            </a:ln>
          </p:spPr>
          <p:txBody>
            <a:bodyPr/>
            <a:lstStyle/>
            <a:p>
              <a:endParaRPr lang="en-US"/>
            </a:p>
          </p:txBody>
        </p:sp>
        <p:sp>
          <p:nvSpPr>
            <p:cNvPr id="15" name="AutoShape 15"/>
            <p:cNvSpPr/>
            <p:nvPr/>
          </p:nvSpPr>
          <p:spPr>
            <a:xfrm>
              <a:off x="0" y="3759001"/>
              <a:ext cx="5733272" cy="0"/>
            </a:xfrm>
            <a:prstGeom prst="line">
              <a:avLst/>
            </a:prstGeom>
            <a:ln w="12700" cap="rnd">
              <a:solidFill>
                <a:srgbClr val="000000">
                  <a:alpha val="40000"/>
                </a:srgbClr>
              </a:solidFill>
              <a:prstDash val="solid"/>
              <a:headEnd type="none" w="sm" len="sm"/>
              <a:tailEnd type="none" w="sm" len="sm"/>
            </a:ln>
          </p:spPr>
          <p:txBody>
            <a:bodyPr/>
            <a:lstStyle/>
            <a:p>
              <a:endParaRPr lang="en-US"/>
            </a:p>
          </p:txBody>
        </p:sp>
      </p:grpSp>
      <p:sp>
        <p:nvSpPr>
          <p:cNvPr id="16" name="TextBox 16"/>
          <p:cNvSpPr txBox="1"/>
          <p:nvPr/>
        </p:nvSpPr>
        <p:spPr>
          <a:xfrm>
            <a:off x="1028700" y="2698175"/>
            <a:ext cx="10438587" cy="1343025"/>
          </a:xfrm>
          <a:prstGeom prst="rect">
            <a:avLst/>
          </a:prstGeom>
        </p:spPr>
        <p:txBody>
          <a:bodyPr lIns="0" tIns="0" rIns="0" bIns="0" rtlCol="0" anchor="t">
            <a:spAutoFit/>
          </a:bodyPr>
          <a:lstStyle/>
          <a:p>
            <a:pPr algn="l">
              <a:lnSpc>
                <a:spcPts val="10559"/>
              </a:lnSpc>
            </a:pPr>
            <a:r>
              <a:rPr lang="en-US" sz="8799" b="1">
                <a:solidFill>
                  <a:srgbClr val="000000"/>
                </a:solidFill>
                <a:latin typeface="Open Sauce Semi-Bold"/>
                <a:ea typeface="Open Sauce Semi-Bold"/>
                <a:cs typeface="Open Sauce Semi-Bold"/>
                <a:sym typeface="Open Sauce Semi-Bold"/>
              </a:rPr>
              <a:t>Agenda</a:t>
            </a:r>
          </a:p>
        </p:txBody>
      </p:sp>
      <p:sp>
        <p:nvSpPr>
          <p:cNvPr id="17" name="TextBox 17"/>
          <p:cNvSpPr txBox="1"/>
          <p:nvPr/>
        </p:nvSpPr>
        <p:spPr>
          <a:xfrm>
            <a:off x="6857834" y="5915951"/>
            <a:ext cx="4407089" cy="388620"/>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What is Peer Support</a:t>
            </a:r>
          </a:p>
        </p:txBody>
      </p:sp>
      <p:sp>
        <p:nvSpPr>
          <p:cNvPr id="18" name="TextBox 18"/>
          <p:cNvSpPr txBox="1"/>
          <p:nvPr/>
        </p:nvSpPr>
        <p:spPr>
          <a:xfrm>
            <a:off x="6857834" y="6817176"/>
            <a:ext cx="4407089" cy="388620"/>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Benefits of Peer Support</a:t>
            </a:r>
          </a:p>
        </p:txBody>
      </p:sp>
      <p:sp>
        <p:nvSpPr>
          <p:cNvPr id="19" name="TextBox 19"/>
          <p:cNvSpPr txBox="1"/>
          <p:nvPr/>
        </p:nvSpPr>
        <p:spPr>
          <a:xfrm>
            <a:off x="6857834" y="7716658"/>
            <a:ext cx="4407089" cy="388620"/>
          </a:xfrm>
          <a:prstGeom prst="rect">
            <a:avLst/>
          </a:prstGeom>
        </p:spPr>
        <p:txBody>
          <a:bodyPr lIns="0" tIns="0" rIns="0" bIns="0" rtlCol="0" anchor="t">
            <a:spAutoFit/>
          </a:bodyPr>
          <a:lstStyle/>
          <a:p>
            <a:pPr algn="l">
              <a:lnSpc>
                <a:spcPts val="3120"/>
              </a:lnSpc>
            </a:pPr>
            <a:r>
              <a:rPr lang="en-US" sz="2400">
                <a:solidFill>
                  <a:srgbClr val="000000"/>
                </a:solidFill>
                <a:latin typeface="Open Sauce"/>
                <a:ea typeface="Open Sauce"/>
                <a:cs typeface="Open Sauce"/>
                <a:sym typeface="Open Sauce"/>
              </a:rPr>
              <a:t>Common Barriers</a:t>
            </a:r>
          </a:p>
        </p:txBody>
      </p:sp>
      <p:sp>
        <p:nvSpPr>
          <p:cNvPr id="20" name="TextBox 20"/>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028700" y="1156887"/>
            <a:ext cx="13970020" cy="2518953"/>
            <a:chOff x="0" y="0"/>
            <a:chExt cx="18626693" cy="3358604"/>
          </a:xfrm>
        </p:grpSpPr>
        <p:sp>
          <p:nvSpPr>
            <p:cNvPr id="4" name="TextBox 4"/>
            <p:cNvSpPr txBox="1"/>
            <p:nvPr/>
          </p:nvSpPr>
          <p:spPr>
            <a:xfrm>
              <a:off x="0" y="2434044"/>
              <a:ext cx="9214119" cy="924560"/>
            </a:xfrm>
            <a:prstGeom prst="rect">
              <a:avLst/>
            </a:prstGeom>
          </p:spPr>
          <p:txBody>
            <a:bodyPr lIns="0" tIns="0" rIns="0" bIns="0" rtlCol="0" anchor="t">
              <a:spAutoFit/>
            </a:bodyPr>
            <a:lstStyle/>
            <a:p>
              <a:pPr algn="l">
                <a:lnSpc>
                  <a:spcPts val="5880"/>
                </a:lnSpc>
              </a:pPr>
              <a:endParaRPr/>
            </a:p>
          </p:txBody>
        </p:sp>
        <p:sp>
          <p:nvSpPr>
            <p:cNvPr id="5" name="TextBox 5"/>
            <p:cNvSpPr txBox="1"/>
            <p:nvPr/>
          </p:nvSpPr>
          <p:spPr>
            <a:xfrm>
              <a:off x="0" y="95250"/>
              <a:ext cx="18626693" cy="2135717"/>
            </a:xfrm>
            <a:prstGeom prst="rect">
              <a:avLst/>
            </a:prstGeom>
          </p:spPr>
          <p:txBody>
            <a:bodyPr lIns="0" tIns="0" rIns="0" bIns="0" rtlCol="0" anchor="t">
              <a:spAutoFit/>
            </a:bodyPr>
            <a:lstStyle/>
            <a:p>
              <a:pPr algn="l">
                <a:lnSpc>
                  <a:spcPts val="12100"/>
                </a:lnSpc>
              </a:pPr>
              <a:r>
                <a:rPr lang="en-US" sz="11000">
                  <a:solidFill>
                    <a:srgbClr val="FFFFFF"/>
                  </a:solidFill>
                  <a:latin typeface="Open Sauce"/>
                  <a:ea typeface="Open Sauce"/>
                  <a:cs typeface="Open Sauce"/>
                  <a:sym typeface="Open Sauce"/>
                </a:rPr>
                <a:t>Evaluate Progress</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E8477"/>
        </a:solidFill>
        <a:effectLst/>
      </p:bgPr>
    </p:bg>
    <p:spTree>
      <p:nvGrpSpPr>
        <p:cNvPr id="1" name=""/>
        <p:cNvGrpSpPr/>
        <p:nvPr/>
      </p:nvGrpSpPr>
      <p:grpSpPr>
        <a:xfrm>
          <a:off x="0" y="0"/>
          <a:ext cx="0" cy="0"/>
          <a:chOff x="0" y="0"/>
          <a:chExt cx="0" cy="0"/>
        </a:xfrm>
      </p:grpSpPr>
      <p:grpSp>
        <p:nvGrpSpPr>
          <p:cNvPr id="2" name="Group 2"/>
          <p:cNvGrpSpPr/>
          <p:nvPr/>
        </p:nvGrpSpPr>
        <p:grpSpPr>
          <a:xfrm>
            <a:off x="0" y="5657128"/>
            <a:ext cx="18288000" cy="4629872"/>
            <a:chOff x="0" y="0"/>
            <a:chExt cx="24384000" cy="6173163"/>
          </a:xfrm>
        </p:grpSpPr>
        <p:pic>
          <p:nvPicPr>
            <p:cNvPr id="3" name="Picture 3"/>
            <p:cNvPicPr>
              <a:picLocks noChangeAspect="1"/>
            </p:cNvPicPr>
            <p:nvPr/>
          </p:nvPicPr>
          <p:blipFill>
            <a:blip r:embed="rId3"/>
            <a:srcRect t="2948" b="58326"/>
            <a:stretch>
              <a:fillRect/>
            </a:stretch>
          </p:blipFill>
          <p:spPr>
            <a:xfrm>
              <a:off x="0" y="0"/>
              <a:ext cx="24384000" cy="6173163"/>
            </a:xfrm>
            <a:prstGeom prst="rect">
              <a:avLst/>
            </a:prstGeom>
          </p:spPr>
        </p:pic>
      </p:grpSp>
      <p:sp>
        <p:nvSpPr>
          <p:cNvPr id="4" name="AutoShape 4"/>
          <p:cNvSpPr/>
          <p:nvPr/>
        </p:nvSpPr>
        <p:spPr>
          <a:xfrm>
            <a:off x="0" y="1320789"/>
            <a:ext cx="18288000" cy="0"/>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5" name="AutoShape 5"/>
          <p:cNvSpPr/>
          <p:nvPr/>
        </p:nvSpPr>
        <p:spPr>
          <a:xfrm>
            <a:off x="9696833" y="1441270"/>
            <a:ext cx="0" cy="4515354"/>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6" name="TextBox 6"/>
          <p:cNvSpPr txBox="1"/>
          <p:nvPr/>
        </p:nvSpPr>
        <p:spPr>
          <a:xfrm>
            <a:off x="282343" y="1879878"/>
            <a:ext cx="9629063" cy="1228725"/>
          </a:xfrm>
          <a:prstGeom prst="rect">
            <a:avLst/>
          </a:prstGeom>
        </p:spPr>
        <p:txBody>
          <a:bodyPr lIns="0" tIns="0" rIns="0" bIns="0" rtlCol="0" anchor="t">
            <a:spAutoFit/>
          </a:bodyPr>
          <a:lstStyle/>
          <a:p>
            <a:pPr algn="l">
              <a:lnSpc>
                <a:spcPts val="9600"/>
              </a:lnSpc>
            </a:pPr>
            <a:r>
              <a:rPr lang="en-US" sz="8000">
                <a:solidFill>
                  <a:srgbClr val="F1F0E9"/>
                </a:solidFill>
                <a:latin typeface="Open Sauce"/>
                <a:ea typeface="Open Sauce"/>
                <a:cs typeface="Open Sauce"/>
                <a:sym typeface="Open Sauce"/>
              </a:rPr>
              <a:t>Evaluate Progress</a:t>
            </a:r>
          </a:p>
        </p:txBody>
      </p:sp>
      <p:sp>
        <p:nvSpPr>
          <p:cNvPr id="7" name="TextBox 7"/>
          <p:cNvSpPr txBox="1"/>
          <p:nvPr/>
        </p:nvSpPr>
        <p:spPr>
          <a:xfrm>
            <a:off x="9809863" y="2040803"/>
            <a:ext cx="8145577" cy="4981941"/>
          </a:xfrm>
          <a:prstGeom prst="rect">
            <a:avLst/>
          </a:prstGeom>
        </p:spPr>
        <p:txBody>
          <a:bodyPr lIns="0" tIns="0" rIns="0" bIns="0" rtlCol="0" anchor="t">
            <a:spAutoFit/>
          </a:bodyPr>
          <a:lstStyle/>
          <a:p>
            <a:pPr marL="819785" lvl="1" indent="-409575" algn="l">
              <a:lnSpc>
                <a:spcPts val="4939"/>
              </a:lnSpc>
              <a:buFont typeface="Arial"/>
              <a:buChar char="•"/>
            </a:pPr>
            <a:r>
              <a:rPr lang="en-US" sz="3799">
                <a:solidFill>
                  <a:srgbClr val="F1F0E9"/>
                </a:solidFill>
                <a:latin typeface="Open Sauce"/>
                <a:ea typeface="Open Sauce"/>
                <a:cs typeface="Open Sauce"/>
                <a:sym typeface="Open Sauce"/>
              </a:rPr>
              <a:t>Get feedback and input from peers and current staff </a:t>
            </a:r>
            <a:r>
              <a:rPr lang="en-US" sz="3799" baseline="30000">
                <a:solidFill>
                  <a:srgbClr val="F1F0E9"/>
                </a:solidFill>
                <a:latin typeface="Open Sauce"/>
                <a:ea typeface="Open Sauce"/>
                <a:cs typeface="Open Sauce"/>
                <a:sym typeface="Open Sauce"/>
              </a:rPr>
              <a:t>(6, 10)</a:t>
            </a:r>
            <a:endParaRPr lang="en-US" sz="3799" baseline="30000">
              <a:solidFill>
                <a:srgbClr val="F1F0E9"/>
              </a:solidFill>
              <a:latin typeface="Open Sauce"/>
              <a:ea typeface="Open Sauce"/>
              <a:cs typeface="Open Sauce"/>
            </a:endParaRPr>
          </a:p>
          <a:p>
            <a:pPr marL="819785" lvl="1" indent="-409575">
              <a:lnSpc>
                <a:spcPts val="4939"/>
              </a:lnSpc>
              <a:buFont typeface="Arial"/>
              <a:buChar char="•"/>
            </a:pPr>
            <a:endParaRPr lang="en-US" sz="3750">
              <a:solidFill>
                <a:srgbClr val="F1F0E9"/>
              </a:solidFill>
              <a:latin typeface="Open Sauce"/>
              <a:sym typeface="Open Sauce"/>
            </a:endParaRPr>
          </a:p>
          <a:p>
            <a:pPr marL="819785" lvl="1" indent="-409575" algn="l">
              <a:lnSpc>
                <a:spcPts val="4939"/>
              </a:lnSpc>
              <a:buFont typeface="Arial"/>
              <a:buChar char="•"/>
            </a:pPr>
            <a:r>
              <a:rPr lang="en-US" sz="3750">
                <a:solidFill>
                  <a:srgbClr val="F1F0E9"/>
                </a:solidFill>
                <a:latin typeface="Open Sauce"/>
                <a:sym typeface="Open Sauce"/>
              </a:rPr>
              <a:t>Adjust course as needed</a:t>
            </a:r>
            <a:endParaRPr lang="en-US" sz="3750">
              <a:solidFill>
                <a:srgbClr val="F1F0E9"/>
              </a:solidFill>
              <a:latin typeface="Open Sauce"/>
            </a:endParaRPr>
          </a:p>
          <a:p>
            <a:pPr marL="410210" lvl="1">
              <a:lnSpc>
                <a:spcPts val="4939"/>
              </a:lnSpc>
            </a:pPr>
            <a:endParaRPr lang="en-US" sz="3800" baseline="30000">
              <a:solidFill>
                <a:srgbClr val="F1F0E9"/>
              </a:solidFill>
              <a:latin typeface="Open Sauce"/>
            </a:endParaRPr>
          </a:p>
          <a:p>
            <a:pPr algn="l">
              <a:lnSpc>
                <a:spcPts val="4939"/>
              </a:lnSpc>
            </a:pPr>
            <a:endParaRPr lang="en-US" sz="3799">
              <a:solidFill>
                <a:srgbClr val="F1F0E9"/>
              </a:solidFill>
              <a:latin typeface="Open Sauce"/>
              <a:ea typeface="Open Sauce"/>
              <a:cs typeface="Open Sauce"/>
              <a:sym typeface="Open Sauce"/>
            </a:endParaRPr>
          </a:p>
          <a:p>
            <a:pPr algn="l">
              <a:lnSpc>
                <a:spcPts val="4939"/>
              </a:lnSpc>
            </a:pPr>
            <a:endParaRPr lang="en-US" sz="3799">
              <a:solidFill>
                <a:srgbClr val="F1F0E9"/>
              </a:solidFill>
              <a:latin typeface="Open Sauce"/>
              <a:ea typeface="Open Sauce"/>
              <a:cs typeface="Open Sauce"/>
              <a:sym typeface="Open Sauce"/>
            </a:endParaRPr>
          </a:p>
          <a:p>
            <a:pPr>
              <a:lnSpc>
                <a:spcPts val="4939"/>
              </a:lnSpc>
            </a:pPr>
            <a:endParaRPr lang="en-US" sz="3799">
              <a:solidFill>
                <a:srgbClr val="F1F0E9"/>
              </a:solidFill>
              <a:latin typeface="Open Sauce"/>
              <a:ea typeface="Open Sauce"/>
              <a:cs typeface="Open Sauce"/>
            </a:endParaRPr>
          </a:p>
        </p:txBody>
      </p:sp>
      <p:sp>
        <p:nvSpPr>
          <p:cNvPr id="8" name="TextBox 8"/>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F1F0E9"/>
                </a:solidFill>
                <a:latin typeface="Open Sauce"/>
                <a:ea typeface="Open Sauce"/>
                <a:cs typeface="Open Sauce"/>
                <a:sym typeface="Open Sauce"/>
              </a:rPr>
              <a:t>Integrating Peers into the Workforce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143011" y="6022699"/>
            <a:ext cx="5644275" cy="712470"/>
          </a:xfrm>
          <a:prstGeom prst="rect">
            <a:avLst/>
          </a:prstGeom>
        </p:spPr>
        <p:txBody>
          <a:bodyPr lIns="0" tIns="0" rIns="0" bIns="0" rtlCol="0" anchor="t">
            <a:spAutoFit/>
          </a:bodyPr>
          <a:lstStyle/>
          <a:p>
            <a:pPr algn="l">
              <a:lnSpc>
                <a:spcPts val="5880"/>
              </a:lnSpc>
            </a:pPr>
            <a:endParaRPr/>
          </a:p>
        </p:txBody>
      </p:sp>
      <p:grpSp>
        <p:nvGrpSpPr>
          <p:cNvPr id="3" name="Group 3"/>
          <p:cNvGrpSpPr/>
          <p:nvPr/>
        </p:nvGrpSpPr>
        <p:grpSpPr>
          <a:xfrm>
            <a:off x="1841846" y="2332435"/>
            <a:ext cx="12980407" cy="2198014"/>
            <a:chOff x="0" y="0"/>
            <a:chExt cx="17307209" cy="2930686"/>
          </a:xfrm>
        </p:grpSpPr>
        <p:sp>
          <p:nvSpPr>
            <p:cNvPr id="4" name="TextBox 4"/>
            <p:cNvSpPr txBox="1"/>
            <p:nvPr/>
          </p:nvSpPr>
          <p:spPr>
            <a:xfrm>
              <a:off x="0" y="76200"/>
              <a:ext cx="17307209" cy="1711113"/>
            </a:xfrm>
            <a:prstGeom prst="rect">
              <a:avLst/>
            </a:prstGeom>
          </p:spPr>
          <p:txBody>
            <a:bodyPr lIns="0" tIns="0" rIns="0" bIns="0" rtlCol="0" anchor="t">
              <a:spAutoFit/>
            </a:bodyPr>
            <a:lstStyle/>
            <a:p>
              <a:pPr algn="l">
                <a:lnSpc>
                  <a:spcPts val="9679"/>
                </a:lnSpc>
              </a:pPr>
              <a:r>
                <a:rPr lang="en-US" sz="8799">
                  <a:solidFill>
                    <a:srgbClr val="000000"/>
                  </a:solidFill>
                  <a:latin typeface="Open Sauce"/>
                  <a:ea typeface="Open Sauce"/>
                  <a:cs typeface="Open Sauce"/>
                  <a:sym typeface="Open Sauce"/>
                </a:rPr>
                <a:t>Key Takeaways</a:t>
              </a:r>
            </a:p>
          </p:txBody>
        </p:sp>
        <p:sp>
          <p:nvSpPr>
            <p:cNvPr id="5" name="TextBox 5"/>
            <p:cNvSpPr txBox="1"/>
            <p:nvPr/>
          </p:nvSpPr>
          <p:spPr>
            <a:xfrm>
              <a:off x="0" y="2191545"/>
              <a:ext cx="17307209" cy="739140"/>
            </a:xfrm>
            <a:prstGeom prst="rect">
              <a:avLst/>
            </a:prstGeom>
          </p:spPr>
          <p:txBody>
            <a:bodyPr lIns="0" tIns="0" rIns="0" bIns="0" rtlCol="0" anchor="t">
              <a:spAutoFit/>
            </a:bodyPr>
            <a:lstStyle/>
            <a:p>
              <a:pPr marL="0" lvl="0" indent="0" algn="l">
                <a:lnSpc>
                  <a:spcPts val="4619"/>
                </a:lnSpc>
                <a:spcBef>
                  <a:spcPct val="0"/>
                </a:spcBef>
              </a:pPr>
              <a:r>
                <a:rPr lang="en-US" sz="3299">
                  <a:solidFill>
                    <a:srgbClr val="000000"/>
                  </a:solidFill>
                  <a:latin typeface="Open Sauce"/>
                  <a:ea typeface="Open Sauce"/>
                  <a:cs typeface="Open Sauce"/>
                  <a:sym typeface="Open Sauce"/>
                </a:rPr>
                <a:t>What was one key thing you learned today?</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25571" y="4080807"/>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6111260" y="4080807"/>
            <a:ext cx="0" cy="639059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flipH="1">
            <a:off x="12196762" y="4080807"/>
            <a:ext cx="0" cy="639059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Freeform 6"/>
          <p:cNvSpPr/>
          <p:nvPr/>
        </p:nvSpPr>
        <p:spPr>
          <a:xfrm>
            <a:off x="1028700" y="4616849"/>
            <a:ext cx="1096269" cy="1097641"/>
          </a:xfrm>
          <a:custGeom>
            <a:avLst/>
            <a:gdLst/>
            <a:ahLst/>
            <a:cxnLst/>
            <a:rect l="l" t="t" r="r" b="b"/>
            <a:pathLst>
              <a:path w="1096269" h="1097641">
                <a:moveTo>
                  <a:pt x="0" y="0"/>
                </a:moveTo>
                <a:lnTo>
                  <a:pt x="1096269" y="0"/>
                </a:lnTo>
                <a:lnTo>
                  <a:pt x="1096269" y="1097641"/>
                </a:lnTo>
                <a:lnTo>
                  <a:pt x="0" y="10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753975" y="4616849"/>
            <a:ext cx="1147860" cy="1097641"/>
          </a:xfrm>
          <a:custGeom>
            <a:avLst/>
            <a:gdLst/>
            <a:ahLst/>
            <a:cxnLst/>
            <a:rect l="l" t="t" r="r" b="b"/>
            <a:pathLst>
              <a:path w="1147860" h="1097641">
                <a:moveTo>
                  <a:pt x="0" y="0"/>
                </a:moveTo>
                <a:lnTo>
                  <a:pt x="1147860" y="0"/>
                </a:lnTo>
                <a:lnTo>
                  <a:pt x="1147860" y="1097641"/>
                </a:lnTo>
                <a:lnTo>
                  <a:pt x="0" y="1097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6593860" y="4616849"/>
            <a:ext cx="1250873" cy="1097641"/>
          </a:xfrm>
          <a:custGeom>
            <a:avLst/>
            <a:gdLst/>
            <a:ahLst/>
            <a:cxnLst/>
            <a:rect l="l" t="t" r="r" b="b"/>
            <a:pathLst>
              <a:path w="1250873" h="1097641">
                <a:moveTo>
                  <a:pt x="0" y="0"/>
                </a:moveTo>
                <a:lnTo>
                  <a:pt x="1250873" y="0"/>
                </a:lnTo>
                <a:lnTo>
                  <a:pt x="1250873" y="1097641"/>
                </a:lnTo>
                <a:lnTo>
                  <a:pt x="0" y="1097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0" name="TextBox 10"/>
          <p:cNvSpPr txBox="1"/>
          <p:nvPr/>
        </p:nvSpPr>
        <p:spPr>
          <a:xfrm>
            <a:off x="1003129" y="1719324"/>
            <a:ext cx="17150191" cy="1343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Bonus Recommendations</a:t>
            </a:r>
          </a:p>
        </p:txBody>
      </p:sp>
      <p:grpSp>
        <p:nvGrpSpPr>
          <p:cNvPr id="11" name="Group 11"/>
          <p:cNvGrpSpPr/>
          <p:nvPr/>
        </p:nvGrpSpPr>
        <p:grpSpPr>
          <a:xfrm>
            <a:off x="1003129" y="6105443"/>
            <a:ext cx="4766406" cy="2391698"/>
            <a:chOff x="0" y="0"/>
            <a:chExt cx="6355208" cy="3188931"/>
          </a:xfrm>
        </p:grpSpPr>
        <p:sp>
          <p:nvSpPr>
            <p:cNvPr id="12" name="TextBox 12"/>
            <p:cNvSpPr txBox="1"/>
            <p:nvPr/>
          </p:nvSpPr>
          <p:spPr>
            <a:xfrm>
              <a:off x="0" y="-28575"/>
              <a:ext cx="6355208" cy="1371388"/>
            </a:xfrm>
            <a:prstGeom prst="rect">
              <a:avLst/>
            </a:prstGeom>
          </p:spPr>
          <p:txBody>
            <a:bodyPr lIns="0" tIns="0" rIns="0" bIns="0" rtlCol="0" anchor="t">
              <a:spAutoFit/>
            </a:bodyPr>
            <a:lstStyle/>
            <a:p>
              <a:pPr algn="l">
                <a:lnSpc>
                  <a:spcPts val="4160"/>
                </a:lnSpc>
              </a:pPr>
              <a:r>
                <a:rPr lang="en-US" sz="3200" b="1">
                  <a:solidFill>
                    <a:srgbClr val="000000"/>
                  </a:solidFill>
                  <a:latin typeface="Open Sauce Semi-Bold"/>
                  <a:ea typeface="Open Sauce Semi-Bold"/>
                  <a:cs typeface="Open Sauce Semi-Bold"/>
                  <a:sym typeface="Open Sauce Semi-Bold"/>
                </a:rPr>
                <a:t>Provide path for career growth </a:t>
              </a:r>
              <a:r>
                <a:rPr lang="en-US" sz="3200" b="1" baseline="30000">
                  <a:solidFill>
                    <a:srgbClr val="000000"/>
                  </a:solidFill>
                  <a:latin typeface="Open Sauce Semi-Bold"/>
                  <a:ea typeface="Open Sauce Semi-Bold"/>
                  <a:cs typeface="Open Sauce Semi-Bold"/>
                  <a:sym typeface="Open Sauce Semi-Bold"/>
                </a:rPr>
                <a:t>(6)</a:t>
              </a:r>
            </a:p>
          </p:txBody>
        </p:sp>
        <p:sp>
          <p:nvSpPr>
            <p:cNvPr id="13" name="TextBox 13"/>
            <p:cNvSpPr txBox="1"/>
            <p:nvPr/>
          </p:nvSpPr>
          <p:spPr>
            <a:xfrm>
              <a:off x="0" y="1958935"/>
              <a:ext cx="6355208" cy="1229995"/>
            </a:xfrm>
            <a:prstGeom prst="rect">
              <a:avLst/>
            </a:prstGeom>
          </p:spPr>
          <p:txBody>
            <a:bodyPr lIns="0" tIns="0" rIns="0" bIns="0" rtlCol="0" anchor="t">
              <a:spAutoFit/>
            </a:bodyPr>
            <a:lstStyle/>
            <a:p>
              <a:pPr marL="0" lvl="0" indent="0" algn="l">
                <a:lnSpc>
                  <a:spcPts val="3899"/>
                </a:lnSpc>
              </a:pPr>
              <a:r>
                <a:rPr lang="en-US" sz="2599">
                  <a:solidFill>
                    <a:srgbClr val="000000"/>
                  </a:solidFill>
                  <a:latin typeface="Open Sauce"/>
                  <a:ea typeface="Open Sauce"/>
                  <a:cs typeface="Open Sauce"/>
                  <a:sym typeface="Open Sauce"/>
                </a:rPr>
                <a:t>Helpful when hiring as well as retention.</a:t>
              </a:r>
            </a:p>
          </p:txBody>
        </p:sp>
      </p:grpSp>
      <p:grpSp>
        <p:nvGrpSpPr>
          <p:cNvPr id="14" name="Group 14"/>
          <p:cNvGrpSpPr/>
          <p:nvPr/>
        </p:nvGrpSpPr>
        <p:grpSpPr>
          <a:xfrm>
            <a:off x="6593860" y="6105443"/>
            <a:ext cx="5049138" cy="1867823"/>
            <a:chOff x="0" y="0"/>
            <a:chExt cx="6732185" cy="2490431"/>
          </a:xfrm>
        </p:grpSpPr>
        <p:sp>
          <p:nvSpPr>
            <p:cNvPr id="15" name="TextBox 15"/>
            <p:cNvSpPr txBox="1"/>
            <p:nvPr/>
          </p:nvSpPr>
          <p:spPr>
            <a:xfrm>
              <a:off x="0" y="-28575"/>
              <a:ext cx="6732185" cy="672888"/>
            </a:xfrm>
            <a:prstGeom prst="rect">
              <a:avLst/>
            </a:prstGeom>
          </p:spPr>
          <p:txBody>
            <a:bodyPr lIns="0" tIns="0" rIns="0" bIns="0" rtlCol="0" anchor="t">
              <a:spAutoFit/>
            </a:bodyPr>
            <a:lstStyle/>
            <a:p>
              <a:pPr algn="l">
                <a:lnSpc>
                  <a:spcPts val="4160"/>
                </a:lnSpc>
              </a:pPr>
              <a:r>
                <a:rPr lang="en-US" sz="3200" b="1">
                  <a:solidFill>
                    <a:srgbClr val="000000"/>
                  </a:solidFill>
                  <a:latin typeface="Open Sauce Semi-Bold"/>
                  <a:ea typeface="Open Sauce Semi-Bold"/>
                  <a:cs typeface="Open Sauce Semi-Bold"/>
                  <a:sym typeface="Open Sauce Semi-Bold"/>
                </a:rPr>
                <a:t>Consider </a:t>
              </a:r>
              <a:r>
                <a:rPr lang="en-US" sz="3200" b="1">
                  <a:solidFill>
                    <a:srgbClr val="101010"/>
                  </a:solidFill>
                  <a:latin typeface="Open Sauce Semi-Bold"/>
                  <a:ea typeface="Open Sauce Semi-Bold"/>
                  <a:cs typeface="Open Sauce Semi-Bold"/>
                  <a:sym typeface="Open Sauce Semi-Bold"/>
                </a:rPr>
                <a:t>flexible</a:t>
              </a:r>
              <a:r>
                <a:rPr lang="en-US" sz="3200" b="1">
                  <a:solidFill>
                    <a:srgbClr val="000000"/>
                  </a:solidFill>
                  <a:latin typeface="Open Sauce Semi-Bold"/>
                  <a:ea typeface="Open Sauce Semi-Bold"/>
                  <a:cs typeface="Open Sauce Semi-Bold"/>
                  <a:sym typeface="Open Sauce Semi-Bold"/>
                </a:rPr>
                <a:t> jobs</a:t>
              </a:r>
            </a:p>
          </p:txBody>
        </p:sp>
        <p:sp>
          <p:nvSpPr>
            <p:cNvPr id="16" name="TextBox 16"/>
            <p:cNvSpPr txBox="1"/>
            <p:nvPr/>
          </p:nvSpPr>
          <p:spPr>
            <a:xfrm>
              <a:off x="0" y="1260435"/>
              <a:ext cx="6732185" cy="1229995"/>
            </a:xfrm>
            <a:prstGeom prst="rect">
              <a:avLst/>
            </a:prstGeom>
          </p:spPr>
          <p:txBody>
            <a:bodyPr lIns="0" tIns="0" rIns="0" bIns="0" rtlCol="0" anchor="t">
              <a:spAutoFit/>
            </a:bodyPr>
            <a:lstStyle/>
            <a:p>
              <a:pPr marL="0" lvl="0" indent="0" algn="l">
                <a:lnSpc>
                  <a:spcPts val="3899"/>
                </a:lnSpc>
              </a:pPr>
              <a:r>
                <a:rPr lang="en-US" sz="2599">
                  <a:solidFill>
                    <a:srgbClr val="000000"/>
                  </a:solidFill>
                  <a:latin typeface="Open Sauce"/>
                  <a:ea typeface="Open Sauce"/>
                  <a:cs typeface="Open Sauce"/>
                  <a:sym typeface="Open Sauce"/>
                </a:rPr>
                <a:t>This may include part-time, as well as hybrid opportunities.</a:t>
              </a:r>
            </a:p>
          </p:txBody>
        </p:sp>
      </p:grpSp>
      <p:grpSp>
        <p:nvGrpSpPr>
          <p:cNvPr id="17" name="Group 17"/>
          <p:cNvGrpSpPr/>
          <p:nvPr/>
        </p:nvGrpSpPr>
        <p:grpSpPr>
          <a:xfrm>
            <a:off x="12677775" y="6105443"/>
            <a:ext cx="4766406" cy="2353598"/>
            <a:chOff x="0" y="0"/>
            <a:chExt cx="6355208" cy="3138131"/>
          </a:xfrm>
        </p:grpSpPr>
        <p:sp>
          <p:nvSpPr>
            <p:cNvPr id="18" name="TextBox 18"/>
            <p:cNvSpPr txBox="1"/>
            <p:nvPr/>
          </p:nvSpPr>
          <p:spPr>
            <a:xfrm>
              <a:off x="0" y="-28575"/>
              <a:ext cx="6355208" cy="672888"/>
            </a:xfrm>
            <a:prstGeom prst="rect">
              <a:avLst/>
            </a:prstGeom>
          </p:spPr>
          <p:txBody>
            <a:bodyPr lIns="0" tIns="0" rIns="0" bIns="0" rtlCol="0" anchor="t">
              <a:spAutoFit/>
            </a:bodyPr>
            <a:lstStyle/>
            <a:p>
              <a:pPr algn="l">
                <a:lnSpc>
                  <a:spcPts val="4160"/>
                </a:lnSpc>
              </a:pPr>
              <a:r>
                <a:rPr lang="en-US" sz="3200" b="1">
                  <a:solidFill>
                    <a:srgbClr val="101010"/>
                  </a:solidFill>
                  <a:latin typeface="Open Sauce Bold"/>
                  <a:ea typeface="Open Sauce Bold"/>
                  <a:cs typeface="Open Sauce Bold"/>
                  <a:sym typeface="Open Sauce Bold"/>
                </a:rPr>
                <a:t>Recovery Model </a:t>
              </a:r>
              <a:r>
                <a:rPr lang="en-US" sz="3200" b="1" baseline="30000">
                  <a:solidFill>
                    <a:srgbClr val="101010"/>
                  </a:solidFill>
                  <a:latin typeface="Open Sauce Bold"/>
                  <a:ea typeface="Open Sauce Bold"/>
                  <a:cs typeface="Open Sauce Bold"/>
                  <a:sym typeface="Open Sauce Bold"/>
                </a:rPr>
                <a:t>(10)</a:t>
              </a:r>
            </a:p>
          </p:txBody>
        </p:sp>
        <p:sp>
          <p:nvSpPr>
            <p:cNvPr id="19" name="TextBox 19"/>
            <p:cNvSpPr txBox="1"/>
            <p:nvPr/>
          </p:nvSpPr>
          <p:spPr>
            <a:xfrm>
              <a:off x="0" y="1260435"/>
              <a:ext cx="6355208" cy="1877695"/>
            </a:xfrm>
            <a:prstGeom prst="rect">
              <a:avLst/>
            </a:prstGeom>
          </p:spPr>
          <p:txBody>
            <a:bodyPr lIns="0" tIns="0" rIns="0" bIns="0" rtlCol="0" anchor="t">
              <a:spAutoFit/>
            </a:bodyPr>
            <a:lstStyle/>
            <a:p>
              <a:pPr marL="0" lvl="0" indent="0" algn="l">
                <a:lnSpc>
                  <a:spcPts val="3899"/>
                </a:lnSpc>
              </a:pPr>
              <a:r>
                <a:rPr lang="en-US" sz="2599">
                  <a:solidFill>
                    <a:srgbClr val="000000"/>
                  </a:solidFill>
                  <a:latin typeface="Open Sauce"/>
                  <a:ea typeface="Open Sauce"/>
                  <a:cs typeface="Open Sauce"/>
                  <a:sym typeface="Open Sauce"/>
                </a:rPr>
                <a:t>Learn about recovery model and language and become a champion of it.</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444" b="-9444"/>
            </a:stretch>
          </a:blipFill>
        </p:spPr>
        <p:txBody>
          <a:bodyPr/>
          <a:lstStyle/>
          <a:p>
            <a:endParaRPr lang="en-US"/>
          </a:p>
        </p:txBody>
      </p:sp>
      <p:grpSp>
        <p:nvGrpSpPr>
          <p:cNvPr id="3" name="Group 3"/>
          <p:cNvGrpSpPr/>
          <p:nvPr/>
        </p:nvGrpSpPr>
        <p:grpSpPr>
          <a:xfrm>
            <a:off x="1028700" y="1028700"/>
            <a:ext cx="13970020" cy="2518953"/>
            <a:chOff x="0" y="0"/>
            <a:chExt cx="18626693" cy="3358604"/>
          </a:xfrm>
        </p:grpSpPr>
        <p:sp>
          <p:nvSpPr>
            <p:cNvPr id="4" name="TextBox 4"/>
            <p:cNvSpPr txBox="1"/>
            <p:nvPr/>
          </p:nvSpPr>
          <p:spPr>
            <a:xfrm>
              <a:off x="0" y="2434044"/>
              <a:ext cx="9214119" cy="924560"/>
            </a:xfrm>
            <a:prstGeom prst="rect">
              <a:avLst/>
            </a:prstGeom>
          </p:spPr>
          <p:txBody>
            <a:bodyPr lIns="0" tIns="0" rIns="0" bIns="0" rtlCol="0" anchor="t">
              <a:spAutoFit/>
            </a:bodyPr>
            <a:lstStyle/>
            <a:p>
              <a:pPr algn="l">
                <a:lnSpc>
                  <a:spcPts val="5880"/>
                </a:lnSpc>
              </a:pPr>
              <a:endParaRPr/>
            </a:p>
          </p:txBody>
        </p:sp>
        <p:sp>
          <p:nvSpPr>
            <p:cNvPr id="5" name="TextBox 5"/>
            <p:cNvSpPr txBox="1"/>
            <p:nvPr/>
          </p:nvSpPr>
          <p:spPr>
            <a:xfrm>
              <a:off x="0" y="95250"/>
              <a:ext cx="18626693" cy="2135717"/>
            </a:xfrm>
            <a:prstGeom prst="rect">
              <a:avLst/>
            </a:prstGeom>
          </p:spPr>
          <p:txBody>
            <a:bodyPr lIns="0" tIns="0" rIns="0" bIns="0" rtlCol="0" anchor="t">
              <a:spAutoFit/>
            </a:bodyPr>
            <a:lstStyle/>
            <a:p>
              <a:pPr algn="l">
                <a:lnSpc>
                  <a:spcPts val="12100"/>
                </a:lnSpc>
              </a:pPr>
              <a:r>
                <a:rPr lang="en-US" sz="11000" b="1">
                  <a:solidFill>
                    <a:srgbClr val="F1F0E9"/>
                  </a:solidFill>
                  <a:latin typeface="Open Sauce Semi-Bold"/>
                  <a:ea typeface="Open Sauce Semi-Bold"/>
                  <a:cs typeface="Open Sauce Semi-Bold"/>
                  <a:sym typeface="Open Sauce Semi-Bold"/>
                </a:rPr>
                <a:t>Q&amp;A</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E8477"/>
        </a:solidFill>
        <a:effectLst/>
      </p:bgPr>
    </p:bg>
    <p:spTree>
      <p:nvGrpSpPr>
        <p:cNvPr id="1" name=""/>
        <p:cNvGrpSpPr/>
        <p:nvPr/>
      </p:nvGrpSpPr>
      <p:grpSpPr>
        <a:xfrm>
          <a:off x="0" y="0"/>
          <a:ext cx="0" cy="0"/>
          <a:chOff x="0" y="0"/>
          <a:chExt cx="0" cy="0"/>
        </a:xfrm>
      </p:grpSpPr>
      <p:sp>
        <p:nvSpPr>
          <p:cNvPr id="2" name="AutoShape 2"/>
          <p:cNvSpPr/>
          <p:nvPr/>
        </p:nvSpPr>
        <p:spPr>
          <a:xfrm flipV="1">
            <a:off x="5594589" y="29473"/>
            <a:ext cx="0" cy="10257527"/>
          </a:xfrm>
          <a:prstGeom prst="line">
            <a:avLst/>
          </a:prstGeom>
          <a:ln w="9525" cap="rnd">
            <a:solidFill>
              <a:srgbClr val="F1F0E9">
                <a:alpha val="29804"/>
              </a:srgbClr>
            </a:solidFill>
            <a:prstDash val="solid"/>
            <a:headEnd type="none" w="sm" len="sm"/>
            <a:tailEnd type="none" w="sm" len="sm"/>
          </a:ln>
        </p:spPr>
        <p:txBody>
          <a:bodyPr/>
          <a:lstStyle/>
          <a:p>
            <a:endParaRPr lang="en-US"/>
          </a:p>
        </p:txBody>
      </p:sp>
      <p:sp>
        <p:nvSpPr>
          <p:cNvPr id="3" name="TextBox 3"/>
          <p:cNvSpPr txBox="1"/>
          <p:nvPr/>
        </p:nvSpPr>
        <p:spPr>
          <a:xfrm>
            <a:off x="616855" y="1028700"/>
            <a:ext cx="4982497" cy="971550"/>
          </a:xfrm>
          <a:prstGeom prst="rect">
            <a:avLst/>
          </a:prstGeom>
        </p:spPr>
        <p:txBody>
          <a:bodyPr lIns="0" tIns="0" rIns="0" bIns="0" rtlCol="0" anchor="t">
            <a:spAutoFit/>
          </a:bodyPr>
          <a:lstStyle/>
          <a:p>
            <a:pPr algn="l">
              <a:lnSpc>
                <a:spcPts val="7679"/>
              </a:lnSpc>
            </a:pPr>
            <a:r>
              <a:rPr lang="en-US" sz="6399" b="1">
                <a:solidFill>
                  <a:srgbClr val="F1F0E9"/>
                </a:solidFill>
                <a:latin typeface="Open Sauce Semi-Bold"/>
                <a:ea typeface="Open Sauce Semi-Bold"/>
                <a:cs typeface="Open Sauce Semi-Bold"/>
                <a:sym typeface="Open Sauce Semi-Bold"/>
              </a:rPr>
              <a:t>References</a:t>
            </a:r>
          </a:p>
        </p:txBody>
      </p:sp>
      <p:sp>
        <p:nvSpPr>
          <p:cNvPr id="4" name="TextBox 4"/>
          <p:cNvSpPr txBox="1"/>
          <p:nvPr/>
        </p:nvSpPr>
        <p:spPr>
          <a:xfrm>
            <a:off x="5694602" y="135662"/>
            <a:ext cx="12551636" cy="10217784"/>
          </a:xfrm>
          <a:prstGeom prst="rect">
            <a:avLst/>
          </a:prstGeom>
        </p:spPr>
        <p:txBody>
          <a:bodyPr lIns="0" tIns="0" rIns="0" bIns="0" rtlCol="0" anchor="t">
            <a:spAutoFit/>
          </a:bodyPr>
          <a:lstStyle/>
          <a:p>
            <a:pPr algn="l">
              <a:lnSpc>
                <a:spcPts val="2210"/>
              </a:lnSpc>
            </a:pPr>
            <a:r>
              <a:rPr lang="en-US" sz="1700">
                <a:solidFill>
                  <a:srgbClr val="F1F0E9"/>
                </a:solidFill>
                <a:latin typeface="Open Sauce"/>
                <a:ea typeface="Open Sauce"/>
                <a:cs typeface="Open Sauce"/>
                <a:sym typeface="Open Sauce"/>
              </a:rPr>
              <a:t>1. General Peer Support. Accessed January 17, 2025. https://www.samhsa.gov/sites/default/files/programs_campaigns/brss_tacs/peer-support-2017.pdf. </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2. Castedo de Martell S, Wilkerson JM, Ranjit N, Holleran Steiker L, McCurdy SA, Shelton Brown H 3rd. What We Know About the Peer Workforce and Economic Evaluation for Peer Recovery Support Services: A Systematic Review. Subst Use Addctn J. 2025;46(1):90-102. doi:10.1177/29767342241281009</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3. Gagne CA, Finch WL, Myrick KJ, Davis LM. Peer Workers in the Behavioral and Integrated Health Workforce: Opportunities and Future Directions. Am J Prev Med. 2018;54(6 Suppl 3):S258-S266. doi:10.1016/j.amepre.2018.03.010</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4. Cronise R, Teixeira C, Rogers ES, Harrington S. The peer support workforce: Results of a national survey. Psychiatr Rehabil J. 2016;39(3):211-221. doi:10.1037/prj0000222</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5. Medi-Cal Peer Support Specialist Certification. California Peer Certification. January 17, 2025. Accessed January 17, 2025. </a:t>
            </a:r>
            <a:r>
              <a:rPr lang="en-US" sz="1700" u="sng">
                <a:solidFill>
                  <a:srgbClr val="F1F0E9"/>
                </a:solidFill>
                <a:latin typeface="Open Sauce"/>
                <a:ea typeface="Open Sauce"/>
                <a:cs typeface="Open Sauce"/>
                <a:sym typeface="Open Sauce"/>
                <a:hlinkClick r:id="rId2" tooltip="https://www.capeercertification.org"/>
              </a:rPr>
              <a:t>https://www.capeercertification.org/</a:t>
            </a:r>
            <a:r>
              <a:rPr lang="en-US" sz="1700">
                <a:solidFill>
                  <a:srgbClr val="F1F0E9"/>
                </a:solidFill>
                <a:latin typeface="Open Sauce"/>
                <a:ea typeface="Open Sauce"/>
                <a:cs typeface="Open Sauce"/>
                <a:sym typeface="Open Sauce"/>
              </a:rPr>
              <a:t>. </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6. Chadwick SS, Fahr H, Maleski J. Integrating Peer Support Workers into Mental Health Programs. Journal of Recovery in Mental Health. 2024;7(1):4-11. doi:10.33137/jrmh.v7i1.41620</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7. Parker S, Arnautovska U, Korman N, Harris M, Dark F. Comparative Effectiveness of Integrated Peer Support and Clinical Staffing Models for Community-Based Residential Mental Health Rehabilitation: A Prospective Observational Study. Community Mental Health Journal. 2023;59(3):459-470. doi:10.1007/s10597-022-01023-8</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8. Parker S, Dark F, Newman E, et al. Staff Experiences of Integrating Peer Support Workers and Clinical Staff in Community-Based Residential Mental Health Rehabilitation: A Pragmatic Grounded Theory Analysis. Community Mental Health Journal. 2023;59(4):703-718. doi:10.1007/s10597-022-01054-1</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9. Rebeiro Gruhl KL, LaCarte S, Calixte S. Authentic peer support work: challenges and opportunities for an evolving occupation. Journal of Mental Health. 2016;25(1):78-86. doi:10.3109/09638237.2015.1057322</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10. Reeves V, Loughhead M, Halpin MA, Procter N. Organisational Actions for Improving Recognition, Integration and Acceptance of Peer Support as Identified by a Current Peer Workforce. Community Mental Health Journal. 2024;60(1):169-178. doi:10.1007/s10597-023-01179-x</a:t>
            </a:r>
          </a:p>
          <a:p>
            <a:pPr algn="l">
              <a:lnSpc>
                <a:spcPts val="2210"/>
              </a:lnSpc>
            </a:pPr>
            <a:endParaRPr lang="en-US" sz="1700">
              <a:solidFill>
                <a:srgbClr val="F1F0E9"/>
              </a:solidFill>
              <a:latin typeface="Open Sauce"/>
              <a:ea typeface="Open Sauce"/>
              <a:cs typeface="Open Sauce"/>
              <a:sym typeface="Open Sauce"/>
            </a:endParaRPr>
          </a:p>
          <a:p>
            <a:pPr algn="l">
              <a:lnSpc>
                <a:spcPts val="2210"/>
              </a:lnSpc>
            </a:pPr>
            <a:r>
              <a:rPr lang="en-US" sz="1700">
                <a:solidFill>
                  <a:srgbClr val="F1F0E9"/>
                </a:solidFill>
                <a:latin typeface="Open Sauce"/>
                <a:ea typeface="Open Sauce"/>
                <a:cs typeface="Open Sauce"/>
                <a:sym typeface="Open Sauce"/>
              </a:rPr>
              <a:t>11. Addressing San Diego’s Behavioral Health Worker Shortage. August 2022. Accessed January 17, 2025. </a:t>
            </a:r>
            <a:r>
              <a:rPr lang="en-US" sz="1700" u="sng">
                <a:solidFill>
                  <a:srgbClr val="F1F0E9"/>
                </a:solidFill>
                <a:latin typeface="Open Sauce"/>
                <a:ea typeface="Open Sauce"/>
                <a:cs typeface="Open Sauce"/>
                <a:sym typeface="Open Sauce"/>
                <a:hlinkClick r:id="rId3" tooltip="https://workforce.org/wp-content/uploads/2022/09/San-Diego-Behavioral-Health-Workforce-Report-.pdf"/>
              </a:rPr>
              <a:t>https://workforce.org/wp-content/uploads/2022/09/San-Diego-Behavioral-Health-Workforce-Report-.pdf</a:t>
            </a:r>
            <a:r>
              <a:rPr lang="en-US" sz="1700">
                <a:solidFill>
                  <a:srgbClr val="F1F0E9"/>
                </a:solidFill>
                <a:latin typeface="Open Sauce"/>
                <a:ea typeface="Open Sauce"/>
                <a:cs typeface="Open Sauce"/>
                <a:sym typeface="Open Sauce"/>
              </a:rPr>
              <a:t>.</a:t>
            </a:r>
          </a:p>
          <a:p>
            <a:pPr algn="l">
              <a:lnSpc>
                <a:spcPts val="2210"/>
              </a:lnSpc>
              <a:spcBef>
                <a:spcPct val="0"/>
              </a:spcBef>
            </a:pPr>
            <a:endParaRPr lang="en-US" sz="1700">
              <a:solidFill>
                <a:srgbClr val="F1F0E9"/>
              </a:solidFill>
              <a:latin typeface="Open Sauce"/>
              <a:ea typeface="Open Sauce"/>
              <a:cs typeface="Open Sauce"/>
              <a:sym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8477"/>
        </a:solidFill>
        <a:effectLst/>
      </p:bgPr>
    </p:bg>
    <p:spTree>
      <p:nvGrpSpPr>
        <p:cNvPr id="1" name=""/>
        <p:cNvGrpSpPr/>
        <p:nvPr/>
      </p:nvGrpSpPr>
      <p:grpSpPr>
        <a:xfrm>
          <a:off x="0" y="0"/>
          <a:ext cx="0" cy="0"/>
          <a:chOff x="0" y="0"/>
          <a:chExt cx="0" cy="0"/>
        </a:xfrm>
      </p:grpSpPr>
      <p:sp>
        <p:nvSpPr>
          <p:cNvPr id="2" name="AutoShape 2"/>
          <p:cNvSpPr/>
          <p:nvPr/>
        </p:nvSpPr>
        <p:spPr>
          <a:xfrm>
            <a:off x="7758291" y="1325551"/>
            <a:ext cx="0" cy="8961449"/>
          </a:xfrm>
          <a:prstGeom prst="line">
            <a:avLst/>
          </a:prstGeom>
          <a:ln w="9525" cap="rnd">
            <a:solidFill>
              <a:srgbClr val="F1F0E9">
                <a:alpha val="40000"/>
              </a:srgbClr>
            </a:solidFill>
            <a:prstDash val="solid"/>
            <a:headEnd type="none" w="sm" len="sm"/>
            <a:tailEnd type="none" w="sm" len="sm"/>
          </a:ln>
        </p:spPr>
        <p:txBody>
          <a:bodyPr/>
          <a:lstStyle/>
          <a:p>
            <a:endParaRPr lang="en-US"/>
          </a:p>
        </p:txBody>
      </p:sp>
      <p:sp>
        <p:nvSpPr>
          <p:cNvPr id="3" name="Freeform 3"/>
          <p:cNvSpPr/>
          <p:nvPr/>
        </p:nvSpPr>
        <p:spPr>
          <a:xfrm>
            <a:off x="-2611808" y="-3327666"/>
            <a:ext cx="20899808" cy="13924497"/>
          </a:xfrm>
          <a:custGeom>
            <a:avLst/>
            <a:gdLst/>
            <a:ahLst/>
            <a:cxnLst/>
            <a:rect l="l" t="t" r="r" b="b"/>
            <a:pathLst>
              <a:path w="20899808" h="13924497">
                <a:moveTo>
                  <a:pt x="0" y="0"/>
                </a:moveTo>
                <a:lnTo>
                  <a:pt x="20899808" y="0"/>
                </a:lnTo>
                <a:lnTo>
                  <a:pt x="20899808" y="13924498"/>
                </a:lnTo>
                <a:lnTo>
                  <a:pt x="0" y="13924498"/>
                </a:lnTo>
                <a:lnTo>
                  <a:pt x="0" y="0"/>
                </a:lnTo>
                <a:close/>
              </a:path>
            </a:pathLst>
          </a:custGeom>
          <a:blipFill>
            <a:blip r:embed="rId3">
              <a:alphaModFix amt="70000"/>
            </a:blip>
            <a:stretch>
              <a:fillRect/>
            </a:stretch>
          </a:blipFill>
        </p:spPr>
        <p:txBody>
          <a:bodyPr/>
          <a:lstStyle/>
          <a:p>
            <a:endParaRPr lang="en-US"/>
          </a:p>
        </p:txBody>
      </p:sp>
      <p:grpSp>
        <p:nvGrpSpPr>
          <p:cNvPr id="4" name="Group 4"/>
          <p:cNvGrpSpPr/>
          <p:nvPr/>
        </p:nvGrpSpPr>
        <p:grpSpPr>
          <a:xfrm>
            <a:off x="5984035" y="7720372"/>
            <a:ext cx="12137643" cy="2062894"/>
            <a:chOff x="0" y="0"/>
            <a:chExt cx="16183524" cy="2750525"/>
          </a:xfrm>
        </p:grpSpPr>
        <p:sp>
          <p:nvSpPr>
            <p:cNvPr id="5" name="TextBox 5"/>
            <p:cNvSpPr txBox="1"/>
            <p:nvPr/>
          </p:nvSpPr>
          <p:spPr>
            <a:xfrm>
              <a:off x="0" y="-9525"/>
              <a:ext cx="16183524" cy="1787525"/>
            </a:xfrm>
            <a:prstGeom prst="rect">
              <a:avLst/>
            </a:prstGeom>
          </p:spPr>
          <p:txBody>
            <a:bodyPr lIns="0" tIns="0" rIns="0" bIns="0" rtlCol="0" anchor="t">
              <a:spAutoFit/>
            </a:bodyPr>
            <a:lstStyle/>
            <a:p>
              <a:pPr algn="l">
                <a:lnSpc>
                  <a:spcPts val="10559"/>
                </a:lnSpc>
              </a:pPr>
              <a:r>
                <a:rPr lang="en-US" sz="8799" b="1">
                  <a:solidFill>
                    <a:srgbClr val="F1F0E9"/>
                  </a:solidFill>
                  <a:latin typeface="Open Sauce Semi-Bold"/>
                  <a:ea typeface="Open Sauce Semi-Bold"/>
                  <a:cs typeface="Open Sauce Semi-Bold"/>
                  <a:sym typeface="Open Sauce Semi-Bold"/>
                </a:rPr>
                <a:t>Let’s learn about you!</a:t>
              </a:r>
            </a:p>
          </p:txBody>
        </p:sp>
        <p:sp>
          <p:nvSpPr>
            <p:cNvPr id="6" name="TextBox 6"/>
            <p:cNvSpPr txBox="1"/>
            <p:nvPr/>
          </p:nvSpPr>
          <p:spPr>
            <a:xfrm>
              <a:off x="0" y="2077637"/>
              <a:ext cx="12160216" cy="672888"/>
            </a:xfrm>
            <a:prstGeom prst="rect">
              <a:avLst/>
            </a:prstGeom>
          </p:spPr>
          <p:txBody>
            <a:bodyPr lIns="0" tIns="0" rIns="0" bIns="0" rtlCol="0" anchor="t">
              <a:spAutoFit/>
            </a:bodyPr>
            <a:lstStyle/>
            <a:p>
              <a:pPr algn="l">
                <a:lnSpc>
                  <a:spcPts val="416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7E8477">
                <a:alpha val="100000"/>
              </a:srgbClr>
            </a:gs>
            <a:gs pos="100000">
              <a:srgbClr val="A8B8B0">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21822666" cy="13229582"/>
          </a:xfrm>
          <a:custGeom>
            <a:avLst/>
            <a:gdLst/>
            <a:ahLst/>
            <a:cxnLst/>
            <a:rect l="l" t="t" r="r" b="b"/>
            <a:pathLst>
              <a:path w="21822666" h="13229582">
                <a:moveTo>
                  <a:pt x="0" y="0"/>
                </a:moveTo>
                <a:lnTo>
                  <a:pt x="21822666" y="0"/>
                </a:lnTo>
                <a:lnTo>
                  <a:pt x="21822666" y="13229582"/>
                </a:lnTo>
                <a:lnTo>
                  <a:pt x="0" y="13229582"/>
                </a:lnTo>
                <a:lnTo>
                  <a:pt x="0" y="0"/>
                </a:lnTo>
                <a:close/>
              </a:path>
            </a:pathLst>
          </a:custGeom>
          <a:blipFill>
            <a:blip r:embed="rId3">
              <a:alphaModFix amt="30000"/>
            </a:blip>
            <a:stretch>
              <a:fillRect t="-14598" r="-21666" b="-22374"/>
            </a:stretch>
          </a:blipFill>
        </p:spPr>
        <p:txBody>
          <a:bodyPr/>
          <a:lstStyle/>
          <a:p>
            <a:endParaRPr lang="en-US"/>
          </a:p>
        </p:txBody>
      </p:sp>
      <p:grpSp>
        <p:nvGrpSpPr>
          <p:cNvPr id="3" name="Group 3"/>
          <p:cNvGrpSpPr/>
          <p:nvPr/>
        </p:nvGrpSpPr>
        <p:grpSpPr>
          <a:xfrm>
            <a:off x="1028700" y="1028700"/>
            <a:ext cx="13970020" cy="4052478"/>
            <a:chOff x="0" y="0"/>
            <a:chExt cx="18626693" cy="5403304"/>
          </a:xfrm>
        </p:grpSpPr>
        <p:sp>
          <p:nvSpPr>
            <p:cNvPr id="4" name="TextBox 4"/>
            <p:cNvSpPr txBox="1"/>
            <p:nvPr/>
          </p:nvSpPr>
          <p:spPr>
            <a:xfrm>
              <a:off x="0" y="4478744"/>
              <a:ext cx="9214119" cy="924560"/>
            </a:xfrm>
            <a:prstGeom prst="rect">
              <a:avLst/>
            </a:prstGeom>
          </p:spPr>
          <p:txBody>
            <a:bodyPr lIns="0" tIns="0" rIns="0" bIns="0" rtlCol="0" anchor="t">
              <a:spAutoFit/>
            </a:bodyPr>
            <a:lstStyle/>
            <a:p>
              <a:pPr algn="l">
                <a:lnSpc>
                  <a:spcPts val="5880"/>
                </a:lnSpc>
              </a:pPr>
              <a:endParaRPr/>
            </a:p>
          </p:txBody>
        </p:sp>
        <p:sp>
          <p:nvSpPr>
            <p:cNvPr id="5" name="TextBox 5"/>
            <p:cNvSpPr txBox="1"/>
            <p:nvPr/>
          </p:nvSpPr>
          <p:spPr>
            <a:xfrm>
              <a:off x="0" y="95250"/>
              <a:ext cx="18626693" cy="4180417"/>
            </a:xfrm>
            <a:prstGeom prst="rect">
              <a:avLst/>
            </a:prstGeom>
          </p:spPr>
          <p:txBody>
            <a:bodyPr lIns="0" tIns="0" rIns="0" bIns="0" rtlCol="0" anchor="t">
              <a:spAutoFit/>
            </a:bodyPr>
            <a:lstStyle/>
            <a:p>
              <a:pPr algn="l">
                <a:lnSpc>
                  <a:spcPts val="12100"/>
                </a:lnSpc>
              </a:pPr>
              <a:r>
                <a:rPr lang="en-US" sz="11000" b="1">
                  <a:solidFill>
                    <a:srgbClr val="F1F0E9"/>
                  </a:solidFill>
                  <a:latin typeface="Open Sauce Semi-Bold"/>
                  <a:ea typeface="Open Sauce Semi-Bold"/>
                  <a:cs typeface="Open Sauce Semi-Bold"/>
                  <a:sym typeface="Open Sauce Semi-Bold"/>
                </a:rPr>
                <a:t>What is </a:t>
              </a:r>
            </a:p>
            <a:p>
              <a:pPr algn="l">
                <a:lnSpc>
                  <a:spcPts val="12100"/>
                </a:lnSpc>
              </a:pPr>
              <a:r>
                <a:rPr lang="en-US" sz="11000" b="1">
                  <a:solidFill>
                    <a:srgbClr val="F1F0E9"/>
                  </a:solidFill>
                  <a:latin typeface="Open Sauce Semi-Bold"/>
                  <a:ea typeface="Open Sauce Semi-Bold"/>
                  <a:cs typeface="Open Sauce Semi-Bold"/>
                  <a:sym typeface="Open Sauce Semi-Bold"/>
                </a:rPr>
                <a:t>Peer Support?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8940327" y="2589485"/>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8930802" y="3867718"/>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AutoShape 5"/>
          <p:cNvSpPr/>
          <p:nvPr/>
        </p:nvSpPr>
        <p:spPr>
          <a:xfrm>
            <a:off x="8930802" y="5242421"/>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6" name="AutoShape 6"/>
          <p:cNvSpPr/>
          <p:nvPr/>
        </p:nvSpPr>
        <p:spPr>
          <a:xfrm>
            <a:off x="8930802" y="7769650"/>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7" name="AutoShape 7"/>
          <p:cNvSpPr/>
          <p:nvPr/>
        </p:nvSpPr>
        <p:spPr>
          <a:xfrm rot="5400000">
            <a:off x="4457222" y="5818136"/>
            <a:ext cx="8956686"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8" name="TextBox 8"/>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9" name="TextBox 9"/>
          <p:cNvSpPr txBox="1"/>
          <p:nvPr/>
        </p:nvSpPr>
        <p:spPr>
          <a:xfrm>
            <a:off x="1003129" y="1750968"/>
            <a:ext cx="6717463" cy="4010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Defining Peer Support  </a:t>
            </a:r>
          </a:p>
        </p:txBody>
      </p:sp>
      <p:grpSp>
        <p:nvGrpSpPr>
          <p:cNvPr id="10" name="Group 10"/>
          <p:cNvGrpSpPr/>
          <p:nvPr/>
        </p:nvGrpSpPr>
        <p:grpSpPr>
          <a:xfrm>
            <a:off x="9572984" y="1760493"/>
            <a:ext cx="7066011" cy="605364"/>
            <a:chOff x="0" y="0"/>
            <a:chExt cx="9421347" cy="807153"/>
          </a:xfrm>
        </p:grpSpPr>
        <p:sp>
          <p:nvSpPr>
            <p:cNvPr id="11" name="Freeform 11"/>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529751" y="130315"/>
              <a:ext cx="7891597"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Mentorship &amp; Coaching </a:t>
              </a:r>
              <a:r>
                <a:rPr lang="en-US" sz="2600" baseline="30000">
                  <a:solidFill>
                    <a:srgbClr val="000000"/>
                  </a:solidFill>
                  <a:latin typeface="Open Sauce"/>
                  <a:ea typeface="Open Sauce"/>
                  <a:cs typeface="Open Sauce"/>
                  <a:sym typeface="Open Sauce"/>
                </a:rPr>
                <a:t>(2, 3)</a:t>
              </a:r>
            </a:p>
          </p:txBody>
        </p:sp>
      </p:grpSp>
      <p:grpSp>
        <p:nvGrpSpPr>
          <p:cNvPr id="13" name="Group 13"/>
          <p:cNvGrpSpPr/>
          <p:nvPr/>
        </p:nvGrpSpPr>
        <p:grpSpPr>
          <a:xfrm>
            <a:off x="9572984" y="6883298"/>
            <a:ext cx="7066011" cy="605364"/>
            <a:chOff x="0" y="0"/>
            <a:chExt cx="9421347" cy="807153"/>
          </a:xfrm>
        </p:grpSpPr>
        <p:sp>
          <p:nvSpPr>
            <p:cNvPr id="14" name="Freeform 14"/>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529751" y="130315"/>
              <a:ext cx="7891597"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System Navigation </a:t>
              </a:r>
              <a:r>
                <a:rPr lang="en-US" sz="2600" baseline="30000">
                  <a:solidFill>
                    <a:srgbClr val="000000"/>
                  </a:solidFill>
                  <a:latin typeface="Open Sauce"/>
                  <a:ea typeface="Open Sauce"/>
                  <a:cs typeface="Open Sauce"/>
                  <a:sym typeface="Open Sauce"/>
                </a:rPr>
                <a:t>(2)</a:t>
              </a:r>
            </a:p>
          </p:txBody>
        </p:sp>
      </p:grpSp>
      <p:sp>
        <p:nvSpPr>
          <p:cNvPr id="16" name="TextBox 16"/>
          <p:cNvSpPr txBox="1"/>
          <p:nvPr/>
        </p:nvSpPr>
        <p:spPr>
          <a:xfrm>
            <a:off x="1003129" y="6468960"/>
            <a:ext cx="6280372" cy="2341245"/>
          </a:xfrm>
          <a:prstGeom prst="rect">
            <a:avLst/>
          </a:prstGeom>
        </p:spPr>
        <p:txBody>
          <a:bodyPr lIns="0" tIns="0" rIns="0" bIns="0" rtlCol="0" anchor="t">
            <a:spAutoFit/>
          </a:bodyPr>
          <a:lstStyle/>
          <a:p>
            <a:pPr algn="l">
              <a:lnSpc>
                <a:spcPts val="3120"/>
              </a:lnSpc>
              <a:spcBef>
                <a:spcPct val="0"/>
              </a:spcBef>
            </a:pPr>
            <a:r>
              <a:rPr lang="en-US" sz="2400" i="1">
                <a:solidFill>
                  <a:srgbClr val="000000"/>
                </a:solidFill>
                <a:latin typeface="Open Sauce Italics"/>
                <a:ea typeface="Open Sauce Italics"/>
                <a:cs typeface="Open Sauce Italics"/>
                <a:sym typeface="Open Sauce Italics"/>
              </a:rPr>
              <a:t>“A peer support worker is someone with the lived experience of recovery from a mental health condition, substance use disorder, or both, who provides non-clinical, strength-based support to others experiencing similar challenges.” </a:t>
            </a:r>
            <a:r>
              <a:rPr lang="en-US" sz="2400" i="1" baseline="30000">
                <a:solidFill>
                  <a:srgbClr val="000000"/>
                </a:solidFill>
                <a:latin typeface="Open Sauce Italics"/>
                <a:ea typeface="Open Sauce Italics"/>
                <a:cs typeface="Open Sauce Italics"/>
                <a:sym typeface="Open Sauce Italics"/>
              </a:rPr>
              <a:t>(1)</a:t>
            </a:r>
          </a:p>
        </p:txBody>
      </p:sp>
      <p:grpSp>
        <p:nvGrpSpPr>
          <p:cNvPr id="17" name="Group 17"/>
          <p:cNvGrpSpPr/>
          <p:nvPr/>
        </p:nvGrpSpPr>
        <p:grpSpPr>
          <a:xfrm>
            <a:off x="9572984" y="4308444"/>
            <a:ext cx="8398031" cy="605364"/>
            <a:chOff x="0" y="0"/>
            <a:chExt cx="11197375" cy="807153"/>
          </a:xfrm>
        </p:grpSpPr>
        <p:sp>
          <p:nvSpPr>
            <p:cNvPr id="18" name="TextBox 18"/>
            <p:cNvSpPr txBox="1"/>
            <p:nvPr/>
          </p:nvSpPr>
          <p:spPr>
            <a:xfrm>
              <a:off x="1529751" y="130315"/>
              <a:ext cx="9667624"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Facilitate Achievement of Recovery Goals</a:t>
              </a:r>
              <a:r>
                <a:rPr lang="en-US" sz="2600" baseline="30000">
                  <a:solidFill>
                    <a:srgbClr val="000000"/>
                  </a:solidFill>
                  <a:latin typeface="Open Sauce"/>
                  <a:ea typeface="Open Sauce"/>
                  <a:cs typeface="Open Sauce"/>
                  <a:sym typeface="Open Sauce"/>
                </a:rPr>
                <a:t>(3)</a:t>
              </a:r>
            </a:p>
          </p:txBody>
        </p:sp>
        <p:sp>
          <p:nvSpPr>
            <p:cNvPr id="19" name="Freeform 19"/>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0" name="Group 20"/>
          <p:cNvGrpSpPr/>
          <p:nvPr/>
        </p:nvGrpSpPr>
        <p:grpSpPr>
          <a:xfrm>
            <a:off x="9572984" y="5666284"/>
            <a:ext cx="7066011" cy="605364"/>
            <a:chOff x="0" y="0"/>
            <a:chExt cx="9421347" cy="807153"/>
          </a:xfrm>
        </p:grpSpPr>
        <p:sp>
          <p:nvSpPr>
            <p:cNvPr id="21" name="TextBox 21"/>
            <p:cNvSpPr txBox="1"/>
            <p:nvPr/>
          </p:nvSpPr>
          <p:spPr>
            <a:xfrm>
              <a:off x="1529751" y="48630"/>
              <a:ext cx="7891597"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Social/Emotional Support </a:t>
              </a:r>
              <a:r>
                <a:rPr lang="en-US" sz="2600" baseline="30000">
                  <a:solidFill>
                    <a:srgbClr val="000000"/>
                  </a:solidFill>
                  <a:latin typeface="Open Sauce"/>
                  <a:ea typeface="Open Sauce"/>
                  <a:cs typeface="Open Sauce"/>
                  <a:sym typeface="Open Sauce"/>
                </a:rPr>
                <a:t>(2)</a:t>
              </a:r>
            </a:p>
          </p:txBody>
        </p:sp>
        <p:sp>
          <p:nvSpPr>
            <p:cNvPr id="22" name="Freeform 22"/>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23"/>
          <p:cNvGrpSpPr/>
          <p:nvPr/>
        </p:nvGrpSpPr>
        <p:grpSpPr>
          <a:xfrm>
            <a:off x="9572984" y="2962316"/>
            <a:ext cx="7980772" cy="605364"/>
            <a:chOff x="0" y="0"/>
            <a:chExt cx="10641029" cy="807153"/>
          </a:xfrm>
        </p:grpSpPr>
        <p:sp>
          <p:nvSpPr>
            <p:cNvPr id="24" name="TextBox 24"/>
            <p:cNvSpPr txBox="1"/>
            <p:nvPr/>
          </p:nvSpPr>
          <p:spPr>
            <a:xfrm>
              <a:off x="1529751" y="123099"/>
              <a:ext cx="9111278"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Connect through Lived Experience </a:t>
              </a:r>
              <a:r>
                <a:rPr lang="en-US" sz="2600" baseline="30000">
                  <a:solidFill>
                    <a:srgbClr val="000000"/>
                  </a:solidFill>
                  <a:latin typeface="Open Sauce"/>
                  <a:ea typeface="Open Sauce"/>
                  <a:cs typeface="Open Sauce"/>
                  <a:sym typeface="Open Sauce"/>
                </a:rPr>
                <a:t>(2, 3)</a:t>
              </a:r>
            </a:p>
          </p:txBody>
        </p:sp>
        <p:sp>
          <p:nvSpPr>
            <p:cNvPr id="25" name="Freeform 25"/>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6" name="AutoShape 26"/>
          <p:cNvSpPr/>
          <p:nvPr/>
        </p:nvSpPr>
        <p:spPr>
          <a:xfrm>
            <a:off x="8948660" y="6516585"/>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27" name="AutoShape 27"/>
          <p:cNvSpPr/>
          <p:nvPr/>
        </p:nvSpPr>
        <p:spPr>
          <a:xfrm>
            <a:off x="8948660" y="9022714"/>
            <a:ext cx="9347673"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28" name="Freeform 28"/>
          <p:cNvSpPr/>
          <p:nvPr/>
        </p:nvSpPr>
        <p:spPr>
          <a:xfrm>
            <a:off x="9572984" y="8117312"/>
            <a:ext cx="605364" cy="605364"/>
          </a:xfrm>
          <a:custGeom>
            <a:avLst/>
            <a:gdLst/>
            <a:ahLst/>
            <a:cxnLst/>
            <a:rect l="l" t="t" r="r" b="b"/>
            <a:pathLst>
              <a:path w="605364" h="605364">
                <a:moveTo>
                  <a:pt x="0" y="0"/>
                </a:moveTo>
                <a:lnTo>
                  <a:pt x="605365" y="0"/>
                </a:lnTo>
                <a:lnTo>
                  <a:pt x="605365" y="605365"/>
                </a:lnTo>
                <a:lnTo>
                  <a:pt x="0" y="605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TextBox 29"/>
          <p:cNvSpPr txBox="1"/>
          <p:nvPr/>
        </p:nvSpPr>
        <p:spPr>
          <a:xfrm>
            <a:off x="10720297" y="8212667"/>
            <a:ext cx="5918698" cy="405130"/>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Link to Resources </a:t>
            </a:r>
            <a:r>
              <a:rPr lang="en-US" sz="2600" baseline="30000">
                <a:solidFill>
                  <a:srgbClr val="000000"/>
                </a:solidFill>
                <a:latin typeface="Open Sauce"/>
                <a:ea typeface="Open Sauce"/>
                <a:cs typeface="Open Sauce"/>
                <a:sym typeface="Open Sauce"/>
              </a:rPr>
              <a:t>(3)</a:t>
            </a:r>
          </a:p>
        </p:txBody>
      </p:sp>
      <p:grpSp>
        <p:nvGrpSpPr>
          <p:cNvPr id="30" name="Group 30"/>
          <p:cNvGrpSpPr/>
          <p:nvPr/>
        </p:nvGrpSpPr>
        <p:grpSpPr>
          <a:xfrm>
            <a:off x="9572984" y="9351327"/>
            <a:ext cx="7066011" cy="605364"/>
            <a:chOff x="0" y="0"/>
            <a:chExt cx="9421347" cy="807153"/>
          </a:xfrm>
        </p:grpSpPr>
        <p:sp>
          <p:nvSpPr>
            <p:cNvPr id="31" name="Freeform 31"/>
            <p:cNvSpPr/>
            <p:nvPr/>
          </p:nvSpPr>
          <p:spPr>
            <a:xfrm>
              <a:off x="0" y="0"/>
              <a:ext cx="807153" cy="807153"/>
            </a:xfrm>
            <a:custGeom>
              <a:avLst/>
              <a:gdLst/>
              <a:ahLst/>
              <a:cxnLst/>
              <a:rect l="l" t="t" r="r" b="b"/>
              <a:pathLst>
                <a:path w="807153" h="807153">
                  <a:moveTo>
                    <a:pt x="0" y="0"/>
                  </a:moveTo>
                  <a:lnTo>
                    <a:pt x="807153" y="0"/>
                  </a:lnTo>
                  <a:lnTo>
                    <a:pt x="807153" y="807153"/>
                  </a:lnTo>
                  <a:lnTo>
                    <a:pt x="0" y="807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32"/>
            <p:cNvSpPr txBox="1"/>
            <p:nvPr/>
          </p:nvSpPr>
          <p:spPr>
            <a:xfrm>
              <a:off x="1529751" y="130315"/>
              <a:ext cx="7891597" cy="536998"/>
            </a:xfrm>
            <a:prstGeom prst="rect">
              <a:avLst/>
            </a:prstGeom>
          </p:spPr>
          <p:txBody>
            <a:bodyPr lIns="0" tIns="0" rIns="0" bIns="0" rtlCol="0" anchor="t">
              <a:spAutoFit/>
            </a:bodyPr>
            <a:lstStyle/>
            <a:p>
              <a:pPr algn="l">
                <a:lnSpc>
                  <a:spcPts val="3380"/>
                </a:lnSpc>
              </a:pPr>
              <a:r>
                <a:rPr lang="en-US" sz="2600">
                  <a:solidFill>
                    <a:srgbClr val="000000"/>
                  </a:solidFill>
                  <a:latin typeface="Open Sauce"/>
                  <a:ea typeface="Open Sauce"/>
                  <a:cs typeface="Open Sauce"/>
                  <a:sym typeface="Open Sauce"/>
                </a:rPr>
                <a:t>Advocacy </a:t>
              </a:r>
              <a:r>
                <a:rPr lang="en-US" sz="2600" baseline="30000">
                  <a:solidFill>
                    <a:srgbClr val="000000"/>
                  </a:solidFill>
                  <a:latin typeface="Open Sauce"/>
                  <a:ea typeface="Open Sauce"/>
                  <a:cs typeface="Open Sauce"/>
                  <a:sym typeface="Open Sauce"/>
                </a:rPr>
                <a:t>(2)</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8261829" y="1583149"/>
            <a:ext cx="0" cy="8956686"/>
          </a:xfrm>
          <a:prstGeom prst="line">
            <a:avLst/>
          </a:prstGeom>
          <a:ln w="9525" cap="rnd">
            <a:solidFill>
              <a:srgbClr val="000000">
                <a:alpha val="40000"/>
              </a:srgbClr>
            </a:solidFill>
            <a:prstDash val="solid"/>
            <a:headEnd type="none" w="sm" len="sm"/>
            <a:tailEnd type="none" w="sm" len="sm"/>
          </a:ln>
        </p:spPr>
        <p:txBody>
          <a:bodyPr/>
          <a:lstStyle/>
          <a:p>
            <a:endParaRPr lang="en-US"/>
          </a:p>
        </p:txBody>
      </p:sp>
      <p:grpSp>
        <p:nvGrpSpPr>
          <p:cNvPr id="4" name="Group 4"/>
          <p:cNvGrpSpPr/>
          <p:nvPr/>
        </p:nvGrpSpPr>
        <p:grpSpPr>
          <a:xfrm>
            <a:off x="9144000" y="1749414"/>
            <a:ext cx="7902347" cy="8016571"/>
            <a:chOff x="0" y="0"/>
            <a:chExt cx="10536462" cy="10688762"/>
          </a:xfrm>
        </p:grpSpPr>
        <p:sp>
          <p:nvSpPr>
            <p:cNvPr id="5" name="Freeform 5"/>
            <p:cNvSpPr/>
            <p:nvPr/>
          </p:nvSpPr>
          <p:spPr>
            <a:xfrm>
              <a:off x="4184220" y="0"/>
              <a:ext cx="6352242" cy="4232181"/>
            </a:xfrm>
            <a:custGeom>
              <a:avLst/>
              <a:gdLst/>
              <a:ahLst/>
              <a:cxnLst/>
              <a:rect l="l" t="t" r="r" b="b"/>
              <a:pathLst>
                <a:path w="6352242" h="4232181">
                  <a:moveTo>
                    <a:pt x="0" y="0"/>
                  </a:moveTo>
                  <a:lnTo>
                    <a:pt x="6352242" y="0"/>
                  </a:lnTo>
                  <a:lnTo>
                    <a:pt x="6352242" y="4232181"/>
                  </a:lnTo>
                  <a:lnTo>
                    <a:pt x="0" y="4232181"/>
                  </a:lnTo>
                  <a:lnTo>
                    <a:pt x="0" y="0"/>
                  </a:lnTo>
                  <a:close/>
                </a:path>
              </a:pathLst>
            </a:custGeom>
            <a:blipFill>
              <a:blip r:embed="rId3"/>
              <a:stretch>
                <a:fillRect/>
              </a:stretch>
            </a:blipFill>
          </p:spPr>
          <p:txBody>
            <a:bodyPr/>
            <a:lstStyle/>
            <a:p>
              <a:endParaRPr lang="en-US"/>
            </a:p>
          </p:txBody>
        </p:sp>
        <p:sp>
          <p:nvSpPr>
            <p:cNvPr id="6" name="Freeform 6"/>
            <p:cNvSpPr/>
            <p:nvPr/>
          </p:nvSpPr>
          <p:spPr>
            <a:xfrm>
              <a:off x="0" y="1968848"/>
              <a:ext cx="5740914" cy="3824884"/>
            </a:xfrm>
            <a:custGeom>
              <a:avLst/>
              <a:gdLst/>
              <a:ahLst/>
              <a:cxnLst/>
              <a:rect l="l" t="t" r="r" b="b"/>
              <a:pathLst>
                <a:path w="5740914" h="3824884">
                  <a:moveTo>
                    <a:pt x="0" y="0"/>
                  </a:moveTo>
                  <a:lnTo>
                    <a:pt x="5740914" y="0"/>
                  </a:lnTo>
                  <a:lnTo>
                    <a:pt x="5740914" y="3824884"/>
                  </a:lnTo>
                  <a:lnTo>
                    <a:pt x="0" y="3824884"/>
                  </a:lnTo>
                  <a:lnTo>
                    <a:pt x="0" y="0"/>
                  </a:lnTo>
                  <a:close/>
                </a:path>
              </a:pathLst>
            </a:custGeom>
            <a:blipFill>
              <a:blip r:embed="rId4"/>
              <a:stretch>
                <a:fillRect/>
              </a:stretch>
            </a:blipFill>
          </p:spPr>
          <p:txBody>
            <a:bodyPr/>
            <a:lstStyle/>
            <a:p>
              <a:endParaRPr lang="en-US"/>
            </a:p>
          </p:txBody>
        </p:sp>
        <p:sp>
          <p:nvSpPr>
            <p:cNvPr id="7" name="Freeform 7"/>
            <p:cNvSpPr/>
            <p:nvPr/>
          </p:nvSpPr>
          <p:spPr>
            <a:xfrm>
              <a:off x="4491539" y="4432110"/>
              <a:ext cx="6044923" cy="4541248"/>
            </a:xfrm>
            <a:custGeom>
              <a:avLst/>
              <a:gdLst/>
              <a:ahLst/>
              <a:cxnLst/>
              <a:rect l="l" t="t" r="r" b="b"/>
              <a:pathLst>
                <a:path w="6044923" h="4541248">
                  <a:moveTo>
                    <a:pt x="0" y="0"/>
                  </a:moveTo>
                  <a:lnTo>
                    <a:pt x="6044923" y="0"/>
                  </a:lnTo>
                  <a:lnTo>
                    <a:pt x="6044923" y="4541249"/>
                  </a:lnTo>
                  <a:lnTo>
                    <a:pt x="0" y="4541249"/>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702735"/>
              <a:ext cx="5988398" cy="3986027"/>
            </a:xfrm>
            <a:custGeom>
              <a:avLst/>
              <a:gdLst/>
              <a:ahLst/>
              <a:cxnLst/>
              <a:rect l="l" t="t" r="r" b="b"/>
              <a:pathLst>
                <a:path w="5988398" h="3986027">
                  <a:moveTo>
                    <a:pt x="0" y="0"/>
                  </a:moveTo>
                  <a:lnTo>
                    <a:pt x="5988398" y="0"/>
                  </a:lnTo>
                  <a:lnTo>
                    <a:pt x="5988398" y="3986027"/>
                  </a:lnTo>
                  <a:lnTo>
                    <a:pt x="0" y="3986027"/>
                  </a:lnTo>
                  <a:lnTo>
                    <a:pt x="0" y="0"/>
                  </a:lnTo>
                  <a:close/>
                </a:path>
              </a:pathLst>
            </a:custGeom>
            <a:blipFill>
              <a:blip r:embed="rId6"/>
              <a:stretch>
                <a:fillRect/>
              </a:stretch>
            </a:blipFill>
          </p:spPr>
          <p:txBody>
            <a:bodyPr/>
            <a:lstStyle/>
            <a:p>
              <a:endParaRPr lang="en-US"/>
            </a:p>
          </p:txBody>
        </p:sp>
      </p:grpSp>
      <p:sp>
        <p:nvSpPr>
          <p:cNvPr id="9" name="TextBox 9"/>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10" name="TextBox 10"/>
          <p:cNvSpPr txBox="1"/>
          <p:nvPr/>
        </p:nvSpPr>
        <p:spPr>
          <a:xfrm>
            <a:off x="1028700" y="1747674"/>
            <a:ext cx="6717463" cy="40100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Defining Peer Support  </a:t>
            </a:r>
          </a:p>
        </p:txBody>
      </p:sp>
      <p:sp>
        <p:nvSpPr>
          <p:cNvPr id="11" name="TextBox 11"/>
          <p:cNvSpPr txBox="1"/>
          <p:nvPr/>
        </p:nvSpPr>
        <p:spPr>
          <a:xfrm>
            <a:off x="1003129" y="6468960"/>
            <a:ext cx="6280372" cy="2731770"/>
          </a:xfrm>
          <a:prstGeom prst="rect">
            <a:avLst/>
          </a:prstGeom>
        </p:spPr>
        <p:txBody>
          <a:bodyPr lIns="0" tIns="0" rIns="0" bIns="0" rtlCol="0" anchor="t">
            <a:spAutoFit/>
          </a:bodyPr>
          <a:lstStyle/>
          <a:p>
            <a:pPr algn="l">
              <a:lnSpc>
                <a:spcPts val="3120"/>
              </a:lnSpc>
            </a:pPr>
            <a:r>
              <a:rPr lang="en-US" sz="2400" i="1">
                <a:solidFill>
                  <a:srgbClr val="000000"/>
                </a:solidFill>
                <a:latin typeface="Open Sauce Italics"/>
                <a:ea typeface="Open Sauce Italics"/>
                <a:cs typeface="Open Sauce Italics"/>
                <a:sym typeface="Open Sauce Italics"/>
              </a:rPr>
              <a:t>“By sharing their own lived experience</a:t>
            </a:r>
          </a:p>
          <a:p>
            <a:pPr algn="l">
              <a:lnSpc>
                <a:spcPts val="3120"/>
              </a:lnSpc>
            </a:pPr>
            <a:r>
              <a:rPr lang="en-US" sz="2400" i="1">
                <a:solidFill>
                  <a:srgbClr val="000000"/>
                </a:solidFill>
                <a:latin typeface="Open Sauce Italics"/>
                <a:ea typeface="Open Sauce Italics"/>
                <a:cs typeface="Open Sauce Italics"/>
                <a:sym typeface="Open Sauce Italics"/>
              </a:rPr>
              <a:t>and practical guidance, peer support workers help people to develop their own goals, create strategies for self-empowerment, and take concrete steps towards building </a:t>
            </a:r>
            <a:r>
              <a:rPr lang="en-US" sz="2400" b="1" i="1" u="sng">
                <a:solidFill>
                  <a:srgbClr val="000000"/>
                </a:solidFill>
                <a:latin typeface="Open Sauce Bold Italics"/>
                <a:ea typeface="Open Sauce Bold Italics"/>
                <a:cs typeface="Open Sauce Bold Italics"/>
                <a:sym typeface="Open Sauce Bold Italics"/>
              </a:rPr>
              <a:t>fulfilling</a:t>
            </a:r>
            <a:r>
              <a:rPr lang="en-US" sz="2400" i="1">
                <a:solidFill>
                  <a:srgbClr val="000000"/>
                </a:solidFill>
                <a:latin typeface="Open Sauce Italics"/>
                <a:ea typeface="Open Sauce Italics"/>
                <a:cs typeface="Open Sauce Italics"/>
                <a:sym typeface="Open Sauce Italics"/>
              </a:rPr>
              <a:t>, self-</a:t>
            </a:r>
          </a:p>
          <a:p>
            <a:pPr algn="l">
              <a:lnSpc>
                <a:spcPts val="3120"/>
              </a:lnSpc>
              <a:spcBef>
                <a:spcPct val="0"/>
              </a:spcBef>
            </a:pPr>
            <a:r>
              <a:rPr lang="en-US" sz="2400" i="1">
                <a:solidFill>
                  <a:srgbClr val="000000"/>
                </a:solidFill>
                <a:latin typeface="Open Sauce Italics"/>
                <a:ea typeface="Open Sauce Italics"/>
                <a:cs typeface="Open Sauce Italics"/>
                <a:sym typeface="Open Sauce Italics"/>
              </a:rPr>
              <a:t>determined lives for themselves..” </a:t>
            </a:r>
            <a:r>
              <a:rPr lang="en-US" sz="2400" i="1" baseline="30000">
                <a:solidFill>
                  <a:srgbClr val="000000"/>
                </a:solidFill>
                <a:latin typeface="Open Sauce Italics"/>
                <a:ea typeface="Open Sauce Italics"/>
                <a:cs typeface="Open Sauce Italics"/>
                <a:sym typeface="Open Sauce Italics"/>
              </a:rPr>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292F33">
                <a:alpha val="40000"/>
              </a:srgbClr>
            </a:solidFill>
            <a:prstDash val="solid"/>
            <a:headEnd type="none" w="sm" len="sm"/>
            <a:tailEnd type="none" w="sm" len="sm"/>
          </a:ln>
        </p:spPr>
        <p:txBody>
          <a:bodyPr/>
          <a:lstStyle/>
          <a:p>
            <a:endParaRPr lang="en-US"/>
          </a:p>
        </p:txBody>
      </p:sp>
      <p:sp>
        <p:nvSpPr>
          <p:cNvPr id="3" name="AutoShape 3"/>
          <p:cNvSpPr/>
          <p:nvPr/>
        </p:nvSpPr>
        <p:spPr>
          <a:xfrm>
            <a:off x="8329412" y="1392822"/>
            <a:ext cx="0" cy="8966211"/>
          </a:xfrm>
          <a:prstGeom prst="line">
            <a:avLst/>
          </a:prstGeom>
          <a:ln w="9525" cap="rnd">
            <a:solidFill>
              <a:srgbClr val="999E99">
                <a:alpha val="40000"/>
              </a:srgbClr>
            </a:solidFill>
            <a:prstDash val="solid"/>
            <a:headEnd type="none" w="sm" len="sm"/>
            <a:tailEnd type="none" w="sm" len="sm"/>
          </a:ln>
        </p:spPr>
        <p:txBody>
          <a:bodyPr/>
          <a:lstStyle/>
          <a:p>
            <a:endParaRPr lang="en-US"/>
          </a:p>
        </p:txBody>
      </p:sp>
      <p:sp>
        <p:nvSpPr>
          <p:cNvPr id="4" name="Freeform 4"/>
          <p:cNvSpPr/>
          <p:nvPr/>
        </p:nvSpPr>
        <p:spPr>
          <a:xfrm>
            <a:off x="9064897" y="2048956"/>
            <a:ext cx="8517771" cy="7209344"/>
          </a:xfrm>
          <a:custGeom>
            <a:avLst/>
            <a:gdLst/>
            <a:ahLst/>
            <a:cxnLst/>
            <a:rect l="l" t="t" r="r" b="b"/>
            <a:pathLst>
              <a:path w="8517771" h="7209344">
                <a:moveTo>
                  <a:pt x="0" y="0"/>
                </a:moveTo>
                <a:lnTo>
                  <a:pt x="8517770" y="0"/>
                </a:lnTo>
                <a:lnTo>
                  <a:pt x="8517770" y="7209344"/>
                </a:lnTo>
                <a:lnTo>
                  <a:pt x="0" y="7209344"/>
                </a:lnTo>
                <a:lnTo>
                  <a:pt x="0" y="0"/>
                </a:lnTo>
                <a:close/>
              </a:path>
            </a:pathLst>
          </a:custGeom>
          <a:blipFill>
            <a:blip r:embed="rId3"/>
            <a:stretch>
              <a:fillRect t="-9535" r="-728" b="-9474"/>
            </a:stretch>
          </a:blipFill>
        </p:spPr>
        <p:txBody>
          <a:bodyPr/>
          <a:lstStyle/>
          <a:p>
            <a:endParaRPr lang="en-US"/>
          </a:p>
        </p:txBody>
      </p:sp>
      <p:sp>
        <p:nvSpPr>
          <p:cNvPr id="5" name="TextBox 5"/>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6" name="TextBox 6"/>
          <p:cNvSpPr txBox="1"/>
          <p:nvPr/>
        </p:nvSpPr>
        <p:spPr>
          <a:xfrm>
            <a:off x="1003129" y="1719324"/>
            <a:ext cx="6767232" cy="2676525"/>
          </a:xfrm>
          <a:prstGeom prst="rect">
            <a:avLst/>
          </a:prstGeom>
        </p:spPr>
        <p:txBody>
          <a:bodyPr lIns="0" tIns="0" rIns="0" bIns="0" rtlCol="0" anchor="t">
            <a:spAutoFit/>
          </a:bodyPr>
          <a:lstStyle/>
          <a:p>
            <a:pPr algn="l">
              <a:lnSpc>
                <a:spcPts val="10559"/>
              </a:lnSpc>
            </a:pPr>
            <a:r>
              <a:rPr lang="en-US" sz="8799">
                <a:solidFill>
                  <a:srgbClr val="000000"/>
                </a:solidFill>
                <a:latin typeface="Open Sauce"/>
                <a:ea typeface="Open Sauce"/>
                <a:cs typeface="Open Sauce"/>
                <a:sym typeface="Open Sauce"/>
              </a:rPr>
              <a:t>“What’s in a name?”</a:t>
            </a:r>
          </a:p>
        </p:txBody>
      </p:sp>
      <p:grpSp>
        <p:nvGrpSpPr>
          <p:cNvPr id="7" name="Group 7"/>
          <p:cNvGrpSpPr/>
          <p:nvPr/>
        </p:nvGrpSpPr>
        <p:grpSpPr>
          <a:xfrm>
            <a:off x="1028700" y="5495350"/>
            <a:ext cx="5805336" cy="2384554"/>
            <a:chOff x="0" y="-28575"/>
            <a:chExt cx="7740448" cy="3179405"/>
          </a:xfrm>
        </p:grpSpPr>
        <p:sp>
          <p:nvSpPr>
            <p:cNvPr id="8" name="TextBox 8"/>
            <p:cNvSpPr txBox="1"/>
            <p:nvPr/>
          </p:nvSpPr>
          <p:spPr>
            <a:xfrm>
              <a:off x="0" y="-28575"/>
              <a:ext cx="7740448" cy="2100746"/>
            </a:xfrm>
            <a:prstGeom prst="rect">
              <a:avLst/>
            </a:prstGeom>
          </p:spPr>
          <p:txBody>
            <a:bodyPr lIns="0" tIns="0" rIns="0" bIns="0" rtlCol="0" anchor="t">
              <a:spAutoFit/>
            </a:bodyPr>
            <a:lstStyle/>
            <a:p>
              <a:pPr algn="l">
                <a:lnSpc>
                  <a:spcPts val="4160"/>
                </a:lnSpc>
              </a:pPr>
              <a:r>
                <a:rPr lang="en-US" sz="3200">
                  <a:solidFill>
                    <a:srgbClr val="292F33"/>
                  </a:solidFill>
                  <a:latin typeface="Open Sauce"/>
                  <a:ea typeface="Open Sauce"/>
                  <a:cs typeface="Open Sauce"/>
                  <a:sym typeface="Open Sauce"/>
                </a:rPr>
                <a:t>A national survey found that “</a:t>
              </a:r>
              <a:r>
                <a:rPr lang="en-US" sz="3200" i="1">
                  <a:solidFill>
                    <a:srgbClr val="292F33"/>
                  </a:solidFill>
                  <a:latin typeface="Open Sauce Italics"/>
                  <a:ea typeface="Open Sauce Italics"/>
                  <a:cs typeface="Open Sauce Italics"/>
                  <a:sym typeface="Open Sauce Italics"/>
                </a:rPr>
                <a:t>291 respondents, reported 105 different job titles!</a:t>
              </a:r>
              <a:r>
                <a:rPr lang="en-US" sz="3200">
                  <a:solidFill>
                    <a:srgbClr val="292F33"/>
                  </a:solidFill>
                  <a:latin typeface="Open Sauce"/>
                  <a:ea typeface="Open Sauce"/>
                  <a:cs typeface="Open Sauce"/>
                  <a:sym typeface="Open Sauce"/>
                </a:rPr>
                <a:t>” </a:t>
              </a:r>
              <a:r>
                <a:rPr lang="en-US" sz="3200" baseline="30000">
                  <a:solidFill>
                    <a:srgbClr val="292F33"/>
                  </a:solidFill>
                  <a:latin typeface="Open Sauce"/>
                  <a:ea typeface="Open Sauce"/>
                  <a:cs typeface="Open Sauce"/>
                  <a:sym typeface="Open Sauce"/>
                </a:rPr>
                <a:t>(3)</a:t>
              </a:r>
            </a:p>
          </p:txBody>
        </p:sp>
        <p:sp>
          <p:nvSpPr>
            <p:cNvPr id="9" name="TextBox 9"/>
            <p:cNvSpPr txBox="1"/>
            <p:nvPr/>
          </p:nvSpPr>
          <p:spPr>
            <a:xfrm>
              <a:off x="0" y="2657435"/>
              <a:ext cx="7740448" cy="493395"/>
            </a:xfrm>
            <a:prstGeom prst="rect">
              <a:avLst/>
            </a:prstGeom>
          </p:spPr>
          <p:txBody>
            <a:bodyPr lIns="0" tIns="0" rIns="0" bIns="0" rtlCol="0" anchor="t">
              <a:spAutoFit/>
            </a:bodyPr>
            <a:lstStyle/>
            <a:p>
              <a:pPr marL="0" lvl="0" indent="0" algn="l">
                <a:lnSpc>
                  <a:spcPts val="3150"/>
                </a:lnSpc>
              </a:pPr>
              <a:endParaRPr/>
            </a:p>
          </p:txBody>
        </p:sp>
      </p:grpSp>
      <p:sp>
        <p:nvSpPr>
          <p:cNvPr id="10" name="TextBox 10"/>
          <p:cNvSpPr txBox="1"/>
          <p:nvPr/>
        </p:nvSpPr>
        <p:spPr>
          <a:xfrm>
            <a:off x="16668750" y="9258300"/>
            <a:ext cx="1181100" cy="466859"/>
          </a:xfrm>
          <a:prstGeom prst="rect">
            <a:avLst/>
          </a:prstGeom>
        </p:spPr>
        <p:txBody>
          <a:bodyPr wrap="square" lIns="0" tIns="0" rIns="0" bIns="0" rtlCol="0" anchor="t">
            <a:spAutoFit/>
          </a:bodyPr>
          <a:lstStyle/>
          <a:p>
            <a:pPr algn="l">
              <a:lnSpc>
                <a:spcPts val="4160"/>
              </a:lnSpc>
            </a:pPr>
            <a:r>
              <a:rPr lang="en-US" sz="3200" baseline="30000">
                <a:solidFill>
                  <a:srgbClr val="292F33"/>
                </a:solidFill>
                <a:latin typeface="Open Sauce"/>
                <a:ea typeface="Open Sauce"/>
                <a:cs typeface="Open Sauce"/>
                <a:sym typeface="Open Sauce"/>
              </a:rPr>
              <a:t>(1, 3, 4)</a:t>
            </a:r>
          </a:p>
        </p:txBody>
      </p:sp>
      <p:sp>
        <p:nvSpPr>
          <p:cNvPr id="11" name="TextBox 11"/>
          <p:cNvSpPr txBox="1"/>
          <p:nvPr/>
        </p:nvSpPr>
        <p:spPr>
          <a:xfrm>
            <a:off x="10779095" y="10186958"/>
            <a:ext cx="1759231" cy="386715"/>
          </a:xfrm>
          <a:prstGeom prst="rect">
            <a:avLst/>
          </a:prstGeom>
        </p:spPr>
        <p:txBody>
          <a:bodyPr lIns="0" tIns="0" rIns="0" bIns="0" rtlCol="0" anchor="t">
            <a:spAutoFit/>
          </a:bodyPr>
          <a:lstStyle/>
          <a:p>
            <a:pPr marL="0" lvl="0" indent="0" algn="l">
              <a:lnSpc>
                <a:spcPts val="3150"/>
              </a:lnSpc>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0E9"/>
        </a:solidFill>
        <a:effectLst/>
      </p:bgPr>
    </p:bg>
    <p:spTree>
      <p:nvGrpSpPr>
        <p:cNvPr id="1" name=""/>
        <p:cNvGrpSpPr/>
        <p:nvPr/>
      </p:nvGrpSpPr>
      <p:grpSpPr>
        <a:xfrm>
          <a:off x="0" y="0"/>
          <a:ext cx="0" cy="0"/>
          <a:chOff x="0" y="0"/>
          <a:chExt cx="0" cy="0"/>
        </a:xfrm>
      </p:grpSpPr>
      <p:sp>
        <p:nvSpPr>
          <p:cNvPr id="2" name="AutoShape 2"/>
          <p:cNvSpPr/>
          <p:nvPr/>
        </p:nvSpPr>
        <p:spPr>
          <a:xfrm>
            <a:off x="0" y="1320789"/>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3" name="AutoShape 3"/>
          <p:cNvSpPr/>
          <p:nvPr/>
        </p:nvSpPr>
        <p:spPr>
          <a:xfrm>
            <a:off x="0" y="4418944"/>
            <a:ext cx="18288000" cy="0"/>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4" name="AutoShape 4"/>
          <p:cNvSpPr/>
          <p:nvPr/>
        </p:nvSpPr>
        <p:spPr>
          <a:xfrm>
            <a:off x="6219856" y="4423707"/>
            <a:ext cx="0" cy="6052452"/>
          </a:xfrm>
          <a:prstGeom prst="line">
            <a:avLst/>
          </a:prstGeom>
          <a:ln w="9525" cap="rnd">
            <a:solidFill>
              <a:srgbClr val="000000">
                <a:alpha val="40000"/>
              </a:srgbClr>
            </a:solidFill>
            <a:prstDash val="solid"/>
            <a:headEnd type="none" w="sm" len="sm"/>
            <a:tailEnd type="none" w="sm" len="sm"/>
          </a:ln>
        </p:spPr>
        <p:txBody>
          <a:bodyPr/>
          <a:lstStyle/>
          <a:p>
            <a:endParaRPr lang="en-US"/>
          </a:p>
        </p:txBody>
      </p:sp>
      <p:sp>
        <p:nvSpPr>
          <p:cNvPr id="5" name="TextBox 5"/>
          <p:cNvSpPr txBox="1"/>
          <p:nvPr/>
        </p:nvSpPr>
        <p:spPr>
          <a:xfrm>
            <a:off x="10393840" y="593059"/>
            <a:ext cx="6865460" cy="306705"/>
          </a:xfrm>
          <a:prstGeom prst="rect">
            <a:avLst/>
          </a:prstGeom>
        </p:spPr>
        <p:txBody>
          <a:bodyPr lIns="0" tIns="0" rIns="0" bIns="0" rtlCol="0" anchor="t">
            <a:spAutoFit/>
          </a:bodyPr>
          <a:lstStyle/>
          <a:p>
            <a:pPr algn="r">
              <a:lnSpc>
                <a:spcPts val="2520"/>
              </a:lnSpc>
            </a:pPr>
            <a:r>
              <a:rPr lang="en-US" sz="1800">
                <a:solidFill>
                  <a:srgbClr val="000000"/>
                </a:solidFill>
                <a:latin typeface="Open Sauce"/>
                <a:ea typeface="Open Sauce"/>
                <a:cs typeface="Open Sauce"/>
                <a:sym typeface="Open Sauce"/>
              </a:rPr>
              <a:t>Integrating Peers into the Workforce</a:t>
            </a:r>
          </a:p>
        </p:txBody>
      </p:sp>
      <p:sp>
        <p:nvSpPr>
          <p:cNvPr id="6" name="TextBox 6"/>
          <p:cNvSpPr txBox="1"/>
          <p:nvPr/>
        </p:nvSpPr>
        <p:spPr>
          <a:xfrm>
            <a:off x="1028700" y="1521116"/>
            <a:ext cx="16491439" cy="2552700"/>
          </a:xfrm>
          <a:prstGeom prst="rect">
            <a:avLst/>
          </a:prstGeom>
        </p:spPr>
        <p:txBody>
          <a:bodyPr lIns="0" tIns="0" rIns="0" bIns="0" rtlCol="0" anchor="t">
            <a:spAutoFit/>
          </a:bodyPr>
          <a:lstStyle/>
          <a:p>
            <a:pPr algn="l">
              <a:lnSpc>
                <a:spcPts val="10080"/>
              </a:lnSpc>
            </a:pPr>
            <a:r>
              <a:rPr lang="en-US" sz="8400">
                <a:solidFill>
                  <a:srgbClr val="000000"/>
                </a:solidFill>
                <a:latin typeface="Open Sauce"/>
                <a:ea typeface="Open Sauce"/>
                <a:cs typeface="Open Sauce"/>
                <a:sym typeface="Open Sauce"/>
              </a:rPr>
              <a:t>Certified Medi-Cal Peer Support Specialist Training </a:t>
            </a:r>
            <a:r>
              <a:rPr lang="en-US" sz="8400" baseline="30000">
                <a:solidFill>
                  <a:srgbClr val="000000"/>
                </a:solidFill>
                <a:latin typeface="Open Sauce"/>
                <a:ea typeface="Open Sauce"/>
                <a:cs typeface="Open Sauce"/>
                <a:sym typeface="Open Sauce"/>
              </a:rPr>
              <a:t>(5) </a:t>
            </a:r>
          </a:p>
        </p:txBody>
      </p:sp>
      <p:sp>
        <p:nvSpPr>
          <p:cNvPr id="7" name="TextBox 7"/>
          <p:cNvSpPr txBox="1"/>
          <p:nvPr/>
        </p:nvSpPr>
        <p:spPr>
          <a:xfrm>
            <a:off x="6709949" y="5076825"/>
            <a:ext cx="5711784" cy="5311140"/>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The concepts of hope, recovery, and wellness.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Psychiatric rehabilitation skills and service delivery, and addiction recovery principles including defined practices.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Co-occurring disorders of mental health &amp; substance use.</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Group facilitation skills.</a:t>
            </a:r>
          </a:p>
          <a:p>
            <a:pPr algn="l">
              <a:lnSpc>
                <a:spcPts val="3899"/>
              </a:lnSpc>
            </a:pPr>
            <a:endParaRPr lang="en-US" sz="2599">
              <a:solidFill>
                <a:srgbClr val="000000"/>
              </a:solidFill>
              <a:latin typeface="Open Sauce"/>
              <a:ea typeface="Open Sauce"/>
              <a:cs typeface="Open Sauce"/>
              <a:sym typeface="Open Sauce"/>
            </a:endParaRPr>
          </a:p>
          <a:p>
            <a:pPr algn="l">
              <a:lnSpc>
                <a:spcPts val="3899"/>
              </a:lnSpc>
            </a:pPr>
            <a:endParaRPr lang="en-US" sz="2599">
              <a:solidFill>
                <a:srgbClr val="000000"/>
              </a:solidFill>
              <a:latin typeface="Open Sauce"/>
              <a:ea typeface="Open Sauce"/>
              <a:cs typeface="Open Sauce"/>
              <a:sym typeface="Open Sauce"/>
            </a:endParaRPr>
          </a:p>
        </p:txBody>
      </p:sp>
      <p:sp>
        <p:nvSpPr>
          <p:cNvPr id="8" name="TextBox 8"/>
          <p:cNvSpPr txBox="1"/>
          <p:nvPr/>
        </p:nvSpPr>
        <p:spPr>
          <a:xfrm>
            <a:off x="12881069" y="5162550"/>
            <a:ext cx="4782429" cy="4825365"/>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Trauma Informed Care.</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Professional boundaries and ethics.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Safety and crisis planning.</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Navigation of, and referral to other services.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Documentation skills and standards.</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Confidentiality.</a:t>
            </a:r>
          </a:p>
          <a:p>
            <a:pPr algn="l">
              <a:lnSpc>
                <a:spcPts val="3899"/>
              </a:lnSpc>
            </a:pPr>
            <a:endParaRPr lang="en-US" sz="2599">
              <a:solidFill>
                <a:srgbClr val="000000"/>
              </a:solidFill>
              <a:latin typeface="Open Sauce"/>
              <a:ea typeface="Open Sauce"/>
              <a:cs typeface="Open Sauce"/>
              <a:sym typeface="Open Sauce"/>
            </a:endParaRPr>
          </a:p>
        </p:txBody>
      </p:sp>
      <p:sp>
        <p:nvSpPr>
          <p:cNvPr id="9" name="TextBox 9"/>
          <p:cNvSpPr txBox="1"/>
          <p:nvPr/>
        </p:nvSpPr>
        <p:spPr>
          <a:xfrm>
            <a:off x="458335" y="5019019"/>
            <a:ext cx="4810668" cy="1035685"/>
          </a:xfrm>
          <a:prstGeom prst="rect">
            <a:avLst/>
          </a:prstGeom>
        </p:spPr>
        <p:txBody>
          <a:bodyPr lIns="0" tIns="0" rIns="0" bIns="0" rtlCol="0" anchor="t">
            <a:spAutoFit/>
          </a:bodyPr>
          <a:lstStyle/>
          <a:p>
            <a:pPr algn="l">
              <a:lnSpc>
                <a:spcPts val="4160"/>
              </a:lnSpc>
            </a:pPr>
            <a:r>
              <a:rPr lang="en-US" sz="3200" b="1">
                <a:solidFill>
                  <a:srgbClr val="000000"/>
                </a:solidFill>
                <a:latin typeface="Open Sauce Bold"/>
                <a:ea typeface="Open Sauce Bold"/>
                <a:cs typeface="Open Sauce Bold"/>
                <a:sym typeface="Open Sauce Bold"/>
              </a:rPr>
              <a:t>Complete a CalMHSA-Approved Training</a:t>
            </a:r>
          </a:p>
        </p:txBody>
      </p:sp>
      <p:sp>
        <p:nvSpPr>
          <p:cNvPr id="10" name="TextBox 10"/>
          <p:cNvSpPr txBox="1"/>
          <p:nvPr/>
        </p:nvSpPr>
        <p:spPr>
          <a:xfrm>
            <a:off x="458335" y="6376035"/>
            <a:ext cx="5195229" cy="2882265"/>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80-hour minimum training. </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CalMHSA approved training provider. </a:t>
            </a:r>
          </a:p>
          <a:p>
            <a:pPr marL="561339" lvl="1" indent="-280669" algn="l">
              <a:lnSpc>
                <a:spcPts val="3899"/>
              </a:lnSpc>
              <a:buFont typeface="Arial"/>
              <a:buChar char="•"/>
            </a:pPr>
            <a:r>
              <a:rPr lang="en-US" sz="2599">
                <a:solidFill>
                  <a:srgbClr val="000000"/>
                </a:solidFill>
                <a:latin typeface="Open Sauce"/>
                <a:ea typeface="Open Sauce"/>
                <a:cs typeface="Open Sauce"/>
                <a:sym typeface="Open Sauce"/>
              </a:rPr>
              <a:t>Must include the 17 required core competencies of peer specialists.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CE83B28E9A3F449E47614D6F9D9C1C" ma:contentTypeVersion="19" ma:contentTypeDescription="Create a new document." ma:contentTypeScope="" ma:versionID="e2307c34243d1b37085db0ab3128e7c4">
  <xsd:schema xmlns:xsd="http://www.w3.org/2001/XMLSchema" xmlns:xs="http://www.w3.org/2001/XMLSchema" xmlns:p="http://schemas.microsoft.com/office/2006/metadata/properties" xmlns:ns2="69dfdf88-4dfb-416b-b9f5-84dee709fed5" xmlns:ns3="e88f6a02-be8e-42dd-8f18-29e9bf046cab" targetNamespace="http://schemas.microsoft.com/office/2006/metadata/properties" ma:root="true" ma:fieldsID="99837feb84183dfe7acd78738244c60d" ns2:_="" ns3:_="">
    <xsd:import namespace="69dfdf88-4dfb-416b-b9f5-84dee709fed5"/>
    <xsd:import namespace="e88f6a02-be8e-42dd-8f18-29e9bf046ca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fdf88-4dfb-416b-b9f5-84dee709fe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c464901-3db1-4a69-976a-b3d05c76479e}" ma:internalName="TaxCatchAll" ma:showField="CatchAllData" ma:web="69dfdf88-4dfb-416b-b9f5-84dee709fe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8f6a02-be8e-42dd-8f18-29e9bf046c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a3a8ba-62f0-462b-86d7-ebe049dd93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9dfdf88-4dfb-416b-b9f5-84dee709fed5" xsi:nil="true"/>
    <lcf76f155ced4ddcb4097134ff3c332f xmlns="e88f6a02-be8e-42dd-8f18-29e9bf046cab">
      <Terms xmlns="http://schemas.microsoft.com/office/infopath/2007/PartnerControls"/>
    </lcf76f155ced4ddcb4097134ff3c332f>
    <_dlc_DocId xmlns="69dfdf88-4dfb-416b-b9f5-84dee709fed5">HQPDRIVE-74427511-141089</_dlc_DocId>
    <_dlc_DocIdUrl xmlns="69dfdf88-4dfb-416b-b9f5-84dee709fed5">
      <Url>https://hcpsocal.sharepoint.com/sites/HQPDrive/_layouts/15/DocIdRedir.aspx?ID=HQPDRIVE-74427511-141089</Url>
      <Description>HQPDRIVE-74427511-141089</Description>
    </_dlc_DocIdUrl>
  </documentManagement>
</p:properties>
</file>

<file path=customXml/itemProps1.xml><?xml version="1.0" encoding="utf-8"?>
<ds:datastoreItem xmlns:ds="http://schemas.openxmlformats.org/officeDocument/2006/customXml" ds:itemID="{A9F034A2-924F-44D3-9530-B8F3244C1B80}"/>
</file>

<file path=customXml/itemProps2.xml><?xml version="1.0" encoding="utf-8"?>
<ds:datastoreItem xmlns:ds="http://schemas.openxmlformats.org/officeDocument/2006/customXml" ds:itemID="{DA2E106D-7D6A-47EE-9CB0-CCB511A149E2}"/>
</file>

<file path=customXml/itemProps3.xml><?xml version="1.0" encoding="utf-8"?>
<ds:datastoreItem xmlns:ds="http://schemas.openxmlformats.org/officeDocument/2006/customXml" ds:itemID="{BBF18B99-D786-4B16-9A8F-AAC1D6BA0BBD}"/>
</file>

<file path=customXml/itemProps4.xml><?xml version="1.0" encoding="utf-8"?>
<ds:datastoreItem xmlns:ds="http://schemas.openxmlformats.org/officeDocument/2006/customXml" ds:itemID="{CD69F5B3-7C4C-4363-92B8-5C63D7CB6B48}"/>
</file>

<file path=docProps/app.xml><?xml version="1.0" encoding="utf-8"?>
<Properties xmlns="http://schemas.openxmlformats.org/officeDocument/2006/extended-properties" xmlns:vt="http://schemas.openxmlformats.org/officeDocument/2006/docPropsVTypes">
  <TotalTime>0</TotalTime>
  <Words>1840</Words>
  <Application>Microsoft Office PowerPoint</Application>
  <PresentationFormat>Custom</PresentationFormat>
  <Paragraphs>299</Paragraphs>
  <Slides>35</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Open Sauce Italics</vt:lpstr>
      <vt:lpstr>Arial</vt:lpstr>
      <vt:lpstr>Open Sauce</vt:lpstr>
      <vt:lpstr>Open Sauce Semi-Bold</vt:lpstr>
      <vt:lpstr>Open Sauce Bold</vt:lpstr>
      <vt:lpstr>Open Sauce Heavy</vt:lpstr>
      <vt:lpstr>Open Sauce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Peers into the Workforce</dc:title>
  <cp:lastModifiedBy>Elizabeth Kimble</cp:lastModifiedBy>
  <cp:revision>1</cp:revision>
  <dcterms:created xsi:type="dcterms:W3CDTF">2006-08-16T00:00:00Z</dcterms:created>
  <dcterms:modified xsi:type="dcterms:W3CDTF">2025-01-23T22:10:15Z</dcterms:modified>
  <dc:identifier>DAGaKIo-FQg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0x01010048CE83B28E9A3F449E47614D6F9D9C1C</vt:lpwstr>
  </property>
  <property fmtid="{D5CDD505-2E9C-101B-9397-08002B2CF9AE}" pid="3" name="_dlc_DocIdItemGuid">
    <vt:lpwstr>07f4c165-b3c1-4a90-a9d1-73f2c12e3b0e</vt:lpwstr>
  </property>
</Properties>
</file>