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comments/modernComment_1BA_C19DE653.xml" ContentType="application/vnd.ms-powerpoint.comments+xml"/>
  <Override PartName="/ppt/ink/ink1.xml" ContentType="application/inkml+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6"/>
  </p:notesMasterIdLst>
  <p:sldIdLst>
    <p:sldId id="398" r:id="rId6"/>
    <p:sldId id="413" r:id="rId7"/>
    <p:sldId id="1799" r:id="rId8"/>
    <p:sldId id="437" r:id="rId9"/>
    <p:sldId id="417" r:id="rId10"/>
    <p:sldId id="436" r:id="rId11"/>
    <p:sldId id="420" r:id="rId12"/>
    <p:sldId id="426" r:id="rId13"/>
    <p:sldId id="431" r:id="rId14"/>
    <p:sldId id="432" r:id="rId15"/>
    <p:sldId id="433" r:id="rId16"/>
    <p:sldId id="451" r:id="rId17"/>
    <p:sldId id="446" r:id="rId18"/>
    <p:sldId id="449" r:id="rId19"/>
    <p:sldId id="450" r:id="rId20"/>
    <p:sldId id="448" r:id="rId21"/>
    <p:sldId id="434" r:id="rId22"/>
    <p:sldId id="300" r:id="rId23"/>
    <p:sldId id="1793" r:id="rId24"/>
    <p:sldId id="1794" r:id="rId25"/>
    <p:sldId id="1792" r:id="rId26"/>
    <p:sldId id="1782" r:id="rId27"/>
    <p:sldId id="435" r:id="rId28"/>
    <p:sldId id="442" r:id="rId29"/>
    <p:sldId id="1797" r:id="rId30"/>
    <p:sldId id="444" r:id="rId31"/>
    <p:sldId id="1796" r:id="rId32"/>
    <p:sldId id="1798" r:id="rId33"/>
    <p:sldId id="440" r:id="rId34"/>
    <p:sldId id="1795"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D0411D-72A6-B864-3706-5A3335349ED8}" name="Gregory Butera" initials="" userId="S::gbutera@healthmanagement.com::1db07b64-eb4f-4e16-8c3b-ae46c1fd7661" providerId="AD"/>
  <p188:author id="{00F85127-34E9-6B76-B0CD-631CECDFDB1C}" name="Boyd Brown" initials="" userId="S::bbrown@healthmanagement.com::b1ff01b1-823b-4d4c-9c29-cfff1f115456" providerId="AD"/>
  <p188:author id="{C14C8231-FADD-BA65-D7BE-693E4FCC8E40}" name="Teresa Garate" initials="TG" userId="S::tgarate@healthmanagement.com::9809c073-7ffc-4b52-a70a-1cd044580848" providerId="AD"/>
  <p188:author id="{B491A054-CD14-61C6-E34C-1C218F96744D}" name="Tiffany McKenzie" initials="TM" userId="S::tmckenzie@healthmanagement.com::5759ab4f-7a37-407e-b040-84a3aede7035" providerId="AD"/>
  <p188:author id="{9D3A7E60-4784-A9B6-9D80-BC3F63482BA0}" name="Linda Vail" initials="LV" userId="S::lvail@healthmanagement.com::50737ef0-3fa4-4c49-bb3d-a2c598200c8c" providerId="AD"/>
  <p188:author id="{D581CC61-2A6D-E7B1-BD5A-6FE7E253AA43}" name="Lisa Braude" initials="LB" userId="S::lbraude@healthmanagement.com::5e74a2e0-e3c8-4ef1-836e-584afcc92a1e" providerId="AD"/>
  <p188:author id="{92C5F381-8730-0E03-EBB0-574D025D9BD0}" name="Gina Lasky" initials="GL" userId="S::glasky@healthmanagement.com::397f35c2-bcd2-4731-8cd1-ea9f3a2d97da" providerId="AD"/>
  <p188:author id="{DE4B0893-13B1-8E19-957D-AC2BA4B5B740}" name="Debbi Witham" initials="DW" userId="S::dwitham@healthmanagement.com::9c815344-66c2-46cb-8de8-a6fa2d89685b" providerId="AD"/>
  <p188:author id="{9B3CD29E-B089-B117-F5E6-7F5A3940D5ED}" name="Brooke Zollinger" initials="BZ" userId="S::bzollinger@healthmanagement.com::d886d093-151b-4118-a5c4-02386f4e7ca1" providerId="AD"/>
  <p188:author id="{6B72F4E7-88C6-FF55-FC93-B0E8F9E49136}" name="Kathryn Ngo" initials="KN" userId="S::kngo@healthmanagement.com::e24a7be5-60d9-4292-b365-a3af4fa115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5A3"/>
    <a:srgbClr val="0065A5"/>
    <a:srgbClr val="BE932B"/>
    <a:srgbClr val="1C8182"/>
    <a:srgbClr val="B7386B"/>
    <a:srgbClr val="6885BB"/>
    <a:srgbClr val="85AA5D"/>
    <a:srgbClr val="552633"/>
    <a:srgbClr val="ED7D31"/>
    <a:srgbClr val="AA9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3ED3B-5139-4D39-860B-7D2BBEC79A8A}" v="452" dt="2025-01-27T21:00:38.033"/>
    <p1510:client id="{ABC64909-F3BD-213E-C35D-7BED10736CD0}" v="37" dt="2025-01-27T20:49:59.206"/>
    <p1510:client id="{CC396050-5832-2C65-80F8-7002424C5228}" v="25" dt="2025-01-27T20:49:25.845"/>
    <p1510:client id="{E9A698EE-8533-4166-BE45-56E9F54E53B5}" v="1477" dt="2025-01-27T21:58:24.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28" autoAdjust="0"/>
    <p:restoredTop sz="94660"/>
  </p:normalViewPr>
  <p:slideViewPr>
    <p:cSldViewPr snapToGrid="0">
      <p:cViewPr varScale="1">
        <p:scale>
          <a:sx n="97" d="100"/>
          <a:sy n="97" d="100"/>
        </p:scale>
        <p:origin x="46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omments/modernComment_1BA_C19DE653.xml><?xml version="1.0" encoding="utf-8"?>
<p188:cmLst xmlns:a="http://schemas.openxmlformats.org/drawingml/2006/main" xmlns:r="http://schemas.openxmlformats.org/officeDocument/2006/relationships" xmlns:p188="http://schemas.microsoft.com/office/powerpoint/2018/8/main">
  <p188:cm id="{C935B43C-4BE1-4E68-8B6A-2DE688B2C80C}" authorId="{DE4B0893-13B1-8E19-957D-AC2BA4B5B740}" created="2025-01-15T22:07:49.519">
    <pc:sldMkLst xmlns:pc="http://schemas.microsoft.com/office/powerpoint/2013/main/command">
      <pc:docMk/>
      <pc:sldMk cId="3248350803" sldId="442"/>
    </pc:sldMkLst>
    <p188:replyLst>
      <p188:reply id="{701E1E2F-40C2-423D-A6D7-B06919718BB9}" authorId="{DE4B0893-13B1-8E19-957D-AC2BA4B5B740}" created="2025-01-15T22:07:55.145">
        <p188:txBody>
          <a:bodyPr/>
          <a:lstStyle/>
          <a:p>
            <a:r>
              <a:rPr lang="en-US"/>
              <a:t>Thank you! </a:t>
            </a:r>
          </a:p>
        </p188:txBody>
      </p188:reply>
    </p188:replyLst>
    <p188:txBody>
      <a:bodyPr/>
      <a:lstStyle/>
      <a:p>
        <a:r>
          <a:rPr lang="en-US"/>
          <a:t>[@Erin Russell]  Rose and Dorothy scenarios are in.  I left the second more open so we could see what they would explore with the shelter and Dorothy.  </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14T18:35:39.851"/>
    </inkml:context>
    <inkml:brush xml:id="br0">
      <inkml:brushProperty name="width" value="0.1" units="cm"/>
      <inkml:brushProperty name="height" value="0.1" units="cm"/>
    </inkml:brush>
  </inkml:definitions>
  <inkml:trace contextRef="#ctx0" brushRef="#br0">11695 9128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9C1C1FA-A9E1-494D-AEE9-FC28A44F7D16}" type="datetimeFigureOut">
              <a:rPr lang="en-US" smtClean="0"/>
              <a:t>1/27/2025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789CAFD-9BCD-465A-B215-F8D236E239F6}" type="slidenum">
              <a:rPr lang="en-US" smtClean="0"/>
              <a:t>‹#›</a:t>
            </a:fld>
            <a:endParaRPr lang="en-US"/>
          </a:p>
        </p:txBody>
      </p:sp>
    </p:spTree>
    <p:extLst>
      <p:ext uri="{BB962C8B-B14F-4D97-AF65-F5344CB8AC3E}">
        <p14:creationId xmlns:p14="http://schemas.microsoft.com/office/powerpoint/2010/main" val="8094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C7A139-F268-4A42-A427-98457819D833}" type="slidenum">
              <a:rPr lang="en-US" smtClean="0"/>
              <a:t>1</a:t>
            </a:fld>
            <a:endParaRPr lang="en-US"/>
          </a:p>
        </p:txBody>
      </p:sp>
    </p:spTree>
    <p:extLst>
      <p:ext uri="{BB962C8B-B14F-4D97-AF65-F5344CB8AC3E}">
        <p14:creationId xmlns:p14="http://schemas.microsoft.com/office/powerpoint/2010/main" val="348705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7A139-F268-4A42-A427-98457819D833}" type="slidenum">
              <a:rPr lang="en-US" smtClean="0"/>
              <a:t>21</a:t>
            </a:fld>
            <a:endParaRPr lang="en-US"/>
          </a:p>
        </p:txBody>
      </p:sp>
    </p:spTree>
    <p:extLst>
      <p:ext uri="{BB962C8B-B14F-4D97-AF65-F5344CB8AC3E}">
        <p14:creationId xmlns:p14="http://schemas.microsoft.com/office/powerpoint/2010/main" val="35409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People Where They Are – includes meeting them at the Stage of Change that they are in</a:t>
            </a:r>
          </a:p>
          <a:p>
            <a:endParaRPr lang="en-US" dirty="0"/>
          </a:p>
          <a:p>
            <a:pPr marL="0" lvl="0" indent="0" algn="l" rtl="0">
              <a:spcBef>
                <a:spcPts val="0"/>
              </a:spcBef>
              <a:spcAft>
                <a:spcPts val="0"/>
              </a:spcAft>
              <a:buClr>
                <a:schemeClr val="dk1"/>
              </a:buClr>
              <a:buFont typeface="Arial"/>
              <a:buNone/>
            </a:pPr>
            <a:r>
              <a:rPr lang="en-US" b="1" dirty="0"/>
              <a:t>Notes: </a:t>
            </a:r>
          </a:p>
          <a:p>
            <a:pPr marL="0" lvl="0" indent="0" algn="l" rtl="0">
              <a:spcBef>
                <a:spcPts val="0"/>
              </a:spcBef>
              <a:spcAft>
                <a:spcPts val="0"/>
              </a:spcAft>
              <a:buClr>
                <a:schemeClr val="dk1"/>
              </a:buClr>
              <a:buFont typeface="Arial"/>
              <a:buNone/>
            </a:pPr>
            <a:r>
              <a:rPr lang="en-US" dirty="0"/>
              <a:t>The Transtheoretical Model </a:t>
            </a:r>
          </a:p>
          <a:p>
            <a:pPr marL="457200" lvl="0" indent="-317500" algn="l" rtl="0">
              <a:spcBef>
                <a:spcPts val="0"/>
              </a:spcBef>
              <a:spcAft>
                <a:spcPts val="0"/>
              </a:spcAft>
              <a:buClr>
                <a:schemeClr val="dk1"/>
              </a:buClr>
              <a:buSzPts val="1400"/>
              <a:buChar char="●"/>
            </a:pPr>
            <a:r>
              <a:rPr lang="en-US" dirty="0"/>
              <a:t>Change is gradual: It's important to keep in mind that while  change is possible/inevitable will take time. Its important to keep in mind that addiction is surface level and that many of the underlying factors (trauma, lack of access, poverty, stigma, </a:t>
            </a:r>
            <a:r>
              <a:rPr lang="en-US" dirty="0" err="1"/>
              <a:t>etc</a:t>
            </a:r>
            <a:r>
              <a:rPr lang="en-US" dirty="0"/>
              <a:t>) will need adequate time and resources to address effectively. </a:t>
            </a:r>
          </a:p>
          <a:p>
            <a:pPr marL="457200" lvl="0" indent="-317500" algn="l" rtl="0">
              <a:spcBef>
                <a:spcPts val="0"/>
              </a:spcBef>
              <a:spcAft>
                <a:spcPts val="0"/>
              </a:spcAft>
              <a:buClr>
                <a:schemeClr val="dk1"/>
              </a:buClr>
              <a:buSzPts val="1400"/>
              <a:buChar char="●"/>
            </a:pPr>
            <a:r>
              <a:rPr lang="en-US" dirty="0"/>
              <a:t>Change is cyclical and constant: Change is a process/event that happens throughout our lives. For drug users it is important to keep in mind that many have the will power but lack the resources (employment, treatment, healthcare, etc.) that are needed to create/sustain change.</a:t>
            </a:r>
          </a:p>
          <a:p>
            <a:pPr marL="457200" lvl="0" indent="-317500" algn="l" rtl="0">
              <a:spcBef>
                <a:spcPts val="0"/>
              </a:spcBef>
              <a:spcAft>
                <a:spcPts val="0"/>
              </a:spcAft>
              <a:buClr>
                <a:schemeClr val="dk1"/>
              </a:buClr>
              <a:buSzPts val="1400"/>
              <a:buChar char="●"/>
            </a:pPr>
            <a:r>
              <a:rPr lang="en-US" dirty="0"/>
              <a:t>Change is progressive and sequential: There are steps/stages within the change process that move individuals forward on their path to recovery. </a:t>
            </a:r>
          </a:p>
          <a:p>
            <a:pPr marL="457200" lvl="0" indent="-317500" algn="l" rtl="0">
              <a:spcBef>
                <a:spcPts val="0"/>
              </a:spcBef>
              <a:spcAft>
                <a:spcPts val="0"/>
              </a:spcAft>
              <a:buClr>
                <a:schemeClr val="dk1"/>
              </a:buClr>
              <a:buSzPts val="1400"/>
              <a:buChar char="●"/>
            </a:pPr>
            <a:r>
              <a:rPr lang="en-US" dirty="0"/>
              <a:t>Relapse is likely and still progress:  This model also challenges a prevailing notion concerning relapse and its role in the process of change. Often times relapse is discussed in a way that further shames individuals impacted by addiction and could lead them  to return to chaotic drug use. However, under the Transtheoretical Model relapse is </a:t>
            </a:r>
            <a:r>
              <a:rPr lang="en-US" dirty="0" err="1"/>
              <a:t>seens</a:t>
            </a:r>
            <a:r>
              <a:rPr lang="en-US" dirty="0"/>
              <a:t> as an event/behavior that is  likely, but one that won’t prevent growth. </a:t>
            </a:r>
          </a:p>
          <a:p>
            <a:pPr marL="457200" lvl="0" indent="-317500" algn="l" rtl="0">
              <a:spcBef>
                <a:spcPts val="0"/>
              </a:spcBef>
              <a:spcAft>
                <a:spcPts val="0"/>
              </a:spcAft>
              <a:buClr>
                <a:schemeClr val="dk1"/>
              </a:buClr>
              <a:buSzPts val="1400"/>
              <a:buChar char="●"/>
            </a:pPr>
            <a:r>
              <a:rPr lang="en-US" dirty="0"/>
              <a:t>Important to meet people at their stage not yours:  Not only helps us understand the different stages of change, but it also reminds us that interventions must be tailored in ways that meet people at their stage of change. For example, interventions such as medication assisted treatment are effective at meeting individuals with a opioid use disorder where they are in their stage of recovery/change. </a:t>
            </a:r>
          </a:p>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22</a:t>
            </a:fld>
            <a:endParaRPr lang="en-US"/>
          </a:p>
        </p:txBody>
      </p:sp>
    </p:spTree>
    <p:extLst>
      <p:ext uri="{BB962C8B-B14F-4D97-AF65-F5344CB8AC3E}">
        <p14:creationId xmlns:p14="http://schemas.microsoft.com/office/powerpoint/2010/main" val="253526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ea typeface="Calibri"/>
                <a:cs typeface="Calibri"/>
              </a:rPr>
              <a:t>NOTES: </a:t>
            </a:r>
          </a:p>
          <a:p>
            <a:r>
              <a:rPr lang="en-US"/>
              <a:t>Good afternoon. Thank you for joining us for our first in a series of webinars about Understanding the substance use disorder ecosystem, where we are discussing solution-focused opportunities for change. </a:t>
            </a:r>
          </a:p>
          <a:p>
            <a:endParaRPr lang="en-US"/>
          </a:p>
          <a:p>
            <a:r>
              <a:rPr lang="en-US"/>
              <a:t>I’m Lisa Braude, and I am your facilitator for today. </a:t>
            </a:r>
          </a:p>
          <a:p>
            <a:endParaRPr lang="en-US"/>
          </a:p>
          <a:p>
            <a:r>
              <a:rPr lang="en-US"/>
              <a:t>I am a Principal Consultant out of the HMA Boston Office, and I provide system redesign policy and strategy consulting services to states. </a:t>
            </a:r>
          </a:p>
          <a:p>
            <a:endParaRPr lang="en-US"/>
          </a:p>
          <a:p>
            <a:r>
              <a:rPr lang="en-US"/>
              <a:t>I am going to hand it off to my panelists to introduce themselves. Anika, is not joining us today, so I will start with Teresa. </a:t>
            </a:r>
          </a:p>
          <a:p>
            <a:pPr>
              <a:lnSpc>
                <a:spcPct val="107000"/>
              </a:lnSpc>
            </a:pPr>
            <a:r>
              <a:rPr lang="en-US" sz="1900" kern="100">
                <a:solidFill>
                  <a:srgbClr val="000000"/>
                </a:solidFill>
                <a:latin typeface="Calibri" panose="020F0502020204030204" pitchFamily="34" charset="0"/>
                <a:ea typeface="Calibri" panose="020F0502020204030204" pitchFamily="34" charset="0"/>
                <a:cs typeface="Arial" panose="020B0604020202020204" pitchFamily="34" charset="0"/>
              </a:rPr>
              <a:t>Will each of you please briefly introduce yourselves</a:t>
            </a:r>
            <a:r>
              <a:rPr lang="en-US" sz="1900" kern="100">
                <a:latin typeface="Calibri" panose="020F0502020204030204" pitchFamily="34" charset="0"/>
                <a:ea typeface="Calibri" panose="020F0502020204030204" pitchFamily="34" charset="0"/>
                <a:cs typeface="Arial" panose="020B0604020202020204" pitchFamily="34" charset="0"/>
              </a:rPr>
              <a:t> and provide </a:t>
            </a:r>
            <a:r>
              <a:rPr lang="en-US" sz="1900" kern="100">
                <a:solidFill>
                  <a:srgbClr val="000000"/>
                </a:solidFill>
                <a:latin typeface="Calibri" panose="020F0502020204030204" pitchFamily="34" charset="0"/>
                <a:ea typeface="Calibri" panose="020F0502020204030204" pitchFamily="34" charset="0"/>
                <a:cs typeface="Arial" panose="020B0604020202020204" pitchFamily="34" charset="0"/>
              </a:rPr>
              <a:t>brief introduction about your area of focus related to the SUD ecosystem?</a:t>
            </a:r>
            <a:endParaRPr lang="en-US" sz="1900" kern="10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900" kern="100">
                <a:latin typeface="Calibri" panose="020F0502020204030204" pitchFamily="34" charset="0"/>
                <a:ea typeface="Calibri" panose="020F0502020204030204" pitchFamily="34" charset="0"/>
                <a:cs typeface="Arial" panose="020B0604020202020204" pitchFamily="34" charset="0"/>
              </a:rPr>
              <a:t> </a:t>
            </a:r>
          </a:p>
          <a:p>
            <a:pPr>
              <a:lnSpc>
                <a:spcPct val="107000"/>
              </a:lnSpc>
            </a:pPr>
            <a:r>
              <a:rPr lang="en-US" sz="1900" kern="100">
                <a:latin typeface="Calibri" panose="020F0502020204030204" pitchFamily="34" charset="0"/>
                <a:ea typeface="Calibri" panose="020F0502020204030204" pitchFamily="34" charset="0"/>
                <a:cs typeface="Arial" panose="020B0604020202020204" pitchFamily="34" charset="0"/>
              </a:rPr>
              <a:t> </a:t>
            </a: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900" b="1" kern="100">
                <a:latin typeface="Calibri" panose="020F0502020204030204" pitchFamily="34" charset="0"/>
                <a:ea typeface="Calibri" panose="020F0502020204030204" pitchFamily="34" charset="0"/>
                <a:cs typeface="Arial" panose="020B0604020202020204" pitchFamily="34" charset="0"/>
              </a:rPr>
              <a:t> </a:t>
            </a:r>
            <a:endParaRPr lang="en-US" sz="1900" kern="100">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942289">
              <a:defRPr/>
            </a:pPr>
            <a:fld id="{38C7A139-F268-4A42-A427-98457819D833}" type="slidenum">
              <a:rPr lang="en-US">
                <a:solidFill>
                  <a:prstClr val="black"/>
                </a:solidFill>
                <a:latin typeface="Calibri" panose="020F0502020204030204"/>
              </a:rPr>
              <a:pPr defTabSz="94228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7956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Lisa</a:t>
            </a:r>
          </a:p>
          <a:p>
            <a:endParaRPr lang="en-US">
              <a:ea typeface="Calibri"/>
              <a:cs typeface="Calibri"/>
            </a:endParaRPr>
          </a:p>
          <a:p>
            <a:r>
              <a:rPr lang="en-US" sz="1900">
                <a:ea typeface="Calibri"/>
                <a:cs typeface="Calibri"/>
              </a:rPr>
              <a:t>Our team at HMA sees it as an imperative to push for better outcomes and to move swiftly to save lives. As we work across the country with communities, providers, and government partners, we see opportunities for shifting mindsets from what’s not working to innovative and responsive solutions for the future. </a:t>
            </a:r>
          </a:p>
          <a:p>
            <a:endParaRPr lang="en-US" sz="1900">
              <a:ea typeface="Calibri"/>
              <a:cs typeface="Calibri"/>
            </a:endParaRPr>
          </a:p>
          <a:p>
            <a:r>
              <a:rPr lang="en-US" sz="1900">
                <a:ea typeface="Calibri"/>
                <a:cs typeface="Calibri"/>
              </a:rPr>
              <a:t>We want to make a call to action for change - we want to offer hope, and we want to inspire conversation to encourage discourse about different perspectives and different experiences to work together to change the trajectory. </a:t>
            </a:r>
          </a:p>
        </p:txBody>
      </p:sp>
      <p:sp>
        <p:nvSpPr>
          <p:cNvPr id="4" name="Slide Number Placeholder 3"/>
          <p:cNvSpPr>
            <a:spLocks noGrp="1"/>
          </p:cNvSpPr>
          <p:nvPr>
            <p:ph type="sldNum" sz="quarter" idx="5"/>
          </p:nvPr>
        </p:nvSpPr>
        <p:spPr/>
        <p:txBody>
          <a:bodyPr/>
          <a:lstStyle/>
          <a:p>
            <a:fld id="{D789CAFD-9BCD-465A-B215-F8D236E239F6}" type="slidenum">
              <a:rPr lang="en-US" smtClean="0"/>
              <a:t>5</a:t>
            </a:fld>
            <a:endParaRPr lang="en-US"/>
          </a:p>
        </p:txBody>
      </p:sp>
    </p:spTree>
    <p:extLst>
      <p:ext uri="{BB962C8B-B14F-4D97-AF65-F5344CB8AC3E}">
        <p14:creationId xmlns:p14="http://schemas.microsoft.com/office/powerpoint/2010/main" val="31983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Lisa</a:t>
            </a:r>
          </a:p>
          <a:p>
            <a:endParaRPr lang="en-US">
              <a:cs typeface="Calibri"/>
            </a:endParaRPr>
          </a:p>
          <a:p>
            <a:r>
              <a:rPr lang="en-US">
                <a:cs typeface="Calibri"/>
              </a:rPr>
              <a:t>The reason we are here today is because people are continuing to die from using drugs. </a:t>
            </a:r>
          </a:p>
          <a:p>
            <a:endParaRPr lang="en-US">
              <a:cs typeface="Calibri"/>
            </a:endParaRPr>
          </a:p>
          <a:p>
            <a:r>
              <a:rPr lang="en-US">
                <a:cs typeface="Calibri"/>
              </a:rPr>
              <a:t>And more young people are not afraid to use opioids. </a:t>
            </a:r>
          </a:p>
          <a:p>
            <a:endParaRPr lang="en-US">
              <a:cs typeface="Calibri"/>
            </a:endParaRPr>
          </a:p>
          <a:p>
            <a:r>
              <a:rPr lang="en-US">
                <a:cs typeface="Calibri"/>
              </a:rPr>
              <a:t>Despite federal, state, and local efforts to reduce supply and demand, we have a growing drug epidemic, with a behavioral health workforce shortage and a treatment access problem.  </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D789CAFD-9BCD-465A-B215-F8D236E239F6}" type="slidenum">
              <a:rPr lang="en-US" smtClean="0"/>
              <a:t>7</a:t>
            </a:fld>
            <a:endParaRPr lang="en-US"/>
          </a:p>
        </p:txBody>
      </p:sp>
    </p:spTree>
    <p:extLst>
      <p:ext uri="{BB962C8B-B14F-4D97-AF65-F5344CB8AC3E}">
        <p14:creationId xmlns:p14="http://schemas.microsoft.com/office/powerpoint/2010/main" val="58974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Teresa – strategies to drive transformation </a:t>
            </a:r>
          </a:p>
        </p:txBody>
      </p:sp>
      <p:sp>
        <p:nvSpPr>
          <p:cNvPr id="4" name="Slide Number Placeholder 3"/>
          <p:cNvSpPr>
            <a:spLocks noGrp="1"/>
          </p:cNvSpPr>
          <p:nvPr>
            <p:ph type="sldNum" sz="quarter" idx="5"/>
          </p:nvPr>
        </p:nvSpPr>
        <p:spPr/>
        <p:txBody>
          <a:bodyPr/>
          <a:lstStyle/>
          <a:p>
            <a:fld id="{D789CAFD-9BCD-465A-B215-F8D236E239F6}" type="slidenum">
              <a:rPr lang="en-US" smtClean="0"/>
              <a:t>8</a:t>
            </a:fld>
            <a:endParaRPr lang="en-US"/>
          </a:p>
        </p:txBody>
      </p:sp>
    </p:spTree>
    <p:extLst>
      <p:ext uri="{BB962C8B-B14F-4D97-AF65-F5344CB8AC3E}">
        <p14:creationId xmlns:p14="http://schemas.microsoft.com/office/powerpoint/2010/main" val="16345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Linda- Overarching framework </a:t>
            </a:r>
            <a:endParaRPr lang="en-US"/>
          </a:p>
        </p:txBody>
      </p:sp>
      <p:sp>
        <p:nvSpPr>
          <p:cNvPr id="4" name="Slide Number Placeholder 3"/>
          <p:cNvSpPr>
            <a:spLocks noGrp="1"/>
          </p:cNvSpPr>
          <p:nvPr>
            <p:ph type="sldNum" sz="quarter" idx="5"/>
          </p:nvPr>
        </p:nvSpPr>
        <p:spPr/>
        <p:txBody>
          <a:bodyPr/>
          <a:lstStyle/>
          <a:p>
            <a:pPr defTabSz="942289">
              <a:defRPr/>
            </a:pPr>
            <a:fld id="{38C7A139-F268-4A42-A427-98457819D833}"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5102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89CAFD-9BCD-465A-B215-F8D236E239F6}" type="slidenum">
              <a:rPr lang="en-US" smtClean="0"/>
              <a:t>10</a:t>
            </a:fld>
            <a:endParaRPr lang="en-US"/>
          </a:p>
        </p:txBody>
      </p:sp>
    </p:spTree>
    <p:extLst>
      <p:ext uri="{BB962C8B-B14F-4D97-AF65-F5344CB8AC3E}">
        <p14:creationId xmlns:p14="http://schemas.microsoft.com/office/powerpoint/2010/main" val="59938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7A139-F268-4A42-A427-98457819D833}" type="slidenum">
              <a:rPr lang="en-US" smtClean="0"/>
              <a:t>18</a:t>
            </a:fld>
            <a:endParaRPr lang="en-US"/>
          </a:p>
        </p:txBody>
      </p:sp>
    </p:spTree>
    <p:extLst>
      <p:ext uri="{BB962C8B-B14F-4D97-AF65-F5344CB8AC3E}">
        <p14:creationId xmlns:p14="http://schemas.microsoft.com/office/powerpoint/2010/main" val="182966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https://harmreduction.org/about-us/principles-of-harm-reduction/</a:t>
            </a:r>
          </a:p>
        </p:txBody>
      </p:sp>
      <p:sp>
        <p:nvSpPr>
          <p:cNvPr id="4" name="Slide Number Placeholder 3"/>
          <p:cNvSpPr>
            <a:spLocks noGrp="1"/>
          </p:cNvSpPr>
          <p:nvPr>
            <p:ph type="sldNum" sz="quarter" idx="5"/>
          </p:nvPr>
        </p:nvSpPr>
        <p:spPr/>
        <p:txBody>
          <a:bodyPr/>
          <a:lstStyle/>
          <a:p>
            <a:fld id="{38C7A139-F268-4A42-A427-98457819D833}" type="slidenum">
              <a:rPr lang="en-US" smtClean="0"/>
              <a:t>19</a:t>
            </a:fld>
            <a:endParaRPr lang="en-US"/>
          </a:p>
        </p:txBody>
      </p:sp>
    </p:spTree>
    <p:extLst>
      <p:ext uri="{BB962C8B-B14F-4D97-AF65-F5344CB8AC3E}">
        <p14:creationId xmlns:p14="http://schemas.microsoft.com/office/powerpoint/2010/main" val="14768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36A5-65D1-D1AC-3235-3FEE264F4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F5B06E-9F55-D8E1-56C8-E2E27F772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F37B1-267E-7011-B2BF-0A8E91C09DE7}"/>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5" name="Footer Placeholder 4">
            <a:extLst>
              <a:ext uri="{FF2B5EF4-FFF2-40B4-BE49-F238E27FC236}">
                <a16:creationId xmlns:a16="http://schemas.microsoft.com/office/drawing/2014/main" id="{A3F1642E-DE4E-2BA6-836B-47D875325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DF80E-96AF-2497-A6D5-F0D1E4BB1D9C}"/>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260990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BCD9-3A8F-8F8C-0A34-1171159011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0CE0A1-948E-4AA4-6868-E43B79F8A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82DA-B59E-556F-EA47-D053BBD5AD3B}"/>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5" name="Footer Placeholder 4">
            <a:extLst>
              <a:ext uri="{FF2B5EF4-FFF2-40B4-BE49-F238E27FC236}">
                <a16:creationId xmlns:a16="http://schemas.microsoft.com/office/drawing/2014/main" id="{52A48E5A-67DB-0FEF-C61D-32BA72AAE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62EA6-C2F4-93EE-8637-5F8751C491BE}"/>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293617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11D76-2B97-967F-4013-5CCD01E94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AC5939-2C51-11B7-232C-2DBE0101B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A90A0-965C-79FE-6B09-07052831CD1A}"/>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5" name="Footer Placeholder 4">
            <a:extLst>
              <a:ext uri="{FF2B5EF4-FFF2-40B4-BE49-F238E27FC236}">
                <a16:creationId xmlns:a16="http://schemas.microsoft.com/office/drawing/2014/main" id="{9B387E32-4192-7B63-8515-739CF9AC1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D67F7-B400-9E00-C5FB-3778422E96A4}"/>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377129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RIGHT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2FD8C9-B022-4843-A24D-12009407C8A2}"/>
              </a:ext>
            </a:extLst>
          </p:cNvPr>
          <p:cNvSpPr>
            <a:spLocks noGrp="1"/>
          </p:cNvSpPr>
          <p:nvPr>
            <p:ph type="pic" sz="quarter" idx="10"/>
          </p:nvPr>
        </p:nvSpPr>
        <p:spPr>
          <a:xfrm>
            <a:off x="0" y="0"/>
            <a:ext cx="6773863" cy="6858000"/>
          </a:xfrm>
        </p:spPr>
        <p:txBody>
          <a:bodyPr/>
          <a:lstStyle/>
          <a:p>
            <a:r>
              <a:rPr lang="en-US"/>
              <a:t>Click icon to add picture</a:t>
            </a:r>
          </a:p>
        </p:txBody>
      </p:sp>
      <p:pic>
        <p:nvPicPr>
          <p:cNvPr id="5" name="Picture 4" descr="Logo&#10;&#10;Description automatically generated with medium confidence">
            <a:extLst>
              <a:ext uri="{FF2B5EF4-FFF2-40B4-BE49-F238E27FC236}">
                <a16:creationId xmlns:a16="http://schemas.microsoft.com/office/drawing/2014/main" id="{7C8446B3-6161-F041-8319-F53261380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2387" y="327861"/>
            <a:ext cx="1569836" cy="682791"/>
          </a:xfrm>
          <a:prstGeom prst="rect">
            <a:avLst/>
          </a:prstGeom>
        </p:spPr>
      </p:pic>
      <p:sp>
        <p:nvSpPr>
          <p:cNvPr id="9" name="Text Placeholder 8">
            <a:extLst>
              <a:ext uri="{FF2B5EF4-FFF2-40B4-BE49-F238E27FC236}">
                <a16:creationId xmlns:a16="http://schemas.microsoft.com/office/drawing/2014/main" id="{4645B78D-7C4C-EA44-AC99-CB862FEFD74C}"/>
              </a:ext>
            </a:extLst>
          </p:cNvPr>
          <p:cNvSpPr>
            <a:spLocks noGrp="1"/>
          </p:cNvSpPr>
          <p:nvPr>
            <p:ph type="body" sz="quarter" idx="11" hasCustomPrompt="1"/>
          </p:nvPr>
        </p:nvSpPr>
        <p:spPr>
          <a:xfrm>
            <a:off x="7194884" y="1624013"/>
            <a:ext cx="4535154" cy="4560887"/>
          </a:xfrm>
        </p:spPr>
        <p:txBody>
          <a:bodyPr anchor="ctr" anchorCtr="0">
            <a:noAutofit/>
          </a:bodyPr>
          <a:lstStyle>
            <a:lvl1pPr marL="0" indent="0">
              <a:buFontTx/>
              <a:buNone/>
              <a:defRPr sz="4400" b="1">
                <a:solidFill>
                  <a:srgbClr val="0065A3"/>
                </a:solidFill>
              </a:defRPr>
            </a:lvl1pPr>
          </a:lstStyle>
          <a:p>
            <a:pPr lvl="0"/>
            <a:r>
              <a:rPr lang="en-US"/>
              <a:t>Insert Your </a:t>
            </a:r>
            <a:br>
              <a:rPr lang="en-US"/>
            </a:br>
            <a:r>
              <a:rPr lang="en-US"/>
              <a:t>Title Here</a:t>
            </a:r>
          </a:p>
        </p:txBody>
      </p:sp>
      <p:sp>
        <p:nvSpPr>
          <p:cNvPr id="6" name="Rectangle 5">
            <a:extLst>
              <a:ext uri="{FF2B5EF4-FFF2-40B4-BE49-F238E27FC236}">
                <a16:creationId xmlns:a16="http://schemas.microsoft.com/office/drawing/2014/main" id="{8E729E4A-EB19-1148-BB42-3341EBC0B6B7}"/>
              </a:ext>
            </a:extLst>
          </p:cNvPr>
          <p:cNvSpPr/>
          <p:nvPr userDrawn="1"/>
        </p:nvSpPr>
        <p:spPr>
          <a:xfrm>
            <a:off x="7401310" y="6193508"/>
            <a:ext cx="4328728" cy="323165"/>
          </a:xfrm>
          <a:prstGeom prst="rect">
            <a:avLst/>
          </a:prstGeom>
        </p:spPr>
        <p:txBody>
          <a:bodyPr wrap="square" lIns="0">
            <a:spAutoFit/>
          </a:bodyPr>
          <a:lstStyle/>
          <a:p>
            <a:r>
              <a:rPr lang="en-US" sz="500">
                <a:solidFill>
                  <a:srgbClr val="666666"/>
                </a:solidFill>
                <a:latin typeface="Arial" panose="020B0604020202020204" pitchFamily="34" charset="0"/>
                <a:cs typeface="Arial" panose="020B0604020202020204" pitchFamily="34" charset="0"/>
              </a:rPr>
              <a:t>Copyright © 2022 Health Management Associates, Inc. All rights reserved. The content of this presentation is PROPRIETARY and CONFIDENTIAL to </a:t>
            </a:r>
            <a:br>
              <a:rPr lang="en-US" sz="500">
                <a:solidFill>
                  <a:srgbClr val="666666"/>
                </a:solidFill>
                <a:latin typeface="Arial" panose="020B0604020202020204" pitchFamily="34" charset="0"/>
                <a:cs typeface="Arial" panose="020B0604020202020204" pitchFamily="34" charset="0"/>
              </a:rPr>
            </a:br>
            <a:r>
              <a:rPr lang="en-US" sz="500">
                <a:solidFill>
                  <a:srgbClr val="666666"/>
                </a:solidFill>
                <a:latin typeface="Arial" panose="020B0604020202020204" pitchFamily="34" charset="0"/>
                <a:cs typeface="Arial" panose="020B0604020202020204" pitchFamily="34" charset="0"/>
              </a:rPr>
              <a:t>Health Management Associates, Inc. and only for the information of the intended recipient. Do not use, publish or redistribute without written permission </a:t>
            </a:r>
            <a:br>
              <a:rPr lang="en-US" sz="500">
                <a:solidFill>
                  <a:srgbClr val="666666"/>
                </a:solidFill>
                <a:latin typeface="Arial" panose="020B0604020202020204" pitchFamily="34" charset="0"/>
                <a:cs typeface="Arial" panose="020B0604020202020204" pitchFamily="34" charset="0"/>
              </a:rPr>
            </a:br>
            <a:r>
              <a:rPr lang="en-US" sz="500">
                <a:solidFill>
                  <a:srgbClr val="666666"/>
                </a:solidFill>
                <a:latin typeface="Arial" panose="020B0604020202020204" pitchFamily="34" charset="0"/>
                <a:cs typeface="Arial" panose="020B0604020202020204" pitchFamily="34" charset="0"/>
              </a:rPr>
              <a:t>from Health Management Associates, Inc.</a:t>
            </a:r>
          </a:p>
        </p:txBody>
      </p:sp>
      <p:cxnSp>
        <p:nvCxnSpPr>
          <p:cNvPr id="7" name="Straight Connector 6">
            <a:extLst>
              <a:ext uri="{FF2B5EF4-FFF2-40B4-BE49-F238E27FC236}">
                <a16:creationId xmlns:a16="http://schemas.microsoft.com/office/drawing/2014/main" id="{1F238C23-9A0D-2B40-9D1B-2A58068D9713}"/>
              </a:ext>
            </a:extLst>
          </p:cNvPr>
          <p:cNvCxnSpPr/>
          <p:nvPr userDrawn="1"/>
        </p:nvCxnSpPr>
        <p:spPr>
          <a:xfrm>
            <a:off x="7401310" y="6054436"/>
            <a:ext cx="4125672" cy="0"/>
          </a:xfrm>
          <a:prstGeom prst="line">
            <a:avLst/>
          </a:prstGeom>
          <a:ln>
            <a:solidFill>
              <a:schemeClr val="bg1">
                <a:lumMod val="85000"/>
                <a:alpha val="8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2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LEFT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2FD8C9-B022-4843-A24D-12009407C8A2}"/>
              </a:ext>
            </a:extLst>
          </p:cNvPr>
          <p:cNvSpPr>
            <a:spLocks noGrp="1"/>
          </p:cNvSpPr>
          <p:nvPr>
            <p:ph type="pic" sz="quarter" idx="10"/>
          </p:nvPr>
        </p:nvSpPr>
        <p:spPr>
          <a:xfrm>
            <a:off x="5418137" y="0"/>
            <a:ext cx="6773863" cy="6858000"/>
          </a:xfrm>
        </p:spPr>
        <p:txBody>
          <a:bodyPr/>
          <a:lstStyle/>
          <a:p>
            <a:r>
              <a:rPr lang="en-US"/>
              <a:t>Click icon to add picture</a:t>
            </a:r>
          </a:p>
        </p:txBody>
      </p:sp>
      <p:pic>
        <p:nvPicPr>
          <p:cNvPr id="5" name="Picture 4" descr="Logo&#10;&#10;Description automatically generated with medium confidence">
            <a:extLst>
              <a:ext uri="{FF2B5EF4-FFF2-40B4-BE49-F238E27FC236}">
                <a16:creationId xmlns:a16="http://schemas.microsoft.com/office/drawing/2014/main" id="{7C8446B3-6161-F041-8319-F53261380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187" y="327861"/>
            <a:ext cx="1569836" cy="682791"/>
          </a:xfrm>
          <a:prstGeom prst="rect">
            <a:avLst/>
          </a:prstGeom>
        </p:spPr>
      </p:pic>
      <p:sp>
        <p:nvSpPr>
          <p:cNvPr id="9" name="Text Placeholder 8">
            <a:extLst>
              <a:ext uri="{FF2B5EF4-FFF2-40B4-BE49-F238E27FC236}">
                <a16:creationId xmlns:a16="http://schemas.microsoft.com/office/drawing/2014/main" id="{4645B78D-7C4C-EA44-AC99-CB862FEFD74C}"/>
              </a:ext>
            </a:extLst>
          </p:cNvPr>
          <p:cNvSpPr>
            <a:spLocks noGrp="1"/>
          </p:cNvSpPr>
          <p:nvPr>
            <p:ph type="body" sz="quarter" idx="11" hasCustomPrompt="1"/>
          </p:nvPr>
        </p:nvSpPr>
        <p:spPr>
          <a:xfrm>
            <a:off x="471187" y="1624013"/>
            <a:ext cx="4535154" cy="4560887"/>
          </a:xfrm>
        </p:spPr>
        <p:txBody>
          <a:bodyPr anchor="ctr" anchorCtr="0">
            <a:noAutofit/>
          </a:bodyPr>
          <a:lstStyle>
            <a:lvl1pPr marL="0" indent="0">
              <a:buFontTx/>
              <a:buNone/>
              <a:defRPr sz="4400" b="1">
                <a:solidFill>
                  <a:srgbClr val="0065A3"/>
                </a:solidFill>
              </a:defRPr>
            </a:lvl1pPr>
          </a:lstStyle>
          <a:p>
            <a:pPr lvl="0"/>
            <a:r>
              <a:rPr lang="en-US"/>
              <a:t>Insert Your </a:t>
            </a:r>
            <a:br>
              <a:rPr lang="en-US"/>
            </a:br>
            <a:r>
              <a:rPr lang="en-US"/>
              <a:t>Title Here</a:t>
            </a:r>
          </a:p>
        </p:txBody>
      </p:sp>
      <p:sp>
        <p:nvSpPr>
          <p:cNvPr id="6" name="Rectangle 5">
            <a:extLst>
              <a:ext uri="{FF2B5EF4-FFF2-40B4-BE49-F238E27FC236}">
                <a16:creationId xmlns:a16="http://schemas.microsoft.com/office/drawing/2014/main" id="{3158887B-12E5-8B41-84A6-C5B756CE9DFE}"/>
              </a:ext>
            </a:extLst>
          </p:cNvPr>
          <p:cNvSpPr/>
          <p:nvPr userDrawn="1"/>
        </p:nvSpPr>
        <p:spPr>
          <a:xfrm>
            <a:off x="471187" y="6193508"/>
            <a:ext cx="4328728" cy="323165"/>
          </a:xfrm>
          <a:prstGeom prst="rect">
            <a:avLst/>
          </a:prstGeom>
        </p:spPr>
        <p:txBody>
          <a:bodyPr wrap="square" lIns="0">
            <a:spAutoFit/>
          </a:bodyPr>
          <a:lstStyle/>
          <a:p>
            <a:r>
              <a:rPr lang="en-US" sz="500">
                <a:solidFill>
                  <a:srgbClr val="666666"/>
                </a:solidFill>
                <a:latin typeface="Arial" panose="020B0604020202020204" pitchFamily="34" charset="0"/>
                <a:cs typeface="Arial" panose="020B0604020202020204" pitchFamily="34" charset="0"/>
              </a:rPr>
              <a:t>Copyright © 2022 Health Management Associates, Inc. All rights reserved. The content of this presentation is PROPRIETARY and CONFIDENTIAL to </a:t>
            </a:r>
            <a:br>
              <a:rPr lang="en-US" sz="500">
                <a:solidFill>
                  <a:srgbClr val="666666"/>
                </a:solidFill>
                <a:latin typeface="Arial" panose="020B0604020202020204" pitchFamily="34" charset="0"/>
                <a:cs typeface="Arial" panose="020B0604020202020204" pitchFamily="34" charset="0"/>
              </a:rPr>
            </a:br>
            <a:r>
              <a:rPr lang="en-US" sz="500">
                <a:solidFill>
                  <a:srgbClr val="666666"/>
                </a:solidFill>
                <a:latin typeface="Arial" panose="020B0604020202020204" pitchFamily="34" charset="0"/>
                <a:cs typeface="Arial" panose="020B0604020202020204" pitchFamily="34" charset="0"/>
              </a:rPr>
              <a:t>Health Management Associates, Inc. and only for the information of the intended recipient. Do not use, publish or redistribute without written permission </a:t>
            </a:r>
            <a:br>
              <a:rPr lang="en-US" sz="500">
                <a:solidFill>
                  <a:srgbClr val="666666"/>
                </a:solidFill>
                <a:latin typeface="Arial" panose="020B0604020202020204" pitchFamily="34" charset="0"/>
                <a:cs typeface="Arial" panose="020B0604020202020204" pitchFamily="34" charset="0"/>
              </a:rPr>
            </a:br>
            <a:r>
              <a:rPr lang="en-US" sz="500">
                <a:solidFill>
                  <a:srgbClr val="666666"/>
                </a:solidFill>
                <a:latin typeface="Arial" panose="020B0604020202020204" pitchFamily="34" charset="0"/>
                <a:cs typeface="Arial" panose="020B0604020202020204" pitchFamily="34" charset="0"/>
              </a:rPr>
              <a:t>from Health Management Associates, Inc.</a:t>
            </a:r>
          </a:p>
        </p:txBody>
      </p:sp>
      <p:cxnSp>
        <p:nvCxnSpPr>
          <p:cNvPr id="7" name="Straight Connector 6">
            <a:extLst>
              <a:ext uri="{FF2B5EF4-FFF2-40B4-BE49-F238E27FC236}">
                <a16:creationId xmlns:a16="http://schemas.microsoft.com/office/drawing/2014/main" id="{F5D8B0FD-427E-714C-A510-224F49913D01}"/>
              </a:ext>
            </a:extLst>
          </p:cNvPr>
          <p:cNvCxnSpPr/>
          <p:nvPr userDrawn="1"/>
        </p:nvCxnSpPr>
        <p:spPr>
          <a:xfrm>
            <a:off x="471187" y="6054436"/>
            <a:ext cx="4125672" cy="0"/>
          </a:xfrm>
          <a:prstGeom prst="line">
            <a:avLst/>
          </a:prstGeom>
          <a:ln>
            <a:solidFill>
              <a:schemeClr val="bg1">
                <a:lumMod val="85000"/>
                <a:alpha val="8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64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AE96-7E1D-6B4E-A2D0-6B3D42B9AAD0}"/>
              </a:ext>
            </a:extLst>
          </p:cNvPr>
          <p:cNvSpPr>
            <a:spLocks noGrp="1"/>
          </p:cNvSpPr>
          <p:nvPr>
            <p:ph type="title"/>
          </p:nvPr>
        </p:nvSpPr>
        <p:spPr>
          <a:xfrm>
            <a:off x="0" y="-2"/>
            <a:ext cx="12192000" cy="1294411"/>
          </a:xfrm>
          <a:solidFill>
            <a:srgbClr val="0065A3"/>
          </a:solidFill>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7931E-1EA7-B84A-8F5A-268A172F37B8}"/>
              </a:ext>
            </a:extLst>
          </p:cNvPr>
          <p:cNvSpPr>
            <a:spLocks noGrp="1"/>
          </p:cNvSpPr>
          <p:nvPr>
            <p:ph idx="1"/>
          </p:nvPr>
        </p:nvSpPr>
        <p:spPr>
          <a:xfrm>
            <a:off x="824344" y="1783767"/>
            <a:ext cx="10279085" cy="4351338"/>
          </a:xfrm>
        </p:spPr>
        <p:txBody>
          <a:bodyPr/>
          <a:lstStyle>
            <a:lvl1pPr marL="354004" indent="-354004">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79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5537200" y="1783767"/>
            <a:ext cx="61698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21A10812-4242-544E-88DE-21682BF6A69B}"/>
              </a:ext>
            </a:extLst>
          </p:cNvPr>
          <p:cNvSpPr>
            <a:spLocks noGrp="1"/>
          </p:cNvSpPr>
          <p:nvPr>
            <p:ph type="title"/>
          </p:nvPr>
        </p:nvSpPr>
        <p:spPr>
          <a:xfrm>
            <a:off x="4876800" y="-2"/>
            <a:ext cx="7315200" cy="1294411"/>
          </a:xfrm>
          <a:solidFill>
            <a:srgbClr val="0065A3"/>
          </a:solidFill>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D28406BC-09E0-1C47-B901-57764FD34E67}"/>
              </a:ext>
            </a:extLst>
          </p:cNvPr>
          <p:cNvSpPr>
            <a:spLocks noGrp="1"/>
          </p:cNvSpPr>
          <p:nvPr>
            <p:ph type="pic" sz="quarter" idx="11"/>
          </p:nvPr>
        </p:nvSpPr>
        <p:spPr>
          <a:xfrm>
            <a:off x="0" y="0"/>
            <a:ext cx="4876800" cy="6858000"/>
          </a:xfrm>
          <a:noFill/>
        </p:spPr>
        <p:txBody>
          <a:bodyPr/>
          <a:lstStyle/>
          <a:p>
            <a:r>
              <a:rPr lang="en-US"/>
              <a:t>Click icon to add picture</a:t>
            </a:r>
          </a:p>
        </p:txBody>
      </p:sp>
    </p:spTree>
    <p:extLst>
      <p:ext uri="{BB962C8B-B14F-4D97-AF65-F5344CB8AC3E}">
        <p14:creationId xmlns:p14="http://schemas.microsoft.com/office/powerpoint/2010/main" val="3614409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hoto wit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DF2FB-375C-AE40-85DC-ABD0DCB726C1}"/>
              </a:ext>
            </a:extLst>
          </p:cNvPr>
          <p:cNvSpPr>
            <a:spLocks noGrp="1"/>
          </p:cNvSpPr>
          <p:nvPr>
            <p:ph type="sldNum" sz="quarter" idx="10"/>
          </p:nvPr>
        </p:nvSpPr>
        <p:spPr>
          <a:xfrm>
            <a:off x="8360229" y="6356351"/>
            <a:ext cx="2743200" cy="365125"/>
          </a:xfrm>
          <a:prstGeom prst="rect">
            <a:avLst/>
          </a:prstGeom>
        </p:spPr>
        <p:txBody>
          <a:bodyPr/>
          <a:lstStyle/>
          <a:p>
            <a:fld id="{2AAA63C1-38C1-514E-A205-135D40B9EDC8}" type="slidenum">
              <a:rPr lang="en-US" smtClean="0"/>
              <a:t>‹#›</a:t>
            </a:fld>
            <a:endParaRPr lang="en-US"/>
          </a:p>
        </p:txBody>
      </p:sp>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706583" y="1783767"/>
            <a:ext cx="62068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21A10812-4242-544E-88DE-21682BF6A69B}"/>
              </a:ext>
            </a:extLst>
          </p:cNvPr>
          <p:cNvSpPr>
            <a:spLocks noGrp="1"/>
          </p:cNvSpPr>
          <p:nvPr>
            <p:ph type="title"/>
          </p:nvPr>
        </p:nvSpPr>
        <p:spPr>
          <a:xfrm>
            <a:off x="3" y="-2"/>
            <a:ext cx="7315200" cy="1294411"/>
          </a:xfrm>
          <a:solidFill>
            <a:srgbClr val="0065A3"/>
          </a:solidFill>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D28406BC-09E0-1C47-B901-57764FD34E67}"/>
              </a:ext>
            </a:extLst>
          </p:cNvPr>
          <p:cNvSpPr>
            <a:spLocks noGrp="1"/>
          </p:cNvSpPr>
          <p:nvPr>
            <p:ph type="pic" sz="quarter" idx="11"/>
          </p:nvPr>
        </p:nvSpPr>
        <p:spPr>
          <a:xfrm>
            <a:off x="7315201" y="0"/>
            <a:ext cx="4876800" cy="6858000"/>
          </a:xfrm>
          <a:noFill/>
        </p:spPr>
        <p:txBody>
          <a:bodyPr/>
          <a:lstStyle/>
          <a:p>
            <a:r>
              <a:rPr lang="en-US"/>
              <a:t>Click icon to add picture</a:t>
            </a:r>
          </a:p>
        </p:txBody>
      </p:sp>
    </p:spTree>
    <p:extLst>
      <p:ext uri="{BB962C8B-B14F-4D97-AF65-F5344CB8AC3E}">
        <p14:creationId xmlns:p14="http://schemas.microsoft.com/office/powerpoint/2010/main" val="156816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alf Page with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5253842" y="1783767"/>
            <a:ext cx="584958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4D53624-71B4-7F41-8DD3-D2599B3F1318}"/>
              </a:ext>
            </a:extLst>
          </p:cNvPr>
          <p:cNvSpPr>
            <a:spLocks noGrp="1"/>
          </p:cNvSpPr>
          <p:nvPr>
            <p:ph type="title"/>
          </p:nvPr>
        </p:nvSpPr>
        <p:spPr>
          <a:xfrm>
            <a:off x="0" y="-13856"/>
            <a:ext cx="5056909" cy="6871855"/>
          </a:xfrm>
          <a:solidFill>
            <a:srgbClr val="0065A3"/>
          </a:solidFill>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10242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Half Page with Pho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DF2FB-375C-AE40-85DC-ABD0DCB726C1}"/>
              </a:ext>
            </a:extLst>
          </p:cNvPr>
          <p:cNvSpPr>
            <a:spLocks noGrp="1"/>
          </p:cNvSpPr>
          <p:nvPr>
            <p:ph type="sldNum" sz="quarter" idx="10"/>
          </p:nvPr>
        </p:nvSpPr>
        <p:spPr>
          <a:xfrm>
            <a:off x="8360229" y="6356351"/>
            <a:ext cx="2743200" cy="365125"/>
          </a:xfrm>
          <a:prstGeom prst="rect">
            <a:avLst/>
          </a:prstGeom>
        </p:spPr>
        <p:txBody>
          <a:bodyPr/>
          <a:lstStyle/>
          <a:p>
            <a:fld id="{2AAA63C1-38C1-514E-A205-135D40B9EDC8}" type="slidenum">
              <a:rPr lang="en-US" smtClean="0"/>
              <a:t>‹#›</a:t>
            </a:fld>
            <a:endParaRPr lang="en-US"/>
          </a:p>
        </p:txBody>
      </p:sp>
      <p:sp>
        <p:nvSpPr>
          <p:cNvPr id="7" name="Title 1">
            <a:extLst>
              <a:ext uri="{FF2B5EF4-FFF2-40B4-BE49-F238E27FC236}">
                <a16:creationId xmlns:a16="http://schemas.microsoft.com/office/drawing/2014/main" id="{B4D53624-71B4-7F41-8DD3-D2599B3F1318}"/>
              </a:ext>
            </a:extLst>
          </p:cNvPr>
          <p:cNvSpPr>
            <a:spLocks noGrp="1"/>
          </p:cNvSpPr>
          <p:nvPr>
            <p:ph type="title"/>
          </p:nvPr>
        </p:nvSpPr>
        <p:spPr>
          <a:xfrm>
            <a:off x="7135092" y="-13856"/>
            <a:ext cx="5056909" cy="6871855"/>
          </a:xfrm>
          <a:solidFill>
            <a:srgbClr val="0065A3"/>
          </a:solidFill>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450DC3E5-FAD4-9F4D-AB84-CC3BB51FD107}"/>
              </a:ext>
            </a:extLst>
          </p:cNvPr>
          <p:cNvSpPr>
            <a:spLocks noGrp="1"/>
          </p:cNvSpPr>
          <p:nvPr>
            <p:ph type="pic" sz="quarter" idx="11"/>
          </p:nvPr>
        </p:nvSpPr>
        <p:spPr>
          <a:xfrm>
            <a:off x="0" y="-14288"/>
            <a:ext cx="7135813" cy="6872288"/>
          </a:xfrm>
        </p:spPr>
        <p:txBody>
          <a:bodyPr/>
          <a:lstStyle/>
          <a:p>
            <a:r>
              <a:rPr lang="en-US"/>
              <a:t>Click icon to add picture</a:t>
            </a:r>
          </a:p>
        </p:txBody>
      </p:sp>
    </p:spTree>
    <p:extLst>
      <p:ext uri="{BB962C8B-B14F-4D97-AF65-F5344CB8AC3E}">
        <p14:creationId xmlns:p14="http://schemas.microsoft.com/office/powerpoint/2010/main" val="2885830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DF2FB-375C-AE40-85DC-ABD0DCB726C1}"/>
              </a:ext>
            </a:extLst>
          </p:cNvPr>
          <p:cNvSpPr>
            <a:spLocks noGrp="1"/>
          </p:cNvSpPr>
          <p:nvPr>
            <p:ph type="sldNum" sz="quarter" idx="10"/>
          </p:nvPr>
        </p:nvSpPr>
        <p:spPr>
          <a:xfrm>
            <a:off x="8360229" y="6356351"/>
            <a:ext cx="2743200" cy="365125"/>
          </a:xfrm>
          <a:prstGeom prst="rect">
            <a:avLst/>
          </a:prstGeom>
        </p:spPr>
        <p:txBody>
          <a:bodyPr/>
          <a:lstStyle/>
          <a:p>
            <a:fld id="{2AAA63C1-38C1-514E-A205-135D40B9EDC8}" type="slidenum">
              <a:rPr lang="en-US" smtClean="0"/>
              <a:t>‹#›</a:t>
            </a:fld>
            <a:endParaRPr lang="en-US"/>
          </a:p>
        </p:txBody>
      </p:sp>
      <p:sp>
        <p:nvSpPr>
          <p:cNvPr id="7" name="Title 1">
            <a:extLst>
              <a:ext uri="{FF2B5EF4-FFF2-40B4-BE49-F238E27FC236}">
                <a16:creationId xmlns:a16="http://schemas.microsoft.com/office/drawing/2014/main" id="{B4D53624-71B4-7F41-8DD3-D2599B3F1318}"/>
              </a:ext>
            </a:extLst>
          </p:cNvPr>
          <p:cNvSpPr>
            <a:spLocks noGrp="1"/>
          </p:cNvSpPr>
          <p:nvPr>
            <p:ph type="title"/>
          </p:nvPr>
        </p:nvSpPr>
        <p:spPr>
          <a:xfrm>
            <a:off x="0" y="-13856"/>
            <a:ext cx="12192000" cy="6871855"/>
          </a:xfrm>
          <a:solidFill>
            <a:srgbClr val="0065A3"/>
          </a:solidFill>
        </p:spPr>
        <p:txBody>
          <a:bodyPr>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7756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1FE3-998A-1FC6-EBE8-9C43E587C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79D8A-667B-BACA-94AD-66F660ECA4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1D65B-B055-ACDE-168D-A55327F2F4B2}"/>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5" name="Footer Placeholder 4">
            <a:extLst>
              <a:ext uri="{FF2B5EF4-FFF2-40B4-BE49-F238E27FC236}">
                <a16:creationId xmlns:a16="http://schemas.microsoft.com/office/drawing/2014/main" id="{F3079285-A710-AB0E-7354-5E6FE634D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63EE8-2C32-E141-7E7F-71AD680B843A}"/>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3940421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750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ft Photo with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5537200" y="1783767"/>
            <a:ext cx="61698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A10812-4242-544E-88DE-21682BF6A69B}"/>
              </a:ext>
            </a:extLst>
          </p:cNvPr>
          <p:cNvSpPr>
            <a:spLocks noGrp="1"/>
          </p:cNvSpPr>
          <p:nvPr>
            <p:ph type="title"/>
          </p:nvPr>
        </p:nvSpPr>
        <p:spPr>
          <a:xfrm>
            <a:off x="4876800" y="-2"/>
            <a:ext cx="7315200" cy="1294411"/>
          </a:xfrm>
          <a:solidFill>
            <a:srgbClr val="0065A3"/>
          </a:solidFill>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28406BC-09E0-1C47-B901-57764FD34E67}"/>
              </a:ext>
            </a:extLst>
          </p:cNvPr>
          <p:cNvSpPr>
            <a:spLocks noGrp="1"/>
          </p:cNvSpPr>
          <p:nvPr>
            <p:ph type="pic" sz="quarter" idx="11"/>
          </p:nvPr>
        </p:nvSpPr>
        <p:spPr>
          <a:xfrm>
            <a:off x="0" y="0"/>
            <a:ext cx="4876800" cy="6858000"/>
          </a:xfrm>
          <a:noFill/>
        </p:spPr>
        <p:txBody>
          <a:bodyPr/>
          <a:lstStyle/>
          <a:p>
            <a:r>
              <a:rPr lang="en-US"/>
              <a:t>Click icon to add picture</a:t>
            </a:r>
          </a:p>
        </p:txBody>
      </p:sp>
      <p:sp>
        <p:nvSpPr>
          <p:cNvPr id="6" name="Rectangle 5">
            <a:extLst>
              <a:ext uri="{FF2B5EF4-FFF2-40B4-BE49-F238E27FC236}">
                <a16:creationId xmlns:a16="http://schemas.microsoft.com/office/drawing/2014/main" id="{FA42921A-D977-FE4B-BF6C-824B78459C35}"/>
              </a:ext>
            </a:extLst>
          </p:cNvPr>
          <p:cNvSpPr/>
          <p:nvPr userDrawn="1"/>
        </p:nvSpPr>
        <p:spPr>
          <a:xfrm>
            <a:off x="5018444" y="6554665"/>
            <a:ext cx="5248696" cy="169277"/>
          </a:xfrm>
          <a:prstGeom prst="rect">
            <a:avLst/>
          </a:prstGeom>
        </p:spPr>
        <p:txBody>
          <a:bodyPr wrap="square">
            <a:spAutoFit/>
          </a:bodyPr>
          <a:lstStyle/>
          <a:p>
            <a:r>
              <a:rPr lang="en-US" sz="500" dirty="0">
                <a:solidFill>
                  <a:schemeClr val="bg2">
                    <a:lumMod val="75000"/>
                  </a:schemeClr>
                </a:solidFill>
                <a:latin typeface="Arial" panose="020B0604020202020204" pitchFamily="34" charset="0"/>
                <a:cs typeface="Arial" panose="020B0604020202020204" pitchFamily="34" charset="0"/>
              </a:rPr>
              <a:t>© 2023 Health Management Associates, Inc. All Rights Reserved.</a:t>
            </a:r>
          </a:p>
        </p:txBody>
      </p:sp>
    </p:spTree>
    <p:extLst>
      <p:ext uri="{BB962C8B-B14F-4D97-AF65-F5344CB8AC3E}">
        <p14:creationId xmlns:p14="http://schemas.microsoft.com/office/powerpoint/2010/main" val="354415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42F1-C356-B04B-A0AB-A2B7224BC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4D7101-0DBD-8CD1-331B-8A06483C1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E2198-6DEC-3419-1648-77556BD1D3B9}"/>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5" name="Footer Placeholder 4">
            <a:extLst>
              <a:ext uri="{FF2B5EF4-FFF2-40B4-BE49-F238E27FC236}">
                <a16:creationId xmlns:a16="http://schemas.microsoft.com/office/drawing/2014/main" id="{658C11CC-244A-B0E8-E354-8FFAB9542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E5881-E58E-05AC-9A02-8C3801C46F8D}"/>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315510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375B-32C1-900B-1B63-01A6DD80E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4E124-8D1A-7633-7B72-B3B5C65A47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1E0FF-35FF-4367-128F-0C5E4B1F1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E04E7-A3A8-3886-B297-6072DD0E25E9}"/>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6" name="Footer Placeholder 5">
            <a:extLst>
              <a:ext uri="{FF2B5EF4-FFF2-40B4-BE49-F238E27FC236}">
                <a16:creationId xmlns:a16="http://schemas.microsoft.com/office/drawing/2014/main" id="{A2754889-ADD5-7D4D-9310-4CD56131B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009DB-800A-8945-5C4E-6D6E4242931D}"/>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278122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1D45-FBBE-F62B-2FF9-50FE4721A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07181B-7CD5-163A-E187-569F6E688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0B000-E18F-D079-8D93-1E0D4C9DAC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75D06-B549-7A15-F8F8-71809FE5A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04EDA-4285-8945-0CB7-C55410B785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9B2E1-5782-38F5-1F8D-02E92EE2EF2E}"/>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8" name="Footer Placeholder 7">
            <a:extLst>
              <a:ext uri="{FF2B5EF4-FFF2-40B4-BE49-F238E27FC236}">
                <a16:creationId xmlns:a16="http://schemas.microsoft.com/office/drawing/2014/main" id="{86D50257-3270-3855-5085-D4A5107DE7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493DC-0669-5E12-5BDA-7FE66F54DA2A}"/>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5214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96B3-C850-0DA8-F689-CCD60D24AC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E4ECB-9516-CC0D-76C6-9533131FB1A8}"/>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4" name="Footer Placeholder 3">
            <a:extLst>
              <a:ext uri="{FF2B5EF4-FFF2-40B4-BE49-F238E27FC236}">
                <a16:creationId xmlns:a16="http://schemas.microsoft.com/office/drawing/2014/main" id="{D74379BF-1CC0-83FC-A292-81ECBBFD6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44053-2A50-6845-3B41-904F51BC9CFE}"/>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14123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EA04F-A39B-3852-0D3F-74732D03C732}"/>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3" name="Footer Placeholder 2">
            <a:extLst>
              <a:ext uri="{FF2B5EF4-FFF2-40B4-BE49-F238E27FC236}">
                <a16:creationId xmlns:a16="http://schemas.microsoft.com/office/drawing/2014/main" id="{104D5217-D9DB-82DD-5C00-1E831F84DD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FB8BC4-7F74-5F00-103C-8F01B9157312}"/>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172263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C4CC-5CA0-650C-9038-507E3B932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CCDBD-4C3C-9E85-DB3C-94A53714E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24231C-0EF2-3576-100A-004F1D03C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F29AF-D693-0C02-5AE7-34152C8B14F3}"/>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6" name="Footer Placeholder 5">
            <a:extLst>
              <a:ext uri="{FF2B5EF4-FFF2-40B4-BE49-F238E27FC236}">
                <a16:creationId xmlns:a16="http://schemas.microsoft.com/office/drawing/2014/main" id="{8A5CB009-B7D9-433E-5312-C529383AB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72575-37DD-046F-AC45-53014367CB04}"/>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300197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AEB1-E896-48B2-5750-7054AB044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EBE875-4065-DE71-6F19-4B6B85DC2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B4E066-3443-C7C5-492C-D691D2E5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E9973-06ED-43C3-7541-9D1177EA172F}"/>
              </a:ext>
            </a:extLst>
          </p:cNvPr>
          <p:cNvSpPr>
            <a:spLocks noGrp="1"/>
          </p:cNvSpPr>
          <p:nvPr>
            <p:ph type="dt" sz="half" idx="10"/>
          </p:nvPr>
        </p:nvSpPr>
        <p:spPr/>
        <p:txBody>
          <a:bodyPr/>
          <a:lstStyle/>
          <a:p>
            <a:fld id="{1BD874B6-F6C4-4621-8E5D-F43D66CEB0A6}" type="datetimeFigureOut">
              <a:rPr lang="en-US" smtClean="0"/>
              <a:t>1/27/2025</a:t>
            </a:fld>
            <a:endParaRPr lang="en-US"/>
          </a:p>
        </p:txBody>
      </p:sp>
      <p:sp>
        <p:nvSpPr>
          <p:cNvPr id="6" name="Footer Placeholder 5">
            <a:extLst>
              <a:ext uri="{FF2B5EF4-FFF2-40B4-BE49-F238E27FC236}">
                <a16:creationId xmlns:a16="http://schemas.microsoft.com/office/drawing/2014/main" id="{18DA8FB7-C72E-EA6C-2178-3F8FAAA57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619A4-C052-C841-03A4-84B1A92C266E}"/>
              </a:ext>
            </a:extLst>
          </p:cNvPr>
          <p:cNvSpPr>
            <a:spLocks noGrp="1"/>
          </p:cNvSpPr>
          <p:nvPr>
            <p:ph type="sldNum" sz="quarter" idx="12"/>
          </p:nvPr>
        </p:nvSpPr>
        <p:spPr/>
        <p:txBody>
          <a:bodyPr/>
          <a:lstStyle/>
          <a:p>
            <a:fld id="{03365336-575F-4A82-A7AB-D69907D717E3}" type="slidenum">
              <a:rPr lang="en-US" smtClean="0"/>
              <a:t>‹#›</a:t>
            </a:fld>
            <a:endParaRPr lang="en-US"/>
          </a:p>
        </p:txBody>
      </p:sp>
    </p:spTree>
    <p:extLst>
      <p:ext uri="{BB962C8B-B14F-4D97-AF65-F5344CB8AC3E}">
        <p14:creationId xmlns:p14="http://schemas.microsoft.com/office/powerpoint/2010/main" val="35688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6F907-AACE-947A-8C90-5B6BC024A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8147B-40C9-97C6-D73E-43250AD38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8F776-38B6-8F8D-60ED-0EFEC4DD9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874B6-F6C4-4621-8E5D-F43D66CEB0A6}" type="datetimeFigureOut">
              <a:rPr lang="en-US" smtClean="0"/>
              <a:t>1/27/2025</a:t>
            </a:fld>
            <a:endParaRPr lang="en-US"/>
          </a:p>
        </p:txBody>
      </p:sp>
      <p:sp>
        <p:nvSpPr>
          <p:cNvPr id="5" name="Footer Placeholder 4">
            <a:extLst>
              <a:ext uri="{FF2B5EF4-FFF2-40B4-BE49-F238E27FC236}">
                <a16:creationId xmlns:a16="http://schemas.microsoft.com/office/drawing/2014/main" id="{BD105CFA-2CE8-7313-FE2F-EBB30A456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22B21D-0495-2ED8-26C9-92470BC07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65336-575F-4A82-A7AB-D69907D717E3}" type="slidenum">
              <a:rPr lang="en-US" smtClean="0"/>
              <a:t>‹#›</a:t>
            </a:fld>
            <a:endParaRPr lang="en-US"/>
          </a:p>
        </p:txBody>
      </p:sp>
    </p:spTree>
    <p:extLst>
      <p:ext uri="{BB962C8B-B14F-4D97-AF65-F5344CB8AC3E}">
        <p14:creationId xmlns:p14="http://schemas.microsoft.com/office/powerpoint/2010/main" val="378719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EB99C-10F9-A748-B6AD-9DDFB6AC6CA3}"/>
              </a:ext>
            </a:extLst>
          </p:cNvPr>
          <p:cNvSpPr>
            <a:spLocks noGrp="1"/>
          </p:cNvSpPr>
          <p:nvPr>
            <p:ph type="title"/>
          </p:nvPr>
        </p:nvSpPr>
        <p:spPr>
          <a:xfrm>
            <a:off x="0" y="-1"/>
            <a:ext cx="12192000" cy="1246910"/>
          </a:xfrm>
          <a:prstGeom prst="rect">
            <a:avLst/>
          </a:prstGeom>
          <a:solidFill>
            <a:srgbClr val="0065A3"/>
          </a:solidFill>
        </p:spPr>
        <p:txBody>
          <a:bodyPr vert="horz" lIns="731520" tIns="45720" rIns="91440" bIns="45720" rtlCol="0" anchor="ctr">
            <a:normAutofit/>
          </a:bodyPr>
          <a:lstStyle/>
          <a:p>
            <a:r>
              <a:rPr lang="en-US"/>
              <a:t>INSERT SLIDE TITLE</a:t>
            </a:r>
          </a:p>
        </p:txBody>
      </p:sp>
      <p:sp>
        <p:nvSpPr>
          <p:cNvPr id="3" name="Text Placeholder 2">
            <a:extLst>
              <a:ext uri="{FF2B5EF4-FFF2-40B4-BE49-F238E27FC236}">
                <a16:creationId xmlns:a16="http://schemas.microsoft.com/office/drawing/2014/main" id="{E482655E-E16E-4C43-866A-CC4EAFC0FD79}"/>
              </a:ext>
            </a:extLst>
          </p:cNvPr>
          <p:cNvSpPr>
            <a:spLocks noGrp="1"/>
          </p:cNvSpPr>
          <p:nvPr>
            <p:ph type="body" idx="1"/>
          </p:nvPr>
        </p:nvSpPr>
        <p:spPr>
          <a:xfrm>
            <a:off x="824344" y="1548240"/>
            <a:ext cx="10279085" cy="4351338"/>
          </a:xfrm>
          <a:prstGeom prst="rect">
            <a:avLst/>
          </a:prstGeom>
        </p:spPr>
        <p:txBody>
          <a:bodyPr vert="horz" lIns="91440" tIns="45720" rIns="91440" bIns="4572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155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377" rtl="0" eaLnBrk="1" latinLnBrk="0" hangingPunct="1">
        <a:lnSpc>
          <a:spcPct val="90000"/>
        </a:lnSpc>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409564" indent="-409564" algn="l" defTabSz="914377" rtl="0" eaLnBrk="1" latinLnBrk="0" hangingPunct="1">
        <a:lnSpc>
          <a:spcPct val="90000"/>
        </a:lnSpc>
        <a:spcBef>
          <a:spcPts val="1000"/>
        </a:spcBef>
        <a:buClr>
          <a:srgbClr val="1C8182"/>
        </a:buClr>
        <a:buFont typeface="Apple Symbols" panose="02000000000000000000" pitchFamily="2" charset="-79"/>
        <a:buChar char="≫"/>
        <a:tabLst/>
        <a:defRPr sz="2800" kern="1200">
          <a:solidFill>
            <a:srgbClr val="666666"/>
          </a:solidFill>
          <a:latin typeface="Arial" panose="020B0604020202020204" pitchFamily="34" charset="0"/>
          <a:ea typeface="+mn-ea"/>
          <a:cs typeface="Arial" panose="020B0604020202020204" pitchFamily="34" charset="0"/>
        </a:defRPr>
      </a:lvl1pPr>
      <a:lvl2pPr marL="750869" indent="-293681" algn="l" defTabSz="914377" rtl="0" eaLnBrk="1" latinLnBrk="0" hangingPunct="1">
        <a:lnSpc>
          <a:spcPct val="90000"/>
        </a:lnSpc>
        <a:spcBef>
          <a:spcPts val="500"/>
        </a:spcBef>
        <a:buClr>
          <a:srgbClr val="1C8182"/>
        </a:buClr>
        <a:buFont typeface="Apple Symbols" panose="02000000000000000000" pitchFamily="2" charset="-79"/>
        <a:buChar char="≫"/>
        <a:tabLst/>
        <a:defRPr sz="2400" kern="1200">
          <a:solidFill>
            <a:srgbClr val="66666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1C8182"/>
        </a:buClr>
        <a:buFont typeface="Apple Symbols" panose="02000000000000000000" pitchFamily="2" charset="-79"/>
        <a:buChar char="≫"/>
        <a:defRPr sz="2000" kern="1200">
          <a:solidFill>
            <a:srgbClr val="666666"/>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1C8182"/>
        </a:buClr>
        <a:buFont typeface="Apple Symbols" panose="02000000000000000000" pitchFamily="2" charset="-79"/>
        <a:buChar char="≫"/>
        <a:defRPr sz="1800" kern="1200">
          <a:solidFill>
            <a:srgbClr val="666666"/>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1C8182"/>
        </a:buClr>
        <a:buFont typeface="Apple Symbols" panose="02000000000000000000" pitchFamily="2" charset="-79"/>
        <a:buChar char="≫"/>
        <a:defRPr sz="1800" kern="1200">
          <a:solidFill>
            <a:srgbClr val="666666"/>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BA_C19DE65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customXml" Target="../ink/ink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ird flying over a mountain range">
            <a:extLst>
              <a:ext uri="{FF2B5EF4-FFF2-40B4-BE49-F238E27FC236}">
                <a16:creationId xmlns:a16="http://schemas.microsoft.com/office/drawing/2014/main" id="{B7842EF9-C6FB-894F-A7FD-5F85A4148E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78890"/>
            <a:ext cx="12503773" cy="7036890"/>
          </a:xfrm>
          <a:prstGeom prst="rect">
            <a:avLst/>
          </a:prstGeom>
        </p:spPr>
      </p:pic>
      <p:sp>
        <p:nvSpPr>
          <p:cNvPr id="40" name="Parallelogram 39">
            <a:extLst>
              <a:ext uri="{FF2B5EF4-FFF2-40B4-BE49-F238E27FC236}">
                <a16:creationId xmlns:a16="http://schemas.microsoft.com/office/drawing/2014/main" id="{8ACE1DC0-5CAE-2144-AB05-04B64F5CFDD4}"/>
              </a:ext>
            </a:extLst>
          </p:cNvPr>
          <p:cNvSpPr/>
          <p:nvPr/>
        </p:nvSpPr>
        <p:spPr>
          <a:xfrm rot="15300000">
            <a:off x="-1638502" y="-130714"/>
            <a:ext cx="9330267" cy="6674499"/>
          </a:xfrm>
          <a:prstGeom prst="parallelogram">
            <a:avLst/>
          </a:prstGeom>
          <a:solidFill>
            <a:srgbClr val="0065A3">
              <a:alpha val="84371"/>
            </a:srgbClr>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8720FF-29D3-BB49-AD04-7D25F7F0ACA9}"/>
              </a:ext>
            </a:extLst>
          </p:cNvPr>
          <p:cNvSpPr txBox="1"/>
          <p:nvPr/>
        </p:nvSpPr>
        <p:spPr>
          <a:xfrm>
            <a:off x="7353645" y="6229929"/>
            <a:ext cx="4284133" cy="307777"/>
          </a:xfrm>
          <a:prstGeom prst="rect">
            <a:avLst/>
          </a:prstGeom>
          <a:noFill/>
        </p:spPr>
        <p:txBody>
          <a:bodyPr wrap="square" rtlCol="0">
            <a:spAutoFit/>
          </a:bodyPr>
          <a:lstStyle/>
          <a:p>
            <a:r>
              <a:rPr lang="en-US" sz="1400" spc="300">
                <a:solidFill>
                  <a:schemeClr val="bg1"/>
                </a:solidFill>
                <a:latin typeface="Georgia" panose="02040502050405020303" pitchFamily="18" charset="0"/>
              </a:rPr>
              <a:t>WWW.HEALTHMANAGEMENT.COM</a:t>
            </a:r>
          </a:p>
        </p:txBody>
      </p:sp>
      <p:sp>
        <p:nvSpPr>
          <p:cNvPr id="19" name="TextBox 18">
            <a:extLst>
              <a:ext uri="{FF2B5EF4-FFF2-40B4-BE49-F238E27FC236}">
                <a16:creationId xmlns:a16="http://schemas.microsoft.com/office/drawing/2014/main" id="{70E8FFB5-30F3-0C40-AC96-C8D13CD9AB64}"/>
              </a:ext>
            </a:extLst>
          </p:cNvPr>
          <p:cNvSpPr txBox="1"/>
          <p:nvPr/>
        </p:nvSpPr>
        <p:spPr>
          <a:xfrm>
            <a:off x="550839" y="2330210"/>
            <a:ext cx="5485895" cy="4355038"/>
          </a:xfrm>
          <a:prstGeom prst="rect">
            <a:avLst/>
          </a:prstGeom>
          <a:noFill/>
        </p:spPr>
        <p:txBody>
          <a:bodyPr wrap="square" lIns="91440" tIns="45720" rIns="91440" bIns="45720" anchor="t">
            <a:spAutoFit/>
          </a:bodyPr>
          <a:lstStyle/>
          <a:p>
            <a:r>
              <a:rPr lang="en-US" sz="3600" b="1" dirty="0">
                <a:solidFill>
                  <a:schemeClr val="bg1"/>
                </a:solidFill>
                <a:latin typeface="Arial"/>
                <a:cs typeface="Arial"/>
              </a:rPr>
              <a:t>Understanding the SUD  </a:t>
            </a:r>
            <a:endParaRPr lang="en-US" dirty="0">
              <a:solidFill>
                <a:schemeClr val="bg1"/>
              </a:solidFill>
            </a:endParaRPr>
          </a:p>
          <a:p>
            <a:r>
              <a:rPr lang="en-US" sz="3600" b="1" dirty="0">
                <a:solidFill>
                  <a:schemeClr val="bg1"/>
                </a:solidFill>
                <a:latin typeface="Arial"/>
                <a:cs typeface="Arial"/>
              </a:rPr>
              <a:t>Ecosystem: Solution Focused Opportunities for Change</a:t>
            </a:r>
            <a:endParaRPr lang="en-US" sz="1600" dirty="0">
              <a:solidFill>
                <a:schemeClr val="bg1"/>
              </a:solidFill>
              <a:latin typeface="Georgia" panose="02040502050405020303" pitchFamily="18" charset="0"/>
              <a:cs typeface="Arial"/>
            </a:endParaRPr>
          </a:p>
          <a:p>
            <a:endParaRPr lang="en-US" sz="3600" b="1" dirty="0">
              <a:solidFill>
                <a:schemeClr val="bg1"/>
              </a:solidFill>
              <a:latin typeface="Arial"/>
              <a:cs typeface="Arial"/>
            </a:endParaRPr>
          </a:p>
          <a:p>
            <a:r>
              <a:rPr lang="en-US" sz="2200" b="1" dirty="0">
                <a:solidFill>
                  <a:schemeClr val="bg1"/>
                </a:solidFill>
                <a:latin typeface="Arial"/>
                <a:cs typeface="Arial"/>
              </a:rPr>
              <a:t>April 2024</a:t>
            </a:r>
            <a:r>
              <a:rPr lang="en-US" sz="3600" b="1" dirty="0">
                <a:solidFill>
                  <a:schemeClr val="bg1"/>
                </a:solidFill>
                <a:latin typeface="Arial"/>
                <a:cs typeface="Arial"/>
              </a:rPr>
              <a:t> </a:t>
            </a:r>
            <a:br>
              <a:rPr lang="en-US" sz="3600" b="1" dirty="0">
                <a:latin typeface="Arial" panose="020B0604020202020204" pitchFamily="34" charset="0"/>
                <a:cs typeface="Arial" panose="020B0604020202020204" pitchFamily="34" charset="0"/>
              </a:rPr>
            </a:br>
            <a:br>
              <a:rPr lang="en-US" sz="900" b="1" dirty="0">
                <a:latin typeface="Arial" panose="020B0604020202020204" pitchFamily="34" charset="0"/>
                <a:cs typeface="Arial" panose="020B0604020202020204" pitchFamily="34" charset="0"/>
              </a:rPr>
            </a:br>
            <a:endParaRPr lang="en-US" sz="1600" dirty="0">
              <a:solidFill>
                <a:schemeClr val="bg1"/>
              </a:solidFill>
              <a:effectLst/>
              <a:latin typeface="Georgia" panose="02040502050405020303" pitchFamily="18" charset="0"/>
            </a:endParaRPr>
          </a:p>
        </p:txBody>
      </p:sp>
      <p:cxnSp>
        <p:nvCxnSpPr>
          <p:cNvPr id="28" name="Straight Connector 27">
            <a:extLst>
              <a:ext uri="{FF2B5EF4-FFF2-40B4-BE49-F238E27FC236}">
                <a16:creationId xmlns:a16="http://schemas.microsoft.com/office/drawing/2014/main" id="{23A73F38-3CA3-5546-848F-B9F8955776A3}"/>
              </a:ext>
            </a:extLst>
          </p:cNvPr>
          <p:cNvCxnSpPr>
            <a:cxnSpLocks/>
          </p:cNvCxnSpPr>
          <p:nvPr/>
        </p:nvCxnSpPr>
        <p:spPr>
          <a:xfrm>
            <a:off x="7353645" y="6028266"/>
            <a:ext cx="5150128" cy="0"/>
          </a:xfrm>
          <a:prstGeom prst="line">
            <a:avLst/>
          </a:prstGeom>
          <a:ln>
            <a:solidFill>
              <a:schemeClr val="bg1">
                <a:alpha val="33000"/>
              </a:schemeClr>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F3F2029C-6EAA-0343-BCDD-FDA975F282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39" y="583513"/>
            <a:ext cx="1708150" cy="742950"/>
          </a:xfrm>
          <a:prstGeom prst="rect">
            <a:avLst/>
          </a:prstGeom>
        </p:spPr>
      </p:pic>
    </p:spTree>
    <p:extLst>
      <p:ext uri="{BB962C8B-B14F-4D97-AF65-F5344CB8AC3E}">
        <p14:creationId xmlns:p14="http://schemas.microsoft.com/office/powerpoint/2010/main" val="150590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6EA-4417-4BAD-9846-CEDDDAE453EF}"/>
              </a:ext>
            </a:extLst>
          </p:cNvPr>
          <p:cNvSpPr>
            <a:spLocks noGrp="1"/>
          </p:cNvSpPr>
          <p:nvPr>
            <p:ph type="title"/>
          </p:nvPr>
        </p:nvSpPr>
        <p:spPr/>
        <p:txBody>
          <a:bodyPr/>
          <a:lstStyle/>
          <a:p>
            <a:r>
              <a:rPr lang="en-US">
                <a:latin typeface="Arial"/>
                <a:cs typeface="Arial"/>
              </a:rPr>
              <a:t>Empower change</a:t>
            </a:r>
            <a:endParaRPr lang="en-US"/>
          </a:p>
        </p:txBody>
      </p:sp>
      <p:sp>
        <p:nvSpPr>
          <p:cNvPr id="7" name="Rectangle: Rounded Corners 6">
            <a:extLst>
              <a:ext uri="{FF2B5EF4-FFF2-40B4-BE49-F238E27FC236}">
                <a16:creationId xmlns:a16="http://schemas.microsoft.com/office/drawing/2014/main" id="{8953B61F-3572-0930-10E8-076F44579D69}"/>
              </a:ext>
            </a:extLst>
          </p:cNvPr>
          <p:cNvSpPr/>
          <p:nvPr/>
        </p:nvSpPr>
        <p:spPr>
          <a:xfrm>
            <a:off x="317428" y="1390656"/>
            <a:ext cx="3738113" cy="5218981"/>
          </a:xfrm>
          <a:prstGeom prst="roundRect">
            <a:avLst/>
          </a:prstGeom>
          <a:solidFill>
            <a:srgbClr val="BE932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9" name="Rectangle: Rounded Corners 8">
            <a:extLst>
              <a:ext uri="{FF2B5EF4-FFF2-40B4-BE49-F238E27FC236}">
                <a16:creationId xmlns:a16="http://schemas.microsoft.com/office/drawing/2014/main" id="{E0093DC7-AF88-5AFA-36F7-1779E5E110E2}"/>
              </a:ext>
            </a:extLst>
          </p:cNvPr>
          <p:cNvSpPr/>
          <p:nvPr/>
        </p:nvSpPr>
        <p:spPr>
          <a:xfrm>
            <a:off x="8066824" y="1390656"/>
            <a:ext cx="3738113" cy="5218981"/>
          </a:xfrm>
          <a:prstGeom prst="roundRect">
            <a:avLst/>
          </a:prstGeom>
          <a:solidFill>
            <a:srgbClr val="1C818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6" name="TextBox 5">
            <a:extLst>
              <a:ext uri="{FF2B5EF4-FFF2-40B4-BE49-F238E27FC236}">
                <a16:creationId xmlns:a16="http://schemas.microsoft.com/office/drawing/2014/main" id="{13862334-9501-046D-DCA7-8D8F575A872E}"/>
              </a:ext>
            </a:extLst>
          </p:cNvPr>
          <p:cNvSpPr txBox="1"/>
          <p:nvPr/>
        </p:nvSpPr>
        <p:spPr>
          <a:xfrm>
            <a:off x="227669" y="173738"/>
            <a:ext cx="11499010" cy="830997"/>
          </a:xfrm>
          <a:prstGeom prst="rect">
            <a:avLst/>
          </a:prstGeom>
          <a:solidFill>
            <a:srgbClr val="0065A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FFFF"/>
                </a:solidFill>
              </a:rPr>
              <a:t>Empower change through equity grounded, person centered and community driven approaches that respond to what individuals want and need.</a:t>
            </a:r>
            <a:endParaRPr lang="en-US" sz="2400" b="1">
              <a:ea typeface="Calibri"/>
              <a:cs typeface="Calibri"/>
            </a:endParaRPr>
          </a:p>
        </p:txBody>
      </p:sp>
      <p:sp>
        <p:nvSpPr>
          <p:cNvPr id="11" name="TextBox 10">
            <a:extLst>
              <a:ext uri="{FF2B5EF4-FFF2-40B4-BE49-F238E27FC236}">
                <a16:creationId xmlns:a16="http://schemas.microsoft.com/office/drawing/2014/main" id="{82BD3EEC-286B-5585-4109-28D0EC57A7A4}"/>
              </a:ext>
            </a:extLst>
          </p:cNvPr>
          <p:cNvSpPr txBox="1"/>
          <p:nvPr/>
        </p:nvSpPr>
        <p:spPr>
          <a:xfrm>
            <a:off x="8488616" y="1531531"/>
            <a:ext cx="29766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Calibri"/>
                <a:cs typeface="Calibri"/>
              </a:rPr>
              <a:t>Community-Driven</a:t>
            </a:r>
          </a:p>
        </p:txBody>
      </p:sp>
      <p:sp>
        <p:nvSpPr>
          <p:cNvPr id="13" name="TextBox 12">
            <a:extLst>
              <a:ext uri="{FF2B5EF4-FFF2-40B4-BE49-F238E27FC236}">
                <a16:creationId xmlns:a16="http://schemas.microsoft.com/office/drawing/2014/main" id="{D9BB3FE7-408D-E7BB-892A-914F62CB94A9}"/>
              </a:ext>
            </a:extLst>
          </p:cNvPr>
          <p:cNvSpPr txBox="1"/>
          <p:nvPr/>
        </p:nvSpPr>
        <p:spPr>
          <a:xfrm>
            <a:off x="8405341" y="2965399"/>
            <a:ext cx="3054617" cy="3323987"/>
          </a:xfrm>
          <a:prstGeom prst="rect">
            <a:avLst/>
          </a:prstGeom>
          <a:noFill/>
        </p:spPr>
        <p:txBody>
          <a:bodyPr wrap="square" lIns="91440" tIns="45720" rIns="91440" bIns="45720" rtlCol="0" anchor="t">
            <a:spAutoFit/>
          </a:bodyPr>
          <a:lstStyle/>
          <a:p>
            <a:pPr marL="171450" indent="-182880">
              <a:buFont typeface="Calibri" panose="020B0604020202020204" pitchFamily="34" charset="0"/>
              <a:buChar char="•"/>
            </a:pPr>
            <a:r>
              <a:rPr lang="en-US" sz="1600" b="1">
                <a:solidFill>
                  <a:schemeClr val="bg1"/>
                </a:solidFill>
              </a:rPr>
              <a:t>Community centered- solutions should be grounded in the unique features and resources of each community</a:t>
            </a:r>
            <a:endParaRPr lang="en-US"/>
          </a:p>
          <a:p>
            <a:endParaRPr lang="en-US" sz="1600" b="1">
              <a:solidFill>
                <a:schemeClr val="bg1"/>
              </a:solidFill>
            </a:endParaRPr>
          </a:p>
          <a:p>
            <a:pPr marL="91440" indent="-182880">
              <a:buFont typeface="Calibri" panose="020B0604020202020204" pitchFamily="34" charset="0"/>
              <a:buChar char="•"/>
            </a:pPr>
            <a:r>
              <a:rPr lang="en-US" sz="1600" b="1">
                <a:solidFill>
                  <a:schemeClr val="bg1"/>
                </a:solidFill>
              </a:rPr>
              <a:t>Led by community </a:t>
            </a:r>
            <a:endParaRPr lang="en-US" sz="1600" b="1">
              <a:solidFill>
                <a:schemeClr val="bg1"/>
              </a:solidFill>
              <a:ea typeface="Calibri"/>
              <a:cs typeface="Calibri"/>
            </a:endParaRPr>
          </a:p>
          <a:p>
            <a:pPr marL="91440" indent="-182880">
              <a:buFont typeface="Calibri" panose="020B0604020202020204" pitchFamily="34" charset="0"/>
              <a:buChar char="•"/>
            </a:pPr>
            <a:endParaRPr lang="en-US" sz="1600" b="1">
              <a:solidFill>
                <a:schemeClr val="bg1"/>
              </a:solidFill>
            </a:endParaRPr>
          </a:p>
          <a:p>
            <a:pPr marL="171450" lvl="1" indent="-182880">
              <a:buFont typeface="Calibri" panose="020B0604020202020204" pitchFamily="34" charset="0"/>
              <a:buChar char="•"/>
            </a:pPr>
            <a:r>
              <a:rPr lang="en-US" sz="1600" b="1">
                <a:solidFill>
                  <a:schemeClr val="bg1"/>
                </a:solidFill>
              </a:rPr>
              <a:t>Stakeholders will use their levers differently</a:t>
            </a:r>
            <a:endParaRPr lang="en-US" sz="1600" b="1">
              <a:solidFill>
                <a:schemeClr val="bg1"/>
              </a:solidFill>
              <a:ea typeface="Calibri" panose="020F0502020204030204"/>
              <a:cs typeface="Calibri" panose="020F0502020204030204"/>
            </a:endParaRPr>
          </a:p>
          <a:p>
            <a:pPr marL="91440" lvl="1" indent="-182880">
              <a:buFont typeface="Calibri" panose="020B0604020202020204" pitchFamily="34" charset="0"/>
              <a:buChar char="•"/>
            </a:pPr>
            <a:endParaRPr lang="en-US" sz="1600" b="1">
              <a:solidFill>
                <a:schemeClr val="bg1"/>
              </a:solidFill>
            </a:endParaRPr>
          </a:p>
          <a:p>
            <a:pPr marL="171450" lvl="1" indent="-182880">
              <a:buFont typeface="Calibri" panose="020B0604020202020204" pitchFamily="34" charset="0"/>
              <a:buChar char="•"/>
            </a:pPr>
            <a:r>
              <a:rPr lang="en-US" sz="1600" b="1">
                <a:solidFill>
                  <a:schemeClr val="bg1"/>
                </a:solidFill>
              </a:rPr>
              <a:t>Stakeholders may need to expand their services. </a:t>
            </a:r>
            <a:endParaRPr lang="en-US" sz="1600" b="1">
              <a:solidFill>
                <a:schemeClr val="bg1"/>
              </a:solidFill>
              <a:ea typeface="Calibri"/>
              <a:cs typeface="Calibri"/>
            </a:endParaRPr>
          </a:p>
          <a:p>
            <a:endParaRPr lang="en-US"/>
          </a:p>
        </p:txBody>
      </p:sp>
      <p:pic>
        <p:nvPicPr>
          <p:cNvPr id="15" name="Graphic 14" descr="Users with solid fill">
            <a:extLst>
              <a:ext uri="{FF2B5EF4-FFF2-40B4-BE49-F238E27FC236}">
                <a16:creationId xmlns:a16="http://schemas.microsoft.com/office/drawing/2014/main" id="{0ED9234E-247D-FBB2-C034-28660711CC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8680" y="1981212"/>
            <a:ext cx="914400" cy="914400"/>
          </a:xfrm>
          <a:prstGeom prst="rect">
            <a:avLst/>
          </a:prstGeom>
        </p:spPr>
      </p:pic>
      <p:sp>
        <p:nvSpPr>
          <p:cNvPr id="8" name="Rectangle: Rounded Corners 7">
            <a:extLst>
              <a:ext uri="{FF2B5EF4-FFF2-40B4-BE49-F238E27FC236}">
                <a16:creationId xmlns:a16="http://schemas.microsoft.com/office/drawing/2014/main" id="{B235701D-F870-BC4D-C298-FE20E61A31B7}"/>
              </a:ext>
            </a:extLst>
          </p:cNvPr>
          <p:cNvSpPr/>
          <p:nvPr/>
        </p:nvSpPr>
        <p:spPr>
          <a:xfrm>
            <a:off x="4188081" y="1390656"/>
            <a:ext cx="3738113" cy="5218981"/>
          </a:xfrm>
          <a:prstGeom prst="roundRect">
            <a:avLst/>
          </a:prstGeom>
          <a:solidFill>
            <a:srgbClr val="B738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2031E2CD-7387-76F6-3E1F-34844270A7CC}"/>
              </a:ext>
            </a:extLst>
          </p:cNvPr>
          <p:cNvSpPr txBox="1"/>
          <p:nvPr/>
        </p:nvSpPr>
        <p:spPr>
          <a:xfrm>
            <a:off x="1004124" y="1522190"/>
            <a:ext cx="2406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Calibri"/>
                <a:cs typeface="Calibri"/>
              </a:rPr>
              <a:t>Equity Grounded</a:t>
            </a:r>
          </a:p>
        </p:txBody>
      </p:sp>
      <p:sp>
        <p:nvSpPr>
          <p:cNvPr id="3" name="TextBox 2">
            <a:extLst>
              <a:ext uri="{FF2B5EF4-FFF2-40B4-BE49-F238E27FC236}">
                <a16:creationId xmlns:a16="http://schemas.microsoft.com/office/drawing/2014/main" id="{9824BBD0-F7C9-DF8E-96E5-C3CFB9508A6D}"/>
              </a:ext>
            </a:extLst>
          </p:cNvPr>
          <p:cNvSpPr txBox="1"/>
          <p:nvPr/>
        </p:nvSpPr>
        <p:spPr>
          <a:xfrm>
            <a:off x="625564" y="2963834"/>
            <a:ext cx="3119881" cy="3785652"/>
          </a:xfrm>
          <a:prstGeom prst="rect">
            <a:avLst/>
          </a:prstGeom>
          <a:noFill/>
        </p:spPr>
        <p:txBody>
          <a:bodyPr wrap="square" lIns="91440" tIns="45720" rIns="91440" bIns="45720" rtlCol="0" anchor="t">
            <a:spAutoFit/>
          </a:bodyPr>
          <a:lstStyle/>
          <a:p>
            <a:pPr marL="285750" indent="-285750">
              <a:buFont typeface="Arial"/>
              <a:buChar char="•"/>
            </a:pPr>
            <a:r>
              <a:rPr lang="en-US" sz="1600" b="1">
                <a:solidFill>
                  <a:schemeClr val="bg1"/>
                </a:solidFill>
              </a:rPr>
              <a:t>Everyone has a fair and just opportunity to be healthier</a:t>
            </a:r>
            <a:endParaRPr lang="en-US">
              <a:ea typeface="Calibri" panose="020F0502020204030204"/>
              <a:cs typeface="Calibri" panose="020F0502020204030204"/>
            </a:endParaRPr>
          </a:p>
          <a:p>
            <a:pPr marL="285750" indent="-285750">
              <a:buFont typeface="Arial" panose="020B0604020202020204" pitchFamily="34" charset="0"/>
              <a:buChar char="•"/>
            </a:pPr>
            <a:endParaRPr lang="en-US" sz="1600" b="1">
              <a:solidFill>
                <a:schemeClr val="bg1"/>
              </a:solidFill>
            </a:endParaRPr>
          </a:p>
          <a:p>
            <a:pPr marL="285750" indent="-285750">
              <a:buFont typeface="Arial" panose="020B0604020202020204" pitchFamily="34" charset="0"/>
              <a:buChar char="•"/>
            </a:pPr>
            <a:r>
              <a:rPr lang="en-US" sz="1600" b="1">
                <a:solidFill>
                  <a:schemeClr val="bg1"/>
                </a:solidFill>
              </a:rPr>
              <a:t>Acknowledges why  disparities and obstacles exist in order to address them and their consequences</a:t>
            </a:r>
            <a:endParaRPr lang="en-US" sz="1600" b="1">
              <a:solidFill>
                <a:schemeClr val="bg1"/>
              </a:solidFill>
              <a:ea typeface="Calibri"/>
              <a:cs typeface="Calibri"/>
            </a:endParaRPr>
          </a:p>
          <a:p>
            <a:pPr marL="285750" indent="-285750">
              <a:buFont typeface="Arial" panose="020B0604020202020204" pitchFamily="34" charset="0"/>
              <a:buChar char="•"/>
            </a:pPr>
            <a:endParaRPr lang="en-US" sz="1600" b="1">
              <a:solidFill>
                <a:schemeClr val="bg1"/>
              </a:solidFill>
            </a:endParaRPr>
          </a:p>
          <a:p>
            <a:pPr marL="285750" indent="-285750">
              <a:buFont typeface="Arial" panose="020B0604020202020204" pitchFamily="34" charset="0"/>
              <a:buChar char="•"/>
            </a:pPr>
            <a:r>
              <a:rPr lang="en-US" sz="1600" b="1">
                <a:solidFill>
                  <a:schemeClr val="bg1"/>
                </a:solidFill>
              </a:rPr>
              <a:t>Engages policy to address structural drivers of inequity</a:t>
            </a:r>
            <a:endParaRPr lang="en-US" sz="1600" b="1">
              <a:solidFill>
                <a:schemeClr val="bg1"/>
              </a:solidFill>
              <a:ea typeface="Calibri"/>
              <a:cs typeface="Calibri"/>
            </a:endParaRPr>
          </a:p>
          <a:p>
            <a:pPr marL="285750" indent="-285750">
              <a:buFont typeface="Arial" panose="020B0604020202020204" pitchFamily="34" charset="0"/>
              <a:buChar char="•"/>
            </a:pPr>
            <a:endParaRPr lang="en-US" sz="1600" b="1">
              <a:solidFill>
                <a:schemeClr val="bg1"/>
              </a:solidFill>
            </a:endParaRPr>
          </a:p>
          <a:p>
            <a:pPr marL="285750" indent="-285750">
              <a:buFont typeface="Arial" panose="020B0604020202020204" pitchFamily="34" charset="0"/>
              <a:buChar char="•"/>
            </a:pPr>
            <a:r>
              <a:rPr lang="en-US" sz="1600" b="1">
                <a:solidFill>
                  <a:schemeClr val="bg1"/>
                </a:solidFill>
              </a:rPr>
              <a:t>Incorporates community voice and storytelling</a:t>
            </a:r>
            <a:endParaRPr lang="en-US" sz="1600" b="1">
              <a:solidFill>
                <a:schemeClr val="bg1"/>
              </a:solidFill>
              <a:ea typeface="Calibri"/>
              <a:cs typeface="Calibri"/>
            </a:endParaRPr>
          </a:p>
          <a:p>
            <a:pPr marL="285750" indent="-285750">
              <a:buFont typeface="Arial" panose="020B0604020202020204" pitchFamily="34" charset="0"/>
              <a:buChar char="•"/>
            </a:pPr>
            <a:endParaRPr lang="en-US" sz="1600" b="1">
              <a:solidFill>
                <a:schemeClr val="bg1"/>
              </a:solidFill>
            </a:endParaRPr>
          </a:p>
          <a:p>
            <a:endParaRPr lang="en-US" sz="1600" b="1">
              <a:solidFill>
                <a:schemeClr val="bg1"/>
              </a:solidFill>
            </a:endParaRPr>
          </a:p>
        </p:txBody>
      </p:sp>
      <p:pic>
        <p:nvPicPr>
          <p:cNvPr id="19" name="Graphic 18" descr="Care with solid fill">
            <a:extLst>
              <a:ext uri="{FF2B5EF4-FFF2-40B4-BE49-F238E27FC236}">
                <a16:creationId xmlns:a16="http://schemas.microsoft.com/office/drawing/2014/main" id="{DDEA5BFE-5F69-97E7-B15C-3C2FCD1646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32031" y="1978577"/>
            <a:ext cx="914400" cy="914400"/>
          </a:xfrm>
          <a:prstGeom prst="rect">
            <a:avLst/>
          </a:prstGeom>
        </p:spPr>
      </p:pic>
      <p:sp>
        <p:nvSpPr>
          <p:cNvPr id="12" name="TextBox 11">
            <a:extLst>
              <a:ext uri="{FF2B5EF4-FFF2-40B4-BE49-F238E27FC236}">
                <a16:creationId xmlns:a16="http://schemas.microsoft.com/office/drawing/2014/main" id="{5D35123A-CB5C-26DD-4CD8-CCC4BAB50E80}"/>
              </a:ext>
            </a:extLst>
          </p:cNvPr>
          <p:cNvSpPr txBox="1"/>
          <p:nvPr/>
        </p:nvSpPr>
        <p:spPr>
          <a:xfrm>
            <a:off x="4951754" y="1517311"/>
            <a:ext cx="23009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ea typeface="Calibri"/>
                <a:cs typeface="Calibri"/>
              </a:rPr>
              <a:t>Person-Centered</a:t>
            </a:r>
          </a:p>
        </p:txBody>
      </p:sp>
      <p:sp>
        <p:nvSpPr>
          <p:cNvPr id="4" name="TextBox 3">
            <a:extLst>
              <a:ext uri="{FF2B5EF4-FFF2-40B4-BE49-F238E27FC236}">
                <a16:creationId xmlns:a16="http://schemas.microsoft.com/office/drawing/2014/main" id="{B01607D0-FFD8-A67B-9FFC-8C91E16CB777}"/>
              </a:ext>
            </a:extLst>
          </p:cNvPr>
          <p:cNvSpPr txBox="1"/>
          <p:nvPr/>
        </p:nvSpPr>
        <p:spPr>
          <a:xfrm>
            <a:off x="4332212" y="2960157"/>
            <a:ext cx="3452944" cy="2831544"/>
          </a:xfrm>
          <a:prstGeom prst="rect">
            <a:avLst/>
          </a:prstGeom>
          <a:noFill/>
        </p:spPr>
        <p:txBody>
          <a:bodyPr wrap="square" lIns="91440" tIns="45720" rIns="91440" bIns="45720" rtlCol="0" anchor="t">
            <a:spAutoFit/>
          </a:bodyPr>
          <a:lstStyle/>
          <a:p>
            <a:pPr marL="171450" indent="-182880">
              <a:buFont typeface="Calibri" panose="020B0604020202020204" pitchFamily="34" charset="0"/>
              <a:buChar char="•"/>
            </a:pPr>
            <a:r>
              <a:rPr lang="en-US" sz="1600" b="1">
                <a:solidFill>
                  <a:schemeClr val="bg1"/>
                </a:solidFill>
                <a:ea typeface="Calibri"/>
                <a:cs typeface="Calibri"/>
              </a:rPr>
              <a:t>Considers unique needs of each individual</a:t>
            </a:r>
            <a:endParaRPr lang="en-US">
              <a:solidFill>
                <a:schemeClr val="bg1"/>
              </a:solidFill>
              <a:ea typeface="Calibri"/>
              <a:cs typeface="Calibri"/>
            </a:endParaRPr>
          </a:p>
          <a:p>
            <a:pPr marL="171450" indent="-182880">
              <a:buFont typeface="Calibri" panose="020B0604020202020204" pitchFamily="34" charset="0"/>
              <a:buChar char="•"/>
            </a:pPr>
            <a:endParaRPr lang="en-US" sz="1600" b="1">
              <a:solidFill>
                <a:schemeClr val="bg1"/>
              </a:solidFill>
              <a:ea typeface="Calibri"/>
              <a:cs typeface="Calibri"/>
            </a:endParaRPr>
          </a:p>
          <a:p>
            <a:pPr marL="171450" indent="-182880">
              <a:buFont typeface="Calibri" panose="020B0604020202020204" pitchFamily="34" charset="0"/>
              <a:buChar char="•"/>
            </a:pPr>
            <a:r>
              <a:rPr lang="en-US" sz="1600" b="1">
                <a:solidFill>
                  <a:schemeClr val="bg1"/>
                </a:solidFill>
                <a:ea typeface="Calibri"/>
                <a:cs typeface="Calibri"/>
              </a:rPr>
              <a:t>Individualizes care while recognizing best practices/successful approaches</a:t>
            </a:r>
            <a:endParaRPr lang="en-US">
              <a:solidFill>
                <a:schemeClr val="bg1"/>
              </a:solidFill>
              <a:ea typeface="Calibri"/>
              <a:cs typeface="Calibri"/>
            </a:endParaRPr>
          </a:p>
          <a:p>
            <a:pPr marL="91440" indent="-182880">
              <a:buFont typeface="Calibri" panose="020B0604020202020204" pitchFamily="34" charset="0"/>
              <a:buChar char="•"/>
            </a:pPr>
            <a:endParaRPr lang="en-US" sz="1600" b="1">
              <a:solidFill>
                <a:schemeClr val="bg1"/>
              </a:solidFill>
              <a:ea typeface="Calibri"/>
              <a:cs typeface="Calibri"/>
            </a:endParaRPr>
          </a:p>
          <a:p>
            <a:pPr marL="171450" indent="-182880">
              <a:buFont typeface="Calibri" panose="020B0604020202020204" pitchFamily="34" charset="0"/>
              <a:buChar char="•"/>
            </a:pPr>
            <a:r>
              <a:rPr lang="en-US" sz="1600" b="1">
                <a:solidFill>
                  <a:schemeClr val="bg1"/>
                </a:solidFill>
                <a:ea typeface="Calibri"/>
                <a:cs typeface="Calibri"/>
              </a:rPr>
              <a:t>Addresses the broad spectrum of needs for overall health and well-being comprehensive</a:t>
            </a:r>
            <a:endParaRPr lang="en-US" sz="1600">
              <a:solidFill>
                <a:schemeClr val="bg1"/>
              </a:solidFill>
              <a:ea typeface="Calibri"/>
              <a:cs typeface="Calibri"/>
            </a:endParaRPr>
          </a:p>
          <a:p>
            <a:endParaRPr lang="en-US"/>
          </a:p>
        </p:txBody>
      </p:sp>
      <p:pic>
        <p:nvPicPr>
          <p:cNvPr id="21" name="Graphic 20" descr="User with solid fill">
            <a:extLst>
              <a:ext uri="{FF2B5EF4-FFF2-40B4-BE49-F238E27FC236}">
                <a16:creationId xmlns:a16="http://schemas.microsoft.com/office/drawing/2014/main" id="{7539B6A0-C70E-8BB4-429F-D218CCE64D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4396" y="1983673"/>
            <a:ext cx="914400" cy="914400"/>
          </a:xfrm>
          <a:prstGeom prst="rect">
            <a:avLst/>
          </a:prstGeom>
        </p:spPr>
      </p:pic>
    </p:spTree>
    <p:extLst>
      <p:ext uri="{BB962C8B-B14F-4D97-AF65-F5344CB8AC3E}">
        <p14:creationId xmlns:p14="http://schemas.microsoft.com/office/powerpoint/2010/main" val="268702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AD80E-1E48-F4CD-1D25-AA6D1BDB4689}"/>
              </a:ext>
            </a:extLst>
          </p:cNvPr>
          <p:cNvSpPr>
            <a:spLocks noGrp="1"/>
          </p:cNvSpPr>
          <p:nvPr>
            <p:ph type="sldNum" sz="quarter" idx="10"/>
          </p:nvPr>
        </p:nvSpPr>
        <p:spPr/>
        <p:txBody>
          <a:bodyPr/>
          <a:lstStyle/>
          <a:p>
            <a:fld id="{2AAA63C1-38C1-514E-A205-135D40B9EDC8}" type="slidenum">
              <a:rPr lang="en-US" smtClean="0"/>
              <a:t>11</a:t>
            </a:fld>
            <a:endParaRPr lang="en-US"/>
          </a:p>
        </p:txBody>
      </p:sp>
      <p:sp>
        <p:nvSpPr>
          <p:cNvPr id="3" name="Title 2">
            <a:extLst>
              <a:ext uri="{FF2B5EF4-FFF2-40B4-BE49-F238E27FC236}">
                <a16:creationId xmlns:a16="http://schemas.microsoft.com/office/drawing/2014/main" id="{963D68BD-1602-844F-2888-95441D21911F}"/>
              </a:ext>
            </a:extLst>
          </p:cNvPr>
          <p:cNvSpPr>
            <a:spLocks noGrp="1"/>
          </p:cNvSpPr>
          <p:nvPr>
            <p:ph type="title"/>
          </p:nvPr>
        </p:nvSpPr>
        <p:spPr/>
        <p:txBody>
          <a:bodyPr/>
          <a:lstStyle/>
          <a:p>
            <a:r>
              <a:rPr lang="en-US"/>
              <a:t>No wrong door </a:t>
            </a:r>
          </a:p>
        </p:txBody>
      </p:sp>
    </p:spTree>
    <p:extLst>
      <p:ext uri="{BB962C8B-B14F-4D97-AF65-F5344CB8AC3E}">
        <p14:creationId xmlns:p14="http://schemas.microsoft.com/office/powerpoint/2010/main" val="213503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47935-31D2-2F81-1357-688D2E107181}"/>
              </a:ext>
            </a:extLst>
          </p:cNvPr>
          <p:cNvSpPr>
            <a:spLocks noGrp="1"/>
          </p:cNvSpPr>
          <p:nvPr>
            <p:ph type="sldNum" sz="quarter" idx="10"/>
          </p:nvPr>
        </p:nvSpPr>
        <p:spPr/>
        <p:txBody>
          <a:bodyPr/>
          <a:lstStyle/>
          <a:p>
            <a:fld id="{2AAA63C1-38C1-514E-A205-135D40B9EDC8}" type="slidenum">
              <a:rPr lang="en-US" smtClean="0"/>
              <a:t>12</a:t>
            </a:fld>
            <a:endParaRPr lang="en-US"/>
          </a:p>
        </p:txBody>
      </p:sp>
      <p:sp>
        <p:nvSpPr>
          <p:cNvPr id="3" name="Title 2">
            <a:extLst>
              <a:ext uri="{FF2B5EF4-FFF2-40B4-BE49-F238E27FC236}">
                <a16:creationId xmlns:a16="http://schemas.microsoft.com/office/drawing/2014/main" id="{A5E36E1E-9BC1-38AE-31C2-CC094C413F1C}"/>
              </a:ext>
            </a:extLst>
          </p:cNvPr>
          <p:cNvSpPr>
            <a:spLocks noGrp="1"/>
          </p:cNvSpPr>
          <p:nvPr>
            <p:ph type="title"/>
          </p:nvPr>
        </p:nvSpPr>
        <p:spPr/>
        <p:txBody>
          <a:bodyPr/>
          <a:lstStyle/>
          <a:p>
            <a:endParaRPr lang="en-US" b="0" dirty="0"/>
          </a:p>
        </p:txBody>
      </p:sp>
      <p:pic>
        <p:nvPicPr>
          <p:cNvPr id="5" name="Picture 4">
            <a:extLst>
              <a:ext uri="{FF2B5EF4-FFF2-40B4-BE49-F238E27FC236}">
                <a16:creationId xmlns:a16="http://schemas.microsoft.com/office/drawing/2014/main" id="{9E8325F4-2B2A-5704-F445-E4556DB1C71C}"/>
              </a:ext>
            </a:extLst>
          </p:cNvPr>
          <p:cNvPicPr>
            <a:picLocks noChangeAspect="1"/>
          </p:cNvPicPr>
          <p:nvPr/>
        </p:nvPicPr>
        <p:blipFill>
          <a:blip r:embed="rId2"/>
          <a:stretch>
            <a:fillRect/>
          </a:stretch>
        </p:blipFill>
        <p:spPr>
          <a:xfrm>
            <a:off x="0" y="387849"/>
            <a:ext cx="12192000" cy="6082301"/>
          </a:xfrm>
          <a:prstGeom prst="rect">
            <a:avLst/>
          </a:prstGeom>
        </p:spPr>
      </p:pic>
    </p:spTree>
    <p:extLst>
      <p:ext uri="{BB962C8B-B14F-4D97-AF65-F5344CB8AC3E}">
        <p14:creationId xmlns:p14="http://schemas.microsoft.com/office/powerpoint/2010/main" val="81131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C63226-7F00-78A2-50F8-26503B2C76D8}"/>
              </a:ext>
            </a:extLst>
          </p:cNvPr>
          <p:cNvSpPr>
            <a:spLocks noGrp="1"/>
          </p:cNvSpPr>
          <p:nvPr>
            <p:ph type="sldNum" sz="quarter" idx="10"/>
          </p:nvPr>
        </p:nvSpPr>
        <p:spPr>
          <a:prstGeom prst="rect">
            <a:avLst/>
          </a:prstGeom>
        </p:spPr>
        <p:txBody>
          <a:bodyPr vert="horz" lIns="91440" tIns="45720" rIns="91440" bIns="45720" rtlCol="0" anchor="ctr">
            <a:normAutofit/>
          </a:bodyPr>
          <a:lstStyle/>
          <a:p>
            <a:pPr algn="r">
              <a:spcAft>
                <a:spcPts val="600"/>
              </a:spcAft>
              <a:defRPr/>
            </a:pPr>
            <a:fld id="{2AAA63C1-38C1-514E-A205-135D40B9EDC8}" type="slidenum">
              <a:rPr lang="en-US" sz="1200">
                <a:latin typeface="Calibri" panose="020F0502020204030204"/>
              </a:rPr>
              <a:pPr algn="r">
                <a:spcAft>
                  <a:spcPts val="600"/>
                </a:spcAft>
                <a:defRPr/>
              </a:pPr>
              <a:t>13</a:t>
            </a:fld>
            <a:endParaRPr lang="en-US" sz="1200">
              <a:latin typeface="Calibri" panose="020F0502020204030204"/>
            </a:endParaRPr>
          </a:p>
        </p:txBody>
      </p:sp>
      <p:pic>
        <p:nvPicPr>
          <p:cNvPr id="4" name="Picture 3" descr="A diagram of a recovery process&#10;&#10;AI-generated content may be incorrect.">
            <a:extLst>
              <a:ext uri="{FF2B5EF4-FFF2-40B4-BE49-F238E27FC236}">
                <a16:creationId xmlns:a16="http://schemas.microsoft.com/office/drawing/2014/main" id="{6B9CFE59-A195-7810-035C-A8F7DB6A6414}"/>
              </a:ext>
            </a:extLst>
          </p:cNvPr>
          <p:cNvPicPr>
            <a:picLocks noChangeAspect="1"/>
          </p:cNvPicPr>
          <p:nvPr/>
        </p:nvPicPr>
        <p:blipFill>
          <a:blip r:embed="rId2"/>
          <a:srcRect b="9548"/>
          <a:stretch/>
        </p:blipFill>
        <p:spPr>
          <a:xfrm>
            <a:off x="-78637" y="685805"/>
            <a:ext cx="12191979" cy="5486390"/>
          </a:xfrm>
          <a:prstGeom prst="rect">
            <a:avLst/>
          </a:prstGeom>
          <a:effectLst>
            <a:outerShdw blurRad="596900" dist="330200" dir="8820000" sx="87000" sy="87000" algn="ctr" rotWithShape="0">
              <a:srgbClr val="000000">
                <a:alpha val="29000"/>
              </a:srgbClr>
            </a:outerShdw>
          </a:effectLst>
        </p:spPr>
      </p:pic>
      <p:pic>
        <p:nvPicPr>
          <p:cNvPr id="7" name="Content Placeholder 4" descr="A blue sign with white text&#10;&#10;AI-generated content may be incorrect.">
            <a:extLst>
              <a:ext uri="{FF2B5EF4-FFF2-40B4-BE49-F238E27FC236}">
                <a16:creationId xmlns:a16="http://schemas.microsoft.com/office/drawing/2014/main" id="{876B6C37-8304-4EBF-9041-6E38AE500828}"/>
              </a:ext>
            </a:extLst>
          </p:cNvPr>
          <p:cNvPicPr>
            <a:picLocks noGrp="1" noChangeAspect="1"/>
          </p:cNvPicPr>
          <p:nvPr>
            <p:ph idx="4294967295"/>
          </p:nvPr>
        </p:nvPicPr>
        <p:blipFill>
          <a:blip r:embed="rId3"/>
          <a:stretch>
            <a:fillRect/>
          </a:stretch>
        </p:blipFill>
        <p:spPr>
          <a:xfrm>
            <a:off x="5021608" y="501649"/>
            <a:ext cx="3684587" cy="4267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Connector 5">
            <a:extLst>
              <a:ext uri="{FF2B5EF4-FFF2-40B4-BE49-F238E27FC236}">
                <a16:creationId xmlns:a16="http://schemas.microsoft.com/office/drawing/2014/main" id="{9580DA10-2E3E-8C1E-744D-5899B88DD915}"/>
              </a:ext>
            </a:extLst>
          </p:cNvPr>
          <p:cNvCxnSpPr>
            <a:cxnSpLocks/>
          </p:cNvCxnSpPr>
          <p:nvPr/>
        </p:nvCxnSpPr>
        <p:spPr>
          <a:xfrm flipV="1">
            <a:off x="1563329" y="943897"/>
            <a:ext cx="3081892" cy="452284"/>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921C628-4E30-61B2-4755-32C10FDDF16D}"/>
              </a:ext>
            </a:extLst>
          </p:cNvPr>
          <p:cNvCxnSpPr>
            <a:cxnSpLocks/>
          </p:cNvCxnSpPr>
          <p:nvPr/>
        </p:nvCxnSpPr>
        <p:spPr>
          <a:xfrm>
            <a:off x="1563329" y="2949677"/>
            <a:ext cx="3081892" cy="1425678"/>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514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030C69-258D-1BB6-12AC-5F08066B3A17}"/>
            </a:ext>
          </a:extLst>
        </p:cNvPr>
        <p:cNvGrpSpPr/>
        <p:nvPr/>
      </p:nvGrpSpPr>
      <p:grpSpPr>
        <a:xfrm>
          <a:off x="0" y="0"/>
          <a:ext cx="0" cy="0"/>
          <a:chOff x="0" y="0"/>
          <a:chExt cx="0" cy="0"/>
        </a:xfrm>
      </p:grpSpPr>
      <p:pic>
        <p:nvPicPr>
          <p:cNvPr id="4" name="Picture 3" descr="A diagram of a recovery process&#10;&#10;AI-generated content may be incorrect.">
            <a:extLst>
              <a:ext uri="{FF2B5EF4-FFF2-40B4-BE49-F238E27FC236}">
                <a16:creationId xmlns:a16="http://schemas.microsoft.com/office/drawing/2014/main" id="{24298B66-56A0-0752-ED94-FA9D95EF66A0}"/>
              </a:ext>
            </a:extLst>
          </p:cNvPr>
          <p:cNvPicPr>
            <a:picLocks noChangeAspect="1"/>
          </p:cNvPicPr>
          <p:nvPr/>
        </p:nvPicPr>
        <p:blipFill>
          <a:blip r:embed="rId2"/>
          <a:srcRect b="9548"/>
          <a:stretch/>
        </p:blipFill>
        <p:spPr>
          <a:xfrm>
            <a:off x="21" y="685805"/>
            <a:ext cx="12191979" cy="5486390"/>
          </a:xfrm>
          <a:prstGeom prst="rect">
            <a:avLst/>
          </a:prstGeom>
          <a:effectLst>
            <a:outerShdw blurRad="596900" dist="330200" dir="8820000" sx="87000" sy="87000" algn="ctr" rotWithShape="0">
              <a:srgbClr val="000000">
                <a:alpha val="29000"/>
              </a:srgbClr>
            </a:outerShdw>
          </a:effectLst>
        </p:spPr>
      </p:pic>
      <p:sp>
        <p:nvSpPr>
          <p:cNvPr id="2" name="Slide Number Placeholder 1">
            <a:extLst>
              <a:ext uri="{FF2B5EF4-FFF2-40B4-BE49-F238E27FC236}">
                <a16:creationId xmlns:a16="http://schemas.microsoft.com/office/drawing/2014/main" id="{ED5F2EC7-78F0-5419-E1D8-1A4F77476DA2}"/>
              </a:ext>
            </a:extLst>
          </p:cNvPr>
          <p:cNvSpPr>
            <a:spLocks noGrp="1"/>
          </p:cNvSpPr>
          <p:nvPr>
            <p:ph type="sldNum" sz="quarter" idx="4294967295"/>
          </p:nvPr>
        </p:nvSpPr>
        <p:spPr>
          <a:xfrm>
            <a:off x="8991600" y="6356350"/>
            <a:ext cx="3200400" cy="365125"/>
          </a:xfrm>
          <a:prstGeom prst="rect">
            <a:avLst/>
          </a:prstGeom>
        </p:spPr>
        <p:txBody>
          <a:bodyPr vert="horz" lIns="91440" tIns="45720" rIns="91440" bIns="45720" rtlCol="0" anchor="ctr">
            <a:normAutofit/>
          </a:bodyPr>
          <a:lstStyle/>
          <a:p>
            <a:pPr algn="r">
              <a:spcAft>
                <a:spcPts val="600"/>
              </a:spcAft>
              <a:defRPr/>
            </a:pPr>
            <a:fld id="{2AAA63C1-38C1-514E-A205-135D40B9EDC8}" type="slidenum">
              <a:rPr lang="en-US" sz="1200">
                <a:latin typeface="Calibri" panose="020F0502020204030204"/>
              </a:rPr>
              <a:pPr algn="r">
                <a:spcAft>
                  <a:spcPts val="600"/>
                </a:spcAft>
                <a:defRPr/>
              </a:pPr>
              <a:t>14</a:t>
            </a:fld>
            <a:endParaRPr lang="en-US" sz="1200">
              <a:latin typeface="Calibri" panose="020F0502020204030204"/>
            </a:endParaRPr>
          </a:p>
        </p:txBody>
      </p:sp>
      <p:pic>
        <p:nvPicPr>
          <p:cNvPr id="11" name="Picture 10">
            <a:extLst>
              <a:ext uri="{FF2B5EF4-FFF2-40B4-BE49-F238E27FC236}">
                <a16:creationId xmlns:a16="http://schemas.microsoft.com/office/drawing/2014/main" id="{E9F5FF87-AF8B-6FCC-3530-19375B790AAE}"/>
              </a:ext>
            </a:extLst>
          </p:cNvPr>
          <p:cNvPicPr>
            <a:picLocks noChangeAspect="1"/>
          </p:cNvPicPr>
          <p:nvPr/>
        </p:nvPicPr>
        <p:blipFill>
          <a:blip r:embed="rId3"/>
          <a:stretch>
            <a:fillRect/>
          </a:stretch>
        </p:blipFill>
        <p:spPr>
          <a:xfrm>
            <a:off x="4981836" y="834014"/>
            <a:ext cx="6810375" cy="45910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Connector 5">
            <a:extLst>
              <a:ext uri="{FF2B5EF4-FFF2-40B4-BE49-F238E27FC236}">
                <a16:creationId xmlns:a16="http://schemas.microsoft.com/office/drawing/2014/main" id="{2DD641C8-9F27-E70F-6469-88A3F56DD9E5}"/>
              </a:ext>
            </a:extLst>
          </p:cNvPr>
          <p:cNvCxnSpPr>
            <a:cxnSpLocks/>
          </p:cNvCxnSpPr>
          <p:nvPr/>
        </p:nvCxnSpPr>
        <p:spPr>
          <a:xfrm flipV="1">
            <a:off x="2045110" y="411982"/>
            <a:ext cx="2536938" cy="2055915"/>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C024FAE-FDCB-0905-D7E1-662404BE9455}"/>
              </a:ext>
            </a:extLst>
          </p:cNvPr>
          <p:cNvCxnSpPr>
            <a:cxnSpLocks/>
          </p:cNvCxnSpPr>
          <p:nvPr/>
        </p:nvCxnSpPr>
        <p:spPr>
          <a:xfrm flipH="1" flipV="1">
            <a:off x="2045110" y="4542503"/>
            <a:ext cx="2536938" cy="121520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306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B37863-20BF-4ADF-1DB4-801F65986A73}"/>
            </a:ext>
          </a:extLst>
        </p:cNvPr>
        <p:cNvGrpSpPr/>
        <p:nvPr/>
      </p:nvGrpSpPr>
      <p:grpSpPr>
        <a:xfrm>
          <a:off x="0" y="0"/>
          <a:ext cx="0" cy="0"/>
          <a:chOff x="0" y="0"/>
          <a:chExt cx="0" cy="0"/>
        </a:xfrm>
      </p:grpSpPr>
      <p:pic>
        <p:nvPicPr>
          <p:cNvPr id="4" name="Picture 3" descr="A diagram of a recovery process&#10;&#10;AI-generated content may be incorrect.">
            <a:extLst>
              <a:ext uri="{FF2B5EF4-FFF2-40B4-BE49-F238E27FC236}">
                <a16:creationId xmlns:a16="http://schemas.microsoft.com/office/drawing/2014/main" id="{365B8239-DFCD-FC80-DAA6-1C43BCBBC253}"/>
              </a:ext>
            </a:extLst>
          </p:cNvPr>
          <p:cNvPicPr>
            <a:picLocks noChangeAspect="1"/>
          </p:cNvPicPr>
          <p:nvPr/>
        </p:nvPicPr>
        <p:blipFill>
          <a:blip r:embed="rId2"/>
          <a:srcRect b="9548"/>
          <a:stretch/>
        </p:blipFill>
        <p:spPr>
          <a:xfrm>
            <a:off x="20" y="1215352"/>
            <a:ext cx="12191979" cy="5486390"/>
          </a:xfrm>
          <a:prstGeom prst="rect">
            <a:avLst/>
          </a:prstGeom>
          <a:effectLst>
            <a:outerShdw blurRad="596900" dist="330200" dir="8820000" sx="87000" sy="87000" algn="ctr" rotWithShape="0">
              <a:srgbClr val="000000">
                <a:alpha val="29000"/>
              </a:srgbClr>
            </a:outerShdw>
          </a:effectLst>
        </p:spPr>
      </p:pic>
      <p:sp>
        <p:nvSpPr>
          <p:cNvPr id="3" name="Title 2">
            <a:extLst>
              <a:ext uri="{FF2B5EF4-FFF2-40B4-BE49-F238E27FC236}">
                <a16:creationId xmlns:a16="http://schemas.microsoft.com/office/drawing/2014/main" id="{1ECEDFEB-4A61-ED1C-A15A-E35D43D661B6}"/>
              </a:ext>
            </a:extLst>
          </p:cNvPr>
          <p:cNvSpPr>
            <a:spLocks noGrp="1"/>
          </p:cNvSpPr>
          <p:nvPr>
            <p:ph type="title"/>
          </p:nvPr>
        </p:nvSpPr>
        <p:spPr/>
        <p:txBody>
          <a:bodyPr vert="horz" lIns="91440" tIns="45720" rIns="91440" bIns="45720" rtlCol="0" anchor="ctr">
            <a:normAutofit/>
          </a:bodyPr>
          <a:lstStyle/>
          <a:p>
            <a:pPr defTabSz="914400"/>
            <a:endParaRPr lang="en-US" sz="3600" dirty="0">
              <a:solidFill>
                <a:schemeClr val="tx1"/>
              </a:solidFill>
              <a:latin typeface="+mj-lt"/>
              <a:cs typeface="+mj-cs"/>
            </a:endParaRPr>
          </a:p>
        </p:txBody>
      </p:sp>
      <p:sp>
        <p:nvSpPr>
          <p:cNvPr id="2" name="Slide Number Placeholder 1">
            <a:extLst>
              <a:ext uri="{FF2B5EF4-FFF2-40B4-BE49-F238E27FC236}">
                <a16:creationId xmlns:a16="http://schemas.microsoft.com/office/drawing/2014/main" id="{C0E554E9-C3B5-6088-7E17-A82E41C81C72}"/>
              </a:ext>
            </a:extLst>
          </p:cNvPr>
          <p:cNvSpPr>
            <a:spLocks noGrp="1"/>
          </p:cNvSpPr>
          <p:nvPr>
            <p:ph type="sldNum" sz="quarter" idx="4294967295"/>
          </p:nvPr>
        </p:nvSpPr>
        <p:spPr>
          <a:xfrm>
            <a:off x="8991600" y="6356350"/>
            <a:ext cx="3200400" cy="365125"/>
          </a:xfrm>
          <a:prstGeom prst="rect">
            <a:avLst/>
          </a:prstGeom>
        </p:spPr>
        <p:txBody>
          <a:bodyPr vert="horz" lIns="91440" tIns="45720" rIns="91440" bIns="45720" rtlCol="0" anchor="ctr">
            <a:normAutofit/>
          </a:bodyPr>
          <a:lstStyle/>
          <a:p>
            <a:pPr algn="r">
              <a:spcAft>
                <a:spcPts val="600"/>
              </a:spcAft>
              <a:defRPr/>
            </a:pPr>
            <a:fld id="{2AAA63C1-38C1-514E-A205-135D40B9EDC8}" type="slidenum">
              <a:rPr lang="en-US" sz="1200">
                <a:latin typeface="Calibri" panose="020F0502020204030204"/>
              </a:rPr>
              <a:pPr algn="r">
                <a:spcAft>
                  <a:spcPts val="600"/>
                </a:spcAft>
                <a:defRPr/>
              </a:pPr>
              <a:t>15</a:t>
            </a:fld>
            <a:endParaRPr lang="en-US" sz="1200">
              <a:latin typeface="Calibri" panose="020F0502020204030204"/>
            </a:endParaRPr>
          </a:p>
        </p:txBody>
      </p:sp>
      <p:pic>
        <p:nvPicPr>
          <p:cNvPr id="7" name="Picture 6">
            <a:extLst>
              <a:ext uri="{FF2B5EF4-FFF2-40B4-BE49-F238E27FC236}">
                <a16:creationId xmlns:a16="http://schemas.microsoft.com/office/drawing/2014/main" id="{3F2D4037-F781-583C-D4E2-7EC6020492E1}"/>
              </a:ext>
            </a:extLst>
          </p:cNvPr>
          <p:cNvPicPr>
            <a:picLocks noChangeAspect="1"/>
          </p:cNvPicPr>
          <p:nvPr/>
        </p:nvPicPr>
        <p:blipFill>
          <a:blip r:embed="rId3"/>
          <a:srcRect t="1660"/>
          <a:stretch/>
        </p:blipFill>
        <p:spPr>
          <a:xfrm>
            <a:off x="475331" y="244031"/>
            <a:ext cx="5677506" cy="647744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8" name="Straight Connector 7">
            <a:extLst>
              <a:ext uri="{FF2B5EF4-FFF2-40B4-BE49-F238E27FC236}">
                <a16:creationId xmlns:a16="http://schemas.microsoft.com/office/drawing/2014/main" id="{17FA01EE-3D6F-07E0-E382-BACF97E6B9A5}"/>
              </a:ext>
            </a:extLst>
          </p:cNvPr>
          <p:cNvCxnSpPr>
            <a:cxnSpLocks/>
          </p:cNvCxnSpPr>
          <p:nvPr/>
        </p:nvCxnSpPr>
        <p:spPr>
          <a:xfrm flipH="1">
            <a:off x="6152837" y="5767754"/>
            <a:ext cx="4890301" cy="933988"/>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A14DB8B-2344-D9B5-8C59-AED419FB5D66}"/>
              </a:ext>
            </a:extLst>
          </p:cNvPr>
          <p:cNvCxnSpPr>
            <a:cxnSpLocks/>
          </p:cNvCxnSpPr>
          <p:nvPr/>
        </p:nvCxnSpPr>
        <p:spPr>
          <a:xfrm>
            <a:off x="6420897" y="156258"/>
            <a:ext cx="4596148" cy="2900968"/>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277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7D22-9FF7-E184-2925-C0DE641462E2}"/>
              </a:ext>
            </a:extLst>
          </p:cNvPr>
          <p:cNvSpPr>
            <a:spLocks noGrp="1"/>
          </p:cNvSpPr>
          <p:nvPr>
            <p:ph type="title"/>
          </p:nvPr>
        </p:nvSpPr>
        <p:spPr/>
        <p:txBody>
          <a:bodyPr/>
          <a:lstStyle/>
          <a:p>
            <a:r>
              <a:rPr lang="en-US" dirty="0"/>
              <a:t>Five C’s of Ecosystem</a:t>
            </a:r>
          </a:p>
        </p:txBody>
      </p:sp>
      <p:pic>
        <p:nvPicPr>
          <p:cNvPr id="7" name="Picture 6">
            <a:extLst>
              <a:ext uri="{FF2B5EF4-FFF2-40B4-BE49-F238E27FC236}">
                <a16:creationId xmlns:a16="http://schemas.microsoft.com/office/drawing/2014/main" id="{6682FBC3-96F6-6222-8408-E3E272C84BF7}"/>
              </a:ext>
            </a:extLst>
          </p:cNvPr>
          <p:cNvPicPr>
            <a:picLocks noChangeAspect="1"/>
          </p:cNvPicPr>
          <p:nvPr/>
        </p:nvPicPr>
        <p:blipFill>
          <a:blip r:embed="rId2"/>
          <a:stretch>
            <a:fillRect/>
          </a:stretch>
        </p:blipFill>
        <p:spPr>
          <a:xfrm>
            <a:off x="137652" y="2858729"/>
            <a:ext cx="12192000" cy="2359742"/>
          </a:xfrm>
          <a:prstGeom prst="rect">
            <a:avLst/>
          </a:prstGeom>
        </p:spPr>
      </p:pic>
    </p:spTree>
    <p:extLst>
      <p:ext uri="{BB962C8B-B14F-4D97-AF65-F5344CB8AC3E}">
        <p14:creationId xmlns:p14="http://schemas.microsoft.com/office/powerpoint/2010/main" val="279025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AF5F74-E0E0-A8AD-7BE1-94E235759C4F}"/>
              </a:ext>
            </a:extLst>
          </p:cNvPr>
          <p:cNvSpPr>
            <a:spLocks noGrp="1"/>
          </p:cNvSpPr>
          <p:nvPr>
            <p:ph type="sldNum" sz="quarter" idx="10"/>
          </p:nvPr>
        </p:nvSpPr>
        <p:spPr/>
        <p:txBody>
          <a:bodyPr/>
          <a:lstStyle/>
          <a:p>
            <a:fld id="{2AAA63C1-38C1-514E-A205-135D40B9EDC8}" type="slidenum">
              <a:rPr lang="en-US" smtClean="0"/>
              <a:t>17</a:t>
            </a:fld>
            <a:endParaRPr lang="en-US"/>
          </a:p>
        </p:txBody>
      </p:sp>
      <p:sp>
        <p:nvSpPr>
          <p:cNvPr id="3" name="Title 2">
            <a:extLst>
              <a:ext uri="{FF2B5EF4-FFF2-40B4-BE49-F238E27FC236}">
                <a16:creationId xmlns:a16="http://schemas.microsoft.com/office/drawing/2014/main" id="{A5C2EDC4-FD94-5FC2-6F65-023C26F0E20F}"/>
              </a:ext>
            </a:extLst>
          </p:cNvPr>
          <p:cNvSpPr>
            <a:spLocks noGrp="1"/>
          </p:cNvSpPr>
          <p:nvPr>
            <p:ph type="title"/>
          </p:nvPr>
        </p:nvSpPr>
        <p:spPr/>
        <p:txBody>
          <a:bodyPr/>
          <a:lstStyle/>
          <a:p>
            <a:r>
              <a:rPr lang="en-US">
                <a:latin typeface="Arial"/>
                <a:cs typeface="Arial"/>
              </a:rPr>
              <a:t>Person Centered Approach/ Harm Reduction Principles </a:t>
            </a:r>
            <a:endParaRPr lang="en-US"/>
          </a:p>
        </p:txBody>
      </p:sp>
    </p:spTree>
    <p:extLst>
      <p:ext uri="{BB962C8B-B14F-4D97-AF65-F5344CB8AC3E}">
        <p14:creationId xmlns:p14="http://schemas.microsoft.com/office/powerpoint/2010/main" val="217771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06833-D4B3-154D-9C8C-8C9468FC9C21}"/>
              </a:ext>
            </a:extLst>
          </p:cNvPr>
          <p:cNvSpPr>
            <a:spLocks noGrp="1"/>
          </p:cNvSpPr>
          <p:nvPr>
            <p:ph idx="1"/>
          </p:nvPr>
        </p:nvSpPr>
        <p:spPr>
          <a:xfrm>
            <a:off x="5537200" y="1783767"/>
            <a:ext cx="6169892" cy="4351338"/>
          </a:xfrm>
        </p:spPr>
        <p:txBody>
          <a:bodyPr>
            <a:normAutofit/>
          </a:bodyPr>
          <a:lstStyle/>
          <a:p>
            <a:pPr marL="0" indent="0" rtl="0" fontAlgn="base">
              <a:buNone/>
            </a:pPr>
            <a:r>
              <a:rPr lang="en-US" sz="2400" b="0" i="1" u="none" strike="noStrike" dirty="0">
                <a:effectLst/>
              </a:rPr>
              <a:t>“practice radical neutrality; grapple with ethical gray areas; tolerate, accept, and understand difficult behaviors; be taught by our clients; relinquish the role of authority, judge, or expert; [and] partner with clients”</a:t>
            </a:r>
          </a:p>
          <a:p>
            <a:pPr marL="0" indent="0" rtl="0" fontAlgn="base">
              <a:buNone/>
            </a:pPr>
            <a:endParaRPr lang="en-US" sz="2400" b="0" i="0" dirty="0">
              <a:effectLst/>
            </a:endParaRPr>
          </a:p>
          <a:p>
            <a:pPr marL="0" indent="0" rtl="0" fontAlgn="base">
              <a:buNone/>
            </a:pPr>
            <a:r>
              <a:rPr lang="en-US" sz="2400" b="0" i="0" u="none" strike="noStrike" dirty="0">
                <a:effectLst/>
              </a:rPr>
              <a:t>Pat Denning and Jeannie Little</a:t>
            </a:r>
            <a:endParaRPr lang="en-US" sz="2400" dirty="0"/>
          </a:p>
          <a:p>
            <a:pPr marL="0" indent="0" rtl="0" fontAlgn="base">
              <a:buNone/>
            </a:pPr>
            <a:r>
              <a:rPr lang="en-US" sz="2400" b="0" i="0" u="none" strike="noStrike" dirty="0">
                <a:effectLst/>
              </a:rPr>
              <a:t>Co-Founders of the Center for Harm Reduction Therapy</a:t>
            </a:r>
            <a:endParaRPr lang="en-US" sz="2400" b="0" i="0" dirty="0">
              <a:effectLst/>
            </a:endParaRPr>
          </a:p>
        </p:txBody>
      </p:sp>
      <p:sp>
        <p:nvSpPr>
          <p:cNvPr id="2" name="Title 1">
            <a:extLst>
              <a:ext uri="{FF2B5EF4-FFF2-40B4-BE49-F238E27FC236}">
                <a16:creationId xmlns:a16="http://schemas.microsoft.com/office/drawing/2014/main" id="{1ADFBB6C-0893-CF43-B41E-D1E1E895C88A}"/>
              </a:ext>
            </a:extLst>
          </p:cNvPr>
          <p:cNvSpPr>
            <a:spLocks noGrp="1"/>
          </p:cNvSpPr>
          <p:nvPr>
            <p:ph type="title"/>
          </p:nvPr>
        </p:nvSpPr>
        <p:spPr>
          <a:xfrm>
            <a:off x="4876800" y="-2"/>
            <a:ext cx="7315200" cy="1294411"/>
          </a:xfrm>
        </p:spPr>
        <p:txBody>
          <a:bodyPr anchor="ctr">
            <a:normAutofit/>
          </a:bodyPr>
          <a:lstStyle/>
          <a:p>
            <a:r>
              <a:rPr lang="en-US" dirty="0"/>
              <a:t>Radical Neutrality</a:t>
            </a:r>
          </a:p>
        </p:txBody>
      </p:sp>
      <p:pic>
        <p:nvPicPr>
          <p:cNvPr id="5" name="Picture 4" descr="A digital balance scale using circles">
            <a:extLst>
              <a:ext uri="{FF2B5EF4-FFF2-40B4-BE49-F238E27FC236}">
                <a16:creationId xmlns:a16="http://schemas.microsoft.com/office/drawing/2014/main" id="{E1B9B6A5-E2DF-F888-93D5-0F71F8BC74C7}"/>
              </a:ext>
            </a:extLst>
          </p:cNvPr>
          <p:cNvPicPr>
            <a:picLocks noChangeAspect="1"/>
          </p:cNvPicPr>
          <p:nvPr/>
        </p:nvPicPr>
        <p:blipFill rotWithShape="1">
          <a:blip r:embed="rId3"/>
          <a:srcRect l="29798" r="27180" b="1"/>
          <a:stretch/>
        </p:blipFill>
        <p:spPr>
          <a:xfrm>
            <a:off x="20" y="10"/>
            <a:ext cx="4876780" cy="6857990"/>
          </a:xfrm>
          <a:prstGeom prst="rect">
            <a:avLst/>
          </a:prstGeom>
          <a:noFill/>
        </p:spPr>
      </p:pic>
    </p:spTree>
    <p:extLst>
      <p:ext uri="{BB962C8B-B14F-4D97-AF65-F5344CB8AC3E}">
        <p14:creationId xmlns:p14="http://schemas.microsoft.com/office/powerpoint/2010/main" val="901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607063E-CA1D-7DB8-139D-883A5A81E402}"/>
              </a:ext>
            </a:extLst>
          </p:cNvPr>
          <p:cNvSpPr>
            <a:spLocks noGrp="1"/>
          </p:cNvSpPr>
          <p:nvPr>
            <p:ph type="title"/>
          </p:nvPr>
        </p:nvSpPr>
        <p:spPr>
          <a:xfrm>
            <a:off x="0" y="-2"/>
            <a:ext cx="12192000" cy="1294411"/>
          </a:xfrm>
        </p:spPr>
        <p:txBody>
          <a:bodyPr/>
          <a:lstStyle/>
          <a:p>
            <a:r>
              <a:rPr lang="en-US" dirty="0"/>
              <a:t>Harm Reduction…</a:t>
            </a:r>
          </a:p>
        </p:txBody>
      </p:sp>
      <p:pic>
        <p:nvPicPr>
          <p:cNvPr id="7" name="Picture 6">
            <a:extLst>
              <a:ext uri="{FF2B5EF4-FFF2-40B4-BE49-F238E27FC236}">
                <a16:creationId xmlns:a16="http://schemas.microsoft.com/office/drawing/2014/main" id="{06149964-584E-26A5-107F-D7EC3D41E098}"/>
              </a:ext>
            </a:extLst>
          </p:cNvPr>
          <p:cNvPicPr>
            <a:picLocks noChangeAspect="1"/>
          </p:cNvPicPr>
          <p:nvPr/>
        </p:nvPicPr>
        <p:blipFill>
          <a:blip r:embed="rId3"/>
          <a:stretch>
            <a:fillRect/>
          </a:stretch>
        </p:blipFill>
        <p:spPr>
          <a:xfrm>
            <a:off x="824344" y="2263388"/>
            <a:ext cx="10279085" cy="3392096"/>
          </a:xfrm>
          <a:prstGeom prst="rect">
            <a:avLst/>
          </a:prstGeom>
          <a:noFill/>
        </p:spPr>
      </p:pic>
      <p:sp>
        <p:nvSpPr>
          <p:cNvPr id="8" name="TextBox 7">
            <a:extLst>
              <a:ext uri="{FF2B5EF4-FFF2-40B4-BE49-F238E27FC236}">
                <a16:creationId xmlns:a16="http://schemas.microsoft.com/office/drawing/2014/main" id="{FAC02E62-E1E7-0510-C9DC-D49ACD7AA31C}"/>
              </a:ext>
            </a:extLst>
          </p:cNvPr>
          <p:cNvSpPr txBox="1"/>
          <p:nvPr/>
        </p:nvSpPr>
        <p:spPr>
          <a:xfrm>
            <a:off x="5731723" y="6488668"/>
            <a:ext cx="7093628" cy="369332"/>
          </a:xfrm>
          <a:prstGeom prst="rect">
            <a:avLst/>
          </a:prstGeom>
          <a:noFill/>
        </p:spPr>
        <p:txBody>
          <a:bodyPr wrap="square" rtlCol="0">
            <a:spAutoFit/>
          </a:bodyPr>
          <a:lstStyle/>
          <a:p>
            <a:r>
              <a:rPr lang="en-US" dirty="0"/>
              <a:t>https://harmreduction.org/about-us/principles-of-harm-reduction/</a:t>
            </a:r>
          </a:p>
        </p:txBody>
      </p:sp>
    </p:spTree>
    <p:extLst>
      <p:ext uri="{BB962C8B-B14F-4D97-AF65-F5344CB8AC3E}">
        <p14:creationId xmlns:p14="http://schemas.microsoft.com/office/powerpoint/2010/main" val="340448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684B-591D-9245-B121-F4FAF1E69097}"/>
              </a:ext>
            </a:extLst>
          </p:cNvPr>
          <p:cNvSpPr>
            <a:spLocks noGrp="1"/>
          </p:cNvSpPr>
          <p:nvPr>
            <p:ph type="title"/>
          </p:nvPr>
        </p:nvSpPr>
        <p:spPr/>
        <p:txBody>
          <a:bodyPr/>
          <a:lstStyle/>
          <a:p>
            <a:r>
              <a:rPr lang="en-US">
                <a:latin typeface="Arial"/>
                <a:cs typeface="Arial"/>
              </a:rPr>
              <a:t>Introductions</a:t>
            </a:r>
            <a:endParaRPr lang="en-US"/>
          </a:p>
        </p:txBody>
      </p:sp>
      <p:pic>
        <p:nvPicPr>
          <p:cNvPr id="24" name="Picture 23">
            <a:extLst>
              <a:ext uri="{FF2B5EF4-FFF2-40B4-BE49-F238E27FC236}">
                <a16:creationId xmlns:a16="http://schemas.microsoft.com/office/drawing/2014/main" id="{8A4566DD-F98E-A547-9B4F-24F763EF9FEB}"/>
              </a:ext>
            </a:extLst>
          </p:cNvPr>
          <p:cNvPicPr>
            <a:picLocks noChangeAspect="1"/>
          </p:cNvPicPr>
          <p:nvPr/>
        </p:nvPicPr>
        <p:blipFill>
          <a:blip r:embed="rId3"/>
          <a:srcRect/>
          <a:stretch/>
        </p:blipFill>
        <p:spPr>
          <a:xfrm>
            <a:off x="1719734" y="1633070"/>
            <a:ext cx="2651495" cy="2681574"/>
          </a:xfrm>
          <a:prstGeom prst="rect">
            <a:avLst/>
          </a:prstGeom>
        </p:spPr>
      </p:pic>
      <p:pic>
        <p:nvPicPr>
          <p:cNvPr id="5" name="Picture 4">
            <a:extLst>
              <a:ext uri="{FF2B5EF4-FFF2-40B4-BE49-F238E27FC236}">
                <a16:creationId xmlns:a16="http://schemas.microsoft.com/office/drawing/2014/main" id="{8317649E-1336-1A8E-3659-E1C49477F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75863" y="1636143"/>
            <a:ext cx="2270495" cy="2671547"/>
          </a:xfrm>
          <a:prstGeom prst="rect">
            <a:avLst/>
          </a:prstGeom>
        </p:spPr>
      </p:pic>
      <p:sp>
        <p:nvSpPr>
          <p:cNvPr id="10" name="TextBox 9">
            <a:extLst>
              <a:ext uri="{FF2B5EF4-FFF2-40B4-BE49-F238E27FC236}">
                <a16:creationId xmlns:a16="http://schemas.microsoft.com/office/drawing/2014/main" id="{76A7AF8C-1A82-E53D-050A-2B802E7CD990}"/>
              </a:ext>
            </a:extLst>
          </p:cNvPr>
          <p:cNvSpPr txBox="1"/>
          <p:nvPr/>
        </p:nvSpPr>
        <p:spPr>
          <a:xfrm>
            <a:off x="1719734" y="4653305"/>
            <a:ext cx="2651495" cy="92333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65A3"/>
                </a:solidFill>
                <a:effectLst/>
                <a:uLnTx/>
                <a:uFillTx/>
                <a:latin typeface="Arial"/>
                <a:ea typeface="+mn-ea"/>
                <a:cs typeface="+mn-cs"/>
              </a:rPr>
              <a:t>Erin Russell</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666666"/>
                </a:solidFill>
                <a:effectLst/>
                <a:uLnTx/>
                <a:uFillTx/>
                <a:latin typeface="Arial"/>
                <a:ea typeface="+mn-ea"/>
                <a:cs typeface="+mn-cs"/>
              </a:rPr>
              <a:t>Principal</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666666"/>
                </a:solidFill>
                <a:effectLst/>
                <a:uLnTx/>
                <a:uFillTx/>
                <a:latin typeface="Arial"/>
                <a:ea typeface="+mn-ea"/>
                <a:cs typeface="+mn-cs"/>
              </a:rPr>
              <a:t>Baltimore, MD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56DEF23-92DC-8728-205E-C480581ADED7}"/>
              </a:ext>
            </a:extLst>
          </p:cNvPr>
          <p:cNvSpPr txBox="1"/>
          <p:nvPr/>
        </p:nvSpPr>
        <p:spPr>
          <a:xfrm>
            <a:off x="7775864" y="4725749"/>
            <a:ext cx="2339180" cy="92333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65A3"/>
                </a:solidFill>
                <a:effectLst/>
                <a:uLnTx/>
                <a:uFillTx/>
                <a:latin typeface="Arial"/>
                <a:ea typeface="+mn-ea"/>
                <a:cs typeface="+mn-cs"/>
              </a:rPr>
              <a:t>Debbi Witham</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666666"/>
                </a:solidFill>
                <a:effectLst/>
                <a:uLnTx/>
                <a:uFillTx/>
                <a:latin typeface="Arial"/>
                <a:ea typeface="+mn-ea"/>
                <a:cs typeface="+mn-cs"/>
              </a:rPr>
              <a:t>Principal</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666666"/>
                </a:solidFill>
                <a:effectLst/>
                <a:uLnTx/>
                <a:uFillTx/>
                <a:latin typeface="Arial"/>
                <a:ea typeface="+mn-ea"/>
                <a:cs typeface="+mn-cs"/>
              </a:rPr>
              <a:t>Washington, DC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59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1F538-BEBF-3453-C320-D4038103233D}"/>
              </a:ext>
            </a:extLst>
          </p:cNvPr>
          <p:cNvPicPr>
            <a:picLocks noChangeAspect="1"/>
          </p:cNvPicPr>
          <p:nvPr/>
        </p:nvPicPr>
        <p:blipFill>
          <a:blip r:embed="rId2"/>
          <a:stretch>
            <a:fillRect/>
          </a:stretch>
        </p:blipFill>
        <p:spPr>
          <a:xfrm>
            <a:off x="120650" y="513795"/>
            <a:ext cx="11950700" cy="5527198"/>
          </a:xfrm>
          <a:prstGeom prst="rect">
            <a:avLst/>
          </a:prstGeom>
          <a:noFill/>
        </p:spPr>
      </p:pic>
    </p:spTree>
    <p:extLst>
      <p:ext uri="{BB962C8B-B14F-4D97-AF65-F5344CB8AC3E}">
        <p14:creationId xmlns:p14="http://schemas.microsoft.com/office/powerpoint/2010/main" val="3428093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0595E7-3B98-9799-46E1-6741CD7C4E3A}"/>
              </a:ext>
            </a:extLst>
          </p:cNvPr>
          <p:cNvSpPr>
            <a:spLocks noGrp="1"/>
          </p:cNvSpPr>
          <p:nvPr>
            <p:ph type="title"/>
          </p:nvPr>
        </p:nvSpPr>
        <p:spPr>
          <a:xfrm>
            <a:off x="0" y="-2"/>
            <a:ext cx="12192000" cy="1294411"/>
          </a:xfrm>
        </p:spPr>
        <p:txBody>
          <a:bodyPr/>
          <a:lstStyle/>
          <a:p>
            <a:r>
              <a:rPr lang="en-US" dirty="0"/>
              <a:t>Harm Reduction…</a:t>
            </a:r>
          </a:p>
        </p:txBody>
      </p:sp>
      <p:sp>
        <p:nvSpPr>
          <p:cNvPr id="14" name="Content Placeholder 13">
            <a:extLst>
              <a:ext uri="{FF2B5EF4-FFF2-40B4-BE49-F238E27FC236}">
                <a16:creationId xmlns:a16="http://schemas.microsoft.com/office/drawing/2014/main" id="{C6E1B100-AC3E-CA28-DD7B-D01E83115A25}"/>
              </a:ext>
            </a:extLst>
          </p:cNvPr>
          <p:cNvSpPr>
            <a:spLocks/>
          </p:cNvSpPr>
          <p:nvPr/>
        </p:nvSpPr>
        <p:spPr>
          <a:xfrm>
            <a:off x="824344" y="1783767"/>
            <a:ext cx="10279085" cy="4351338"/>
          </a:xfrm>
          <a:prstGeom prst="rect">
            <a:avLst/>
          </a:prstGeom>
        </p:spPr>
        <p:txBody>
          <a:bodyPr/>
          <a:lstStyle/>
          <a:p>
            <a:endParaRPr lang="en-US"/>
          </a:p>
        </p:txBody>
      </p:sp>
      <p:pic>
        <p:nvPicPr>
          <p:cNvPr id="6" name="Picture 5">
            <a:extLst>
              <a:ext uri="{FF2B5EF4-FFF2-40B4-BE49-F238E27FC236}">
                <a16:creationId xmlns:a16="http://schemas.microsoft.com/office/drawing/2014/main" id="{F1E08701-46AA-2ADA-A7F7-92A6D896812E}"/>
              </a:ext>
            </a:extLst>
          </p:cNvPr>
          <p:cNvPicPr>
            <a:picLocks noChangeAspect="1"/>
          </p:cNvPicPr>
          <p:nvPr/>
        </p:nvPicPr>
        <p:blipFill>
          <a:blip r:embed="rId3"/>
          <a:stretch>
            <a:fillRect/>
          </a:stretch>
        </p:blipFill>
        <p:spPr>
          <a:xfrm>
            <a:off x="396832" y="1566350"/>
            <a:ext cx="7154708" cy="2720642"/>
          </a:xfrm>
          <a:prstGeom prst="rect">
            <a:avLst/>
          </a:prstGeom>
        </p:spPr>
      </p:pic>
      <p:pic>
        <p:nvPicPr>
          <p:cNvPr id="8" name="Picture 7">
            <a:extLst>
              <a:ext uri="{FF2B5EF4-FFF2-40B4-BE49-F238E27FC236}">
                <a16:creationId xmlns:a16="http://schemas.microsoft.com/office/drawing/2014/main" id="{CE84FB48-BEE3-2461-4AE6-20B18B9BBFA9}"/>
              </a:ext>
            </a:extLst>
          </p:cNvPr>
          <p:cNvPicPr>
            <a:picLocks noChangeAspect="1"/>
          </p:cNvPicPr>
          <p:nvPr/>
        </p:nvPicPr>
        <p:blipFill>
          <a:blip r:embed="rId4"/>
          <a:stretch>
            <a:fillRect/>
          </a:stretch>
        </p:blipFill>
        <p:spPr>
          <a:xfrm>
            <a:off x="5003235" y="3795025"/>
            <a:ext cx="6791933" cy="2653276"/>
          </a:xfrm>
          <a:prstGeom prst="rect">
            <a:avLst/>
          </a:prstGeom>
        </p:spPr>
      </p:pic>
      <p:sp>
        <p:nvSpPr>
          <p:cNvPr id="15" name="TextBox 14">
            <a:extLst>
              <a:ext uri="{FF2B5EF4-FFF2-40B4-BE49-F238E27FC236}">
                <a16:creationId xmlns:a16="http://schemas.microsoft.com/office/drawing/2014/main" id="{B7BD86B4-62F6-D93F-8245-E48D23CAB6F5}"/>
              </a:ext>
            </a:extLst>
          </p:cNvPr>
          <p:cNvSpPr txBox="1"/>
          <p:nvPr/>
        </p:nvSpPr>
        <p:spPr>
          <a:xfrm>
            <a:off x="5731723" y="6488668"/>
            <a:ext cx="7093628" cy="369332"/>
          </a:xfrm>
          <a:prstGeom prst="rect">
            <a:avLst/>
          </a:prstGeom>
          <a:noFill/>
        </p:spPr>
        <p:txBody>
          <a:bodyPr wrap="square" rtlCol="0">
            <a:spAutoFit/>
          </a:bodyPr>
          <a:lstStyle/>
          <a:p>
            <a:r>
              <a:rPr lang="en-US" dirty="0"/>
              <a:t>https://harmreduction.org/about-us/principles-of-harm-reduction/</a:t>
            </a:r>
          </a:p>
        </p:txBody>
      </p:sp>
    </p:spTree>
    <p:extLst>
      <p:ext uri="{BB962C8B-B14F-4D97-AF65-F5344CB8AC3E}">
        <p14:creationId xmlns:p14="http://schemas.microsoft.com/office/powerpoint/2010/main" val="35151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5537200" y="1783767"/>
            <a:ext cx="6169892" cy="4351338"/>
          </a:xfrm>
        </p:spPr>
        <p:txBody>
          <a:bodyPr>
            <a:normAutofit/>
          </a:bodyPr>
          <a:lstStyle/>
          <a:p>
            <a:r>
              <a:rPr lang="en-US" dirty="0"/>
              <a:t>Change is gradual</a:t>
            </a:r>
          </a:p>
          <a:p>
            <a:r>
              <a:rPr lang="en-US" dirty="0"/>
              <a:t>Change is cyclical and constant</a:t>
            </a:r>
          </a:p>
          <a:p>
            <a:r>
              <a:rPr lang="en-US" dirty="0"/>
              <a:t>Change is progressive and sequential through stages</a:t>
            </a:r>
          </a:p>
          <a:p>
            <a:r>
              <a:rPr lang="en-US" dirty="0"/>
              <a:t>Relapse is likely and still progress</a:t>
            </a:r>
          </a:p>
          <a:p>
            <a:r>
              <a:rPr lang="en-US" dirty="0"/>
              <a:t>Meet people at their stage not yours</a:t>
            </a:r>
          </a:p>
          <a:p>
            <a:pPr marL="0" indent="0">
              <a:buNone/>
            </a:pPr>
            <a:endParaRPr lang="en-US" sz="2400" dirty="0"/>
          </a:p>
          <a:p>
            <a:pPr marL="0" indent="0">
              <a:buNone/>
            </a:pPr>
            <a:r>
              <a:rPr lang="en-US" sz="2400" dirty="0"/>
              <a:t>Prochaska, DiClemente &amp; Norcross - 1992</a:t>
            </a:r>
          </a:p>
        </p:txBody>
      </p:sp>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4876800" y="-2"/>
            <a:ext cx="7315200" cy="1294411"/>
          </a:xfrm>
        </p:spPr>
        <p:txBody>
          <a:bodyPr anchor="ctr">
            <a:normAutofit/>
          </a:bodyPr>
          <a:lstStyle/>
          <a:p>
            <a:r>
              <a:rPr lang="en-US" dirty="0"/>
              <a:t>Stages of Change/ Transtheoretical Model</a:t>
            </a:r>
          </a:p>
        </p:txBody>
      </p:sp>
      <p:pic>
        <p:nvPicPr>
          <p:cNvPr id="5" name="Google Shape;1256;p24">
            <a:extLst>
              <a:ext uri="{FF2B5EF4-FFF2-40B4-BE49-F238E27FC236}">
                <a16:creationId xmlns:a16="http://schemas.microsoft.com/office/drawing/2014/main" id="{646928AC-D2D2-4103-BAA7-8688203B1E6B}"/>
              </a:ext>
            </a:extLst>
          </p:cNvPr>
          <p:cNvPicPr preferRelativeResize="0">
            <a:picLocks/>
          </p:cNvPicPr>
          <p:nvPr/>
        </p:nvPicPr>
        <p:blipFill rotWithShape="1">
          <a:blip r:embed="rId3"/>
          <a:stretch/>
        </p:blipFill>
        <p:spPr>
          <a:xfrm>
            <a:off x="0" y="1082040"/>
            <a:ext cx="4876800" cy="4693919"/>
          </a:xfrm>
          <a:prstGeom prst="rect">
            <a:avLst/>
          </a:prstGeom>
          <a:noFill/>
          <a:ln>
            <a:noFill/>
          </a:ln>
        </p:spPr>
      </p:pic>
      <p:sp>
        <p:nvSpPr>
          <p:cNvPr id="4" name="Slide Number Placeholder 3" hidden="1">
            <a:extLst>
              <a:ext uri="{FF2B5EF4-FFF2-40B4-BE49-F238E27FC236}">
                <a16:creationId xmlns:a16="http://schemas.microsoft.com/office/drawing/2014/main" id="{E804A58E-229C-204C-8FFC-82A24FCFF2B6}"/>
              </a:ext>
            </a:extLst>
          </p:cNvPr>
          <p:cNvSpPr>
            <a:spLocks noGrp="1"/>
          </p:cNvSpPr>
          <p:nvPr>
            <p:ph type="sldNum" sz="quarter" idx="4294967295"/>
          </p:nvPr>
        </p:nvSpPr>
        <p:spPr>
          <a:xfrm>
            <a:off x="0" y="6253163"/>
            <a:ext cx="544513" cy="365125"/>
          </a:xfrm>
        </p:spPr>
        <p:txBody>
          <a:bodyPr/>
          <a:lstStyle/>
          <a:p>
            <a:pPr>
              <a:spcAft>
                <a:spcPts val="600"/>
              </a:spcAft>
            </a:pPr>
            <a:fld id="{D275CE6D-5C38-C543-B8AD-F8110668FDF9}" type="slidenum">
              <a:rPr lang="en-US" smtClean="0"/>
              <a:pPr>
                <a:spcAft>
                  <a:spcPts val="600"/>
                </a:spcAft>
              </a:pPr>
              <a:t>22</a:t>
            </a:fld>
            <a:endParaRPr lang="en-US"/>
          </a:p>
        </p:txBody>
      </p:sp>
    </p:spTree>
    <p:extLst>
      <p:ext uri="{BB962C8B-B14F-4D97-AF65-F5344CB8AC3E}">
        <p14:creationId xmlns:p14="http://schemas.microsoft.com/office/powerpoint/2010/main" val="55391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09B13-A6E7-7A44-A609-E921D61269D6}"/>
              </a:ext>
            </a:extLst>
          </p:cNvPr>
          <p:cNvSpPr>
            <a:spLocks noGrp="1"/>
          </p:cNvSpPr>
          <p:nvPr>
            <p:ph type="sldNum" sz="quarter" idx="10"/>
          </p:nvPr>
        </p:nvSpPr>
        <p:spPr/>
        <p:txBody>
          <a:bodyPr/>
          <a:lstStyle/>
          <a:p>
            <a:fld id="{2AAA63C1-38C1-514E-A205-135D40B9EDC8}" type="slidenum">
              <a:rPr lang="en-US" smtClean="0"/>
              <a:t>23</a:t>
            </a:fld>
            <a:endParaRPr lang="en-US"/>
          </a:p>
        </p:txBody>
      </p:sp>
      <p:sp>
        <p:nvSpPr>
          <p:cNvPr id="3" name="Title 2">
            <a:extLst>
              <a:ext uri="{FF2B5EF4-FFF2-40B4-BE49-F238E27FC236}">
                <a16:creationId xmlns:a16="http://schemas.microsoft.com/office/drawing/2014/main" id="{AC529578-F88D-35C8-902B-A2C95B06CAB2}"/>
              </a:ext>
            </a:extLst>
          </p:cNvPr>
          <p:cNvSpPr>
            <a:spLocks noGrp="1"/>
          </p:cNvSpPr>
          <p:nvPr>
            <p:ph type="title"/>
          </p:nvPr>
        </p:nvSpPr>
        <p:spPr/>
        <p:txBody>
          <a:bodyPr/>
          <a:lstStyle/>
          <a:p>
            <a:r>
              <a:rPr lang="en-US">
                <a:latin typeface="Arial"/>
                <a:cs typeface="Arial"/>
              </a:rPr>
              <a:t>Case study</a:t>
            </a:r>
            <a:endParaRPr lang="en-US"/>
          </a:p>
        </p:txBody>
      </p:sp>
    </p:spTree>
    <p:extLst>
      <p:ext uri="{BB962C8B-B14F-4D97-AF65-F5344CB8AC3E}">
        <p14:creationId xmlns:p14="http://schemas.microsoft.com/office/powerpoint/2010/main" val="252530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B489-89DF-FC24-6EAE-33A71C647CC7}"/>
              </a:ext>
            </a:extLst>
          </p:cNvPr>
          <p:cNvSpPr>
            <a:spLocks noGrp="1"/>
          </p:cNvSpPr>
          <p:nvPr>
            <p:ph type="title"/>
          </p:nvPr>
        </p:nvSpPr>
        <p:spPr/>
        <p:txBody>
          <a:bodyPr/>
          <a:lstStyle/>
          <a:p>
            <a:r>
              <a:rPr lang="en-US">
                <a:latin typeface="Arial"/>
                <a:cs typeface="Arial"/>
              </a:rPr>
              <a:t>FQHC Client</a:t>
            </a:r>
            <a:endParaRPr lang="en-US"/>
          </a:p>
        </p:txBody>
      </p:sp>
      <p:sp>
        <p:nvSpPr>
          <p:cNvPr id="3" name="Content Placeholder 2">
            <a:extLst>
              <a:ext uri="{FF2B5EF4-FFF2-40B4-BE49-F238E27FC236}">
                <a16:creationId xmlns:a16="http://schemas.microsoft.com/office/drawing/2014/main" id="{ABF25820-D7EC-80EB-55A9-9268A90E6744}"/>
              </a:ext>
            </a:extLst>
          </p:cNvPr>
          <p:cNvSpPr>
            <a:spLocks noGrp="1"/>
          </p:cNvSpPr>
          <p:nvPr>
            <p:ph idx="1"/>
          </p:nvPr>
        </p:nvSpPr>
        <p:spPr>
          <a:xfrm>
            <a:off x="248198" y="1477109"/>
            <a:ext cx="11756621" cy="4890313"/>
          </a:xfrm>
        </p:spPr>
        <p:txBody>
          <a:bodyPr vert="horz" lIns="91440" tIns="45720" rIns="91440" bIns="45720" rtlCol="0" anchor="t">
            <a:noAutofit/>
          </a:bodyPr>
          <a:lstStyle/>
          <a:p>
            <a:pPr marL="0" indent="0">
              <a:buNone/>
            </a:pPr>
            <a:r>
              <a:rPr lang="en-US" dirty="0">
                <a:latin typeface="Arial"/>
                <a:cs typeface="Arial"/>
              </a:rPr>
              <a:t>Rose is a 48-year-old cis-gender Latinx female receiving care at your FQHC.  She is currently diagnosed with high blood pressure and diabetes.  She struggles with adherence and attending appointments.  Rose is currently living in an encampment and uses fentanyl and methamphetamine daily.  She is seeking care today as a follow-up to an inpatient hospitalization for an infection.  The hospital started Rose on buprenorphine, and she would like to continue her current dose.  She reports her last hospitalization scared her and she is ready to stop using fentanyl and feels her current dose really manages her cravings.  She is not interested in stopping methamphetamine use- she feels it helps her in her activities of daily living.  She is not interested in seeking housing services as the last case manager she met with was judgmental and the encampment feels like home.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4835080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02896-2F4E-96A2-47B3-2BB1E78D1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5186C-AA0F-1719-0EEF-5AD578C0E7D3}"/>
              </a:ext>
            </a:extLst>
          </p:cNvPr>
          <p:cNvSpPr>
            <a:spLocks noGrp="1"/>
          </p:cNvSpPr>
          <p:nvPr>
            <p:ph type="title"/>
          </p:nvPr>
        </p:nvSpPr>
        <p:spPr/>
        <p:txBody>
          <a:bodyPr/>
          <a:lstStyle/>
          <a:p>
            <a:r>
              <a:rPr lang="en-US" dirty="0"/>
              <a:t>Reflection Questions</a:t>
            </a:r>
          </a:p>
        </p:txBody>
      </p:sp>
      <p:sp>
        <p:nvSpPr>
          <p:cNvPr id="3" name="Content Placeholder 2">
            <a:extLst>
              <a:ext uri="{FF2B5EF4-FFF2-40B4-BE49-F238E27FC236}">
                <a16:creationId xmlns:a16="http://schemas.microsoft.com/office/drawing/2014/main" id="{A55355D9-D3EA-6E74-9BAD-42B155B3B477}"/>
              </a:ext>
            </a:extLst>
          </p:cNvPr>
          <p:cNvSpPr>
            <a:spLocks noGrp="1"/>
          </p:cNvSpPr>
          <p:nvPr>
            <p:ph idx="1"/>
          </p:nvPr>
        </p:nvSpPr>
        <p:spPr/>
        <p:txBody>
          <a:bodyPr/>
          <a:lstStyle/>
          <a:p>
            <a:r>
              <a:rPr lang="en-US" dirty="0"/>
              <a:t>What was your first impression of the individual described? </a:t>
            </a:r>
          </a:p>
          <a:p>
            <a:r>
              <a:rPr lang="en-US" dirty="0"/>
              <a:t>What assumptions did you make about their character, lifestyle, and choices? </a:t>
            </a:r>
          </a:p>
          <a:p>
            <a:r>
              <a:rPr lang="en-US" dirty="0"/>
              <a:t>How do you think society views this individual, and why? </a:t>
            </a:r>
          </a:p>
          <a:p>
            <a:r>
              <a:rPr lang="en-US" dirty="0"/>
              <a:t>Where do you think your views come from? </a:t>
            </a:r>
          </a:p>
          <a:p>
            <a:pPr marL="0" indent="0">
              <a:buNone/>
            </a:pPr>
            <a:endParaRPr lang="en-US" dirty="0"/>
          </a:p>
        </p:txBody>
      </p:sp>
    </p:spTree>
    <p:extLst>
      <p:ext uri="{BB962C8B-B14F-4D97-AF65-F5344CB8AC3E}">
        <p14:creationId xmlns:p14="http://schemas.microsoft.com/office/powerpoint/2010/main" val="432890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B489-89DF-FC24-6EAE-33A71C647CC7}"/>
              </a:ext>
            </a:extLst>
          </p:cNvPr>
          <p:cNvSpPr>
            <a:spLocks noGrp="1"/>
          </p:cNvSpPr>
          <p:nvPr>
            <p:ph type="title"/>
          </p:nvPr>
        </p:nvSpPr>
        <p:spPr/>
        <p:txBody>
          <a:bodyPr/>
          <a:lstStyle/>
          <a:p>
            <a:r>
              <a:rPr lang="en-US">
                <a:latin typeface="Arial"/>
                <a:cs typeface="Arial"/>
              </a:rPr>
              <a:t>FQHC Client</a:t>
            </a:r>
            <a:endParaRPr lang="en-US"/>
          </a:p>
        </p:txBody>
      </p:sp>
      <p:sp>
        <p:nvSpPr>
          <p:cNvPr id="3" name="Content Placeholder 2">
            <a:extLst>
              <a:ext uri="{FF2B5EF4-FFF2-40B4-BE49-F238E27FC236}">
                <a16:creationId xmlns:a16="http://schemas.microsoft.com/office/drawing/2014/main" id="{ABF25820-D7EC-80EB-55A9-9268A90E6744}"/>
              </a:ext>
            </a:extLst>
          </p:cNvPr>
          <p:cNvSpPr>
            <a:spLocks noGrp="1"/>
          </p:cNvSpPr>
          <p:nvPr>
            <p:ph idx="1"/>
          </p:nvPr>
        </p:nvSpPr>
        <p:spPr>
          <a:xfrm>
            <a:off x="248198" y="1477109"/>
            <a:ext cx="11756621" cy="4890313"/>
          </a:xfrm>
        </p:spPr>
        <p:txBody>
          <a:bodyPr vert="horz" lIns="91440" tIns="45720" rIns="91440" bIns="45720" rtlCol="0" anchor="t">
            <a:noAutofit/>
          </a:bodyPr>
          <a:lstStyle/>
          <a:p>
            <a:pPr marL="0" indent="0">
              <a:buNone/>
            </a:pPr>
            <a:r>
              <a:rPr lang="en-US">
                <a:latin typeface="Arial"/>
                <a:cs typeface="Arial"/>
              </a:rPr>
              <a:t>The shelter in your community calls your front desk to schedule an appointment for Dorothy.  She resides in their shelter and recently learned she is pregnant.  She is using fentanyl and cannabis.  Her current income is through commercial sex work. The shelter is referring her as they understand you provide MAT.  Dorothy is interested in exploring her options.  She would like to stop using fentanyl but will not stop using cannabis as it helps to manage her anxiety.  </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956952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842A-B1A5-A797-3949-67458EFD95E1}"/>
              </a:ext>
            </a:extLst>
          </p:cNvPr>
          <p:cNvSpPr>
            <a:spLocks noGrp="1"/>
          </p:cNvSpPr>
          <p:nvPr>
            <p:ph type="title"/>
          </p:nvPr>
        </p:nvSpPr>
        <p:spPr/>
        <p:txBody>
          <a:bodyPr/>
          <a:lstStyle/>
          <a:p>
            <a:r>
              <a:rPr lang="en-US" dirty="0"/>
              <a:t>Reflection Questions</a:t>
            </a:r>
          </a:p>
        </p:txBody>
      </p:sp>
      <p:sp>
        <p:nvSpPr>
          <p:cNvPr id="3" name="Content Placeholder 2">
            <a:extLst>
              <a:ext uri="{FF2B5EF4-FFF2-40B4-BE49-F238E27FC236}">
                <a16:creationId xmlns:a16="http://schemas.microsoft.com/office/drawing/2014/main" id="{377AD14F-3E8E-2D47-517B-F602CEFAFBA5}"/>
              </a:ext>
            </a:extLst>
          </p:cNvPr>
          <p:cNvSpPr>
            <a:spLocks noGrp="1"/>
          </p:cNvSpPr>
          <p:nvPr>
            <p:ph idx="1"/>
          </p:nvPr>
        </p:nvSpPr>
        <p:spPr/>
        <p:txBody>
          <a:bodyPr/>
          <a:lstStyle/>
          <a:p>
            <a:r>
              <a:rPr lang="en-US" dirty="0"/>
              <a:t>What was your first impression of the individual described? </a:t>
            </a:r>
          </a:p>
          <a:p>
            <a:r>
              <a:rPr lang="en-US" dirty="0"/>
              <a:t>What assumptions did you make about their character, lifestyle, and choices? </a:t>
            </a:r>
          </a:p>
          <a:p>
            <a:r>
              <a:rPr lang="en-US" dirty="0"/>
              <a:t>How do you think society views this individual, and why? </a:t>
            </a:r>
          </a:p>
          <a:p>
            <a:r>
              <a:rPr lang="en-US" dirty="0"/>
              <a:t>Where do you think your views come from? </a:t>
            </a:r>
          </a:p>
          <a:p>
            <a:pPr marL="0" indent="0">
              <a:buNone/>
            </a:pPr>
            <a:endParaRPr lang="en-US" dirty="0"/>
          </a:p>
        </p:txBody>
      </p:sp>
    </p:spTree>
    <p:extLst>
      <p:ext uri="{BB962C8B-B14F-4D97-AF65-F5344CB8AC3E}">
        <p14:creationId xmlns:p14="http://schemas.microsoft.com/office/powerpoint/2010/main" val="83290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9F04-2248-3C17-B521-4DF000AA0C64}"/>
              </a:ext>
            </a:extLst>
          </p:cNvPr>
          <p:cNvSpPr>
            <a:spLocks noGrp="1"/>
          </p:cNvSpPr>
          <p:nvPr>
            <p:ph type="title"/>
          </p:nvPr>
        </p:nvSpPr>
        <p:spPr/>
        <p:txBody>
          <a:bodyPr/>
          <a:lstStyle/>
          <a:p>
            <a:r>
              <a:rPr lang="en-US" dirty="0"/>
              <a:t>Possible Support for case study patients</a:t>
            </a:r>
          </a:p>
        </p:txBody>
      </p:sp>
      <p:sp>
        <p:nvSpPr>
          <p:cNvPr id="3" name="Content Placeholder 2">
            <a:extLst>
              <a:ext uri="{FF2B5EF4-FFF2-40B4-BE49-F238E27FC236}">
                <a16:creationId xmlns:a16="http://schemas.microsoft.com/office/drawing/2014/main" id="{E4F6FDBB-3B6F-BBC2-2E90-7C57B8A32ACA}"/>
              </a:ext>
            </a:extLst>
          </p:cNvPr>
          <p:cNvSpPr>
            <a:spLocks noGrp="1"/>
          </p:cNvSpPr>
          <p:nvPr>
            <p:ph idx="1"/>
          </p:nvPr>
        </p:nvSpPr>
        <p:spPr>
          <a:xfrm>
            <a:off x="824344" y="1484671"/>
            <a:ext cx="10279085" cy="5201264"/>
          </a:xfrm>
        </p:spPr>
        <p:txBody>
          <a:bodyPr>
            <a:normAutofit lnSpcReduction="10000"/>
          </a:bodyPr>
          <a:lstStyle/>
          <a:p>
            <a:pPr marL="514350" indent="-514350">
              <a:buFont typeface="+mj-lt"/>
              <a:buAutoNum type="arabicPeriod"/>
            </a:pPr>
            <a:r>
              <a:rPr lang="en-US" b="1" dirty="0"/>
              <a:t>Equity-grounded</a:t>
            </a:r>
          </a:p>
          <a:p>
            <a:pPr marL="911215" lvl="1" indent="-514350">
              <a:buFont typeface="+mj-lt"/>
              <a:buAutoNum type="arabicPeriod"/>
            </a:pPr>
            <a:r>
              <a:rPr lang="en-US" dirty="0"/>
              <a:t>Nonjudgemental approach </a:t>
            </a:r>
          </a:p>
          <a:p>
            <a:pPr marL="911215" lvl="1" indent="-514350">
              <a:buFont typeface="+mj-lt"/>
              <a:buAutoNum type="arabicPeriod"/>
            </a:pPr>
            <a:r>
              <a:rPr lang="en-US" dirty="0"/>
              <a:t>Active listening, open-ended questions</a:t>
            </a:r>
          </a:p>
          <a:p>
            <a:pPr marL="911215" lvl="1" indent="-514350">
              <a:buFont typeface="+mj-lt"/>
              <a:buAutoNum type="arabicPeriod"/>
            </a:pPr>
            <a:r>
              <a:rPr lang="en-US" dirty="0"/>
              <a:t>Learning why they use drugs, how it serves them, and what motivates them to change </a:t>
            </a:r>
          </a:p>
          <a:p>
            <a:pPr marL="514350" indent="-514350">
              <a:buFont typeface="+mj-lt"/>
              <a:buAutoNum type="arabicPeriod"/>
            </a:pPr>
            <a:r>
              <a:rPr lang="en-US" b="1" dirty="0"/>
              <a:t>Person-centered</a:t>
            </a:r>
          </a:p>
          <a:p>
            <a:pPr marL="911215" lvl="1" indent="-514350">
              <a:buFont typeface="+mj-lt"/>
              <a:buAutoNum type="arabicPeriod"/>
            </a:pPr>
            <a:r>
              <a:rPr lang="en-US" dirty="0"/>
              <a:t>Consider co-occurring disorders </a:t>
            </a:r>
          </a:p>
          <a:p>
            <a:pPr marL="911215" lvl="1" indent="-514350">
              <a:buFont typeface="+mj-lt"/>
              <a:buAutoNum type="arabicPeriod"/>
            </a:pPr>
            <a:r>
              <a:rPr lang="en-US" dirty="0"/>
              <a:t>Infectious disease testing and treatment </a:t>
            </a:r>
          </a:p>
          <a:p>
            <a:pPr marL="911215" lvl="1" indent="-514350">
              <a:buFont typeface="+mj-lt"/>
              <a:buAutoNum type="arabicPeriod"/>
            </a:pPr>
            <a:r>
              <a:rPr lang="en-US" dirty="0"/>
              <a:t>Improve provider communication </a:t>
            </a:r>
          </a:p>
          <a:p>
            <a:pPr marL="514350" indent="-514350">
              <a:buFont typeface="+mj-lt"/>
              <a:buAutoNum type="arabicPeriod"/>
            </a:pPr>
            <a:r>
              <a:rPr lang="en-US" b="1" dirty="0"/>
              <a:t>Community-Driven </a:t>
            </a:r>
          </a:p>
          <a:p>
            <a:pPr marL="911215" lvl="1" indent="-514350">
              <a:buFont typeface="+mj-lt"/>
              <a:buAutoNum type="arabicPeriod"/>
            </a:pPr>
            <a:r>
              <a:rPr lang="en-US" dirty="0"/>
              <a:t>Consider the community resources available to them </a:t>
            </a:r>
          </a:p>
          <a:p>
            <a:pPr marL="911215" lvl="1" indent="-514350">
              <a:buFont typeface="+mj-lt"/>
              <a:buAutoNum type="arabicPeriod"/>
            </a:pPr>
            <a:r>
              <a:rPr lang="en-US" dirty="0"/>
              <a:t>Consider the context in which they live and how that may influence change  </a:t>
            </a:r>
          </a:p>
          <a:p>
            <a:pPr marL="911215" lvl="1" indent="-514350">
              <a:buFont typeface="+mj-lt"/>
              <a:buAutoNum type="arabicPeriod"/>
            </a:pPr>
            <a:endParaRPr lang="en-US" dirty="0"/>
          </a:p>
        </p:txBody>
      </p:sp>
    </p:spTree>
    <p:extLst>
      <p:ext uri="{BB962C8B-B14F-4D97-AF65-F5344CB8AC3E}">
        <p14:creationId xmlns:p14="http://schemas.microsoft.com/office/powerpoint/2010/main" val="368975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00EB3-5BAA-A69C-42AB-7FBC00C8A3B4}"/>
              </a:ext>
            </a:extLst>
          </p:cNvPr>
          <p:cNvSpPr>
            <a:spLocks noGrp="1"/>
          </p:cNvSpPr>
          <p:nvPr>
            <p:ph type="sldNum" sz="quarter" idx="10"/>
          </p:nvPr>
        </p:nvSpPr>
        <p:spPr/>
        <p:txBody>
          <a:bodyPr/>
          <a:lstStyle/>
          <a:p>
            <a:fld id="{2AAA63C1-38C1-514E-A205-135D40B9EDC8}" type="slidenum">
              <a:rPr lang="en-US" smtClean="0"/>
              <a:t>29</a:t>
            </a:fld>
            <a:endParaRPr lang="en-US"/>
          </a:p>
        </p:txBody>
      </p:sp>
      <p:sp>
        <p:nvSpPr>
          <p:cNvPr id="3" name="Title 2">
            <a:extLst>
              <a:ext uri="{FF2B5EF4-FFF2-40B4-BE49-F238E27FC236}">
                <a16:creationId xmlns:a16="http://schemas.microsoft.com/office/drawing/2014/main" id="{9D98A1E5-6391-C5B1-82E8-23BE2A0620E4}"/>
              </a:ext>
            </a:extLst>
          </p:cNvPr>
          <p:cNvSpPr>
            <a:spLocks noGrp="1"/>
          </p:cNvSpPr>
          <p:nvPr>
            <p:ph type="title"/>
          </p:nvPr>
        </p:nvSpPr>
        <p:spPr/>
        <p:txBody>
          <a:bodyPr/>
          <a:lstStyle/>
          <a:p>
            <a:r>
              <a:rPr lang="en-US" dirty="0">
                <a:latin typeface="Arial"/>
                <a:cs typeface="Arial"/>
              </a:rPr>
              <a:t>Thank you</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436CCAE-62C7-1DD0-BD0E-3AE663B77B23}"/>
                  </a:ext>
                </a:extLst>
              </p14:cNvPr>
              <p14:cNvContentPartPr/>
              <p14:nvPr/>
            </p14:nvContentPartPr>
            <p14:xfrm>
              <a:off x="3552264" y="3328147"/>
              <a:ext cx="11205" cy="11205"/>
            </p14:xfrm>
          </p:contentPart>
        </mc:Choice>
        <mc:Fallback xmlns="">
          <p:pic>
            <p:nvPicPr>
              <p:cNvPr id="4" name="Ink 3">
                <a:extLst>
                  <a:ext uri="{FF2B5EF4-FFF2-40B4-BE49-F238E27FC236}">
                    <a16:creationId xmlns:a16="http://schemas.microsoft.com/office/drawing/2014/main" id="{4436CCAE-62C7-1DD0-BD0E-3AE663B77B23}"/>
                  </a:ext>
                </a:extLst>
              </p:cNvPr>
              <p:cNvPicPr/>
              <p:nvPr/>
            </p:nvPicPr>
            <p:blipFill>
              <a:blip r:embed="rId3"/>
              <a:stretch>
                <a:fillRect/>
              </a:stretch>
            </p:blipFill>
            <p:spPr>
              <a:xfrm>
                <a:off x="2992014" y="2767897"/>
                <a:ext cx="1120500" cy="1120500"/>
              </a:xfrm>
              <a:prstGeom prst="rect">
                <a:avLst/>
              </a:prstGeom>
            </p:spPr>
          </p:pic>
        </mc:Fallback>
      </mc:AlternateContent>
    </p:spTree>
    <p:extLst>
      <p:ext uri="{BB962C8B-B14F-4D97-AF65-F5344CB8AC3E}">
        <p14:creationId xmlns:p14="http://schemas.microsoft.com/office/powerpoint/2010/main" val="260475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6308-2ADF-8241-E0D9-C5D83262061E}"/>
              </a:ext>
            </a:extLst>
          </p:cNvPr>
          <p:cNvSpPr>
            <a:spLocks noGrp="1"/>
          </p:cNvSpPr>
          <p:nvPr>
            <p:ph type="title"/>
          </p:nvPr>
        </p:nvSpPr>
        <p:spPr/>
        <p:txBody>
          <a:bodyPr/>
          <a:lstStyle/>
          <a:p>
            <a:r>
              <a:rPr lang="en-US" dirty="0"/>
              <a:t>Financial Disclosure</a:t>
            </a:r>
          </a:p>
        </p:txBody>
      </p:sp>
      <p:sp>
        <p:nvSpPr>
          <p:cNvPr id="3" name="Content Placeholder 2">
            <a:extLst>
              <a:ext uri="{FF2B5EF4-FFF2-40B4-BE49-F238E27FC236}">
                <a16:creationId xmlns:a16="http://schemas.microsoft.com/office/drawing/2014/main" id="{BF61C2EB-D742-11AB-EB42-F8EDD0223FF6}"/>
              </a:ext>
            </a:extLst>
          </p:cNvPr>
          <p:cNvSpPr>
            <a:spLocks noGrp="1"/>
          </p:cNvSpPr>
          <p:nvPr>
            <p:ph idx="1"/>
          </p:nvPr>
        </p:nvSpPr>
        <p:spPr/>
        <p:txBody>
          <a:bodyPr/>
          <a:lstStyle/>
          <a:p>
            <a:pPr marL="0" indent="0">
              <a:buNone/>
            </a:pPr>
            <a:r>
              <a:rPr lang="en-US" dirty="0"/>
              <a:t>Harm Reduction Therapeutics, the manufacturer of the 3 mg naloxone nasal spray </a:t>
            </a:r>
            <a:r>
              <a:rPr lang="en-US" dirty="0" err="1"/>
              <a:t>RiVive</a:t>
            </a:r>
            <a:r>
              <a:rPr lang="en-US" dirty="0"/>
              <a:t>® is a client of Health Management Associates. </a:t>
            </a:r>
          </a:p>
          <a:p>
            <a:pPr marL="0" indent="0">
              <a:buNone/>
            </a:pPr>
            <a:endParaRPr lang="en-US" dirty="0"/>
          </a:p>
          <a:p>
            <a:pPr marL="0" indent="0">
              <a:buNone/>
            </a:pPr>
            <a:r>
              <a:rPr lang="en-US" dirty="0"/>
              <a:t>The presenters otherwise have no conflicts of interest to disclose. </a:t>
            </a:r>
          </a:p>
        </p:txBody>
      </p:sp>
    </p:spTree>
    <p:extLst>
      <p:ext uri="{BB962C8B-B14F-4D97-AF65-F5344CB8AC3E}">
        <p14:creationId xmlns:p14="http://schemas.microsoft.com/office/powerpoint/2010/main" val="177187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21FD8-65EA-E3FC-0AFD-2B423052246E}"/>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605FD0F9-0A76-4226-3CA3-89ED29E86806}"/>
              </a:ext>
            </a:extLst>
          </p:cNvPr>
          <p:cNvSpPr>
            <a:spLocks noGrp="1"/>
          </p:cNvSpPr>
          <p:nvPr>
            <p:ph idx="1"/>
          </p:nvPr>
        </p:nvSpPr>
        <p:spPr/>
        <p:txBody>
          <a:bodyPr>
            <a:normAutofit fontScale="85000" lnSpcReduction="20000"/>
          </a:bodyPr>
          <a:lstStyle/>
          <a:p>
            <a:pPr marL="0" indent="0">
              <a:buNone/>
            </a:pPr>
            <a:r>
              <a:rPr lang="en-US" b="0" i="0" dirty="0">
                <a:solidFill>
                  <a:srgbClr val="212121"/>
                </a:solidFill>
                <a:effectLst/>
                <a:latin typeface="BlinkMacSystemFont"/>
              </a:rPr>
              <a:t>Paquette CE, Daughters SB, </a:t>
            </a:r>
            <a:r>
              <a:rPr lang="en-US" b="0" i="0" dirty="0" err="1">
                <a:solidFill>
                  <a:srgbClr val="212121"/>
                </a:solidFill>
                <a:effectLst/>
                <a:latin typeface="BlinkMacSystemFont"/>
              </a:rPr>
              <a:t>Witkiewitz</a:t>
            </a:r>
            <a:r>
              <a:rPr lang="en-US" b="0" i="0" dirty="0">
                <a:solidFill>
                  <a:srgbClr val="212121"/>
                </a:solidFill>
                <a:effectLst/>
                <a:latin typeface="BlinkMacSystemFont"/>
              </a:rPr>
              <a:t> K. Expanding the continuum of substance use disorder treatment: </a:t>
            </a:r>
            <a:r>
              <a:rPr lang="en-US" b="0" i="0" dirty="0" err="1">
                <a:solidFill>
                  <a:srgbClr val="212121"/>
                </a:solidFill>
                <a:effectLst/>
                <a:latin typeface="BlinkMacSystemFont"/>
              </a:rPr>
              <a:t>Nonabstinence</a:t>
            </a:r>
            <a:r>
              <a:rPr lang="en-US" b="0" i="0" dirty="0">
                <a:solidFill>
                  <a:srgbClr val="212121"/>
                </a:solidFill>
                <a:effectLst/>
                <a:latin typeface="BlinkMacSystemFont"/>
              </a:rPr>
              <a:t> approaches. Clin Psychol Rev. 2022 Feb;91:102110. </a:t>
            </a:r>
            <a:r>
              <a:rPr lang="en-US" b="0" i="0" dirty="0" err="1">
                <a:solidFill>
                  <a:srgbClr val="212121"/>
                </a:solidFill>
                <a:effectLst/>
                <a:latin typeface="BlinkMacSystemFont"/>
              </a:rPr>
              <a:t>doi</a:t>
            </a:r>
            <a:r>
              <a:rPr lang="en-US" b="0" i="0" dirty="0">
                <a:solidFill>
                  <a:srgbClr val="212121"/>
                </a:solidFill>
                <a:effectLst/>
                <a:latin typeface="BlinkMacSystemFont"/>
              </a:rPr>
              <a:t>: 10.1016/j.cpr.2021.102110. </a:t>
            </a:r>
            <a:r>
              <a:rPr lang="en-US" b="0" i="0" dirty="0" err="1">
                <a:solidFill>
                  <a:srgbClr val="212121"/>
                </a:solidFill>
                <a:effectLst/>
                <a:latin typeface="BlinkMacSystemFont"/>
              </a:rPr>
              <a:t>Epub</a:t>
            </a:r>
            <a:r>
              <a:rPr lang="en-US" b="0" i="0" dirty="0">
                <a:solidFill>
                  <a:srgbClr val="212121"/>
                </a:solidFill>
                <a:effectLst/>
                <a:latin typeface="BlinkMacSystemFont"/>
              </a:rPr>
              <a:t> 2021 Nov 26. PMID: 34864497; PMCID: PMC8815796.</a:t>
            </a:r>
          </a:p>
          <a:p>
            <a:pPr marL="0" indent="0">
              <a:buNone/>
            </a:pPr>
            <a:endParaRPr lang="en-US" dirty="0">
              <a:solidFill>
                <a:srgbClr val="212121"/>
              </a:solidFill>
              <a:latin typeface="BlinkMacSystemFont"/>
            </a:endParaRPr>
          </a:p>
          <a:p>
            <a:pPr marL="0" indent="0">
              <a:buNone/>
            </a:pPr>
            <a:r>
              <a:rPr lang="en-US" b="0" i="0" dirty="0">
                <a:solidFill>
                  <a:srgbClr val="212121"/>
                </a:solidFill>
                <a:effectLst/>
                <a:latin typeface="BlinkMacSystemFont"/>
              </a:rPr>
              <a:t>Waite MR, Heslin K, Cook J, Kim A, Simpson M. Predicting substance use disorder treatment follow-ups and relapse across the continuum of care at a single behavioral health center. J </a:t>
            </a:r>
            <a:r>
              <a:rPr lang="en-US" b="0" i="0" dirty="0" err="1">
                <a:solidFill>
                  <a:srgbClr val="212121"/>
                </a:solidFill>
                <a:effectLst/>
                <a:latin typeface="BlinkMacSystemFont"/>
              </a:rPr>
              <a:t>Subst</a:t>
            </a:r>
            <a:r>
              <a:rPr lang="en-US" b="0" i="0" dirty="0">
                <a:solidFill>
                  <a:srgbClr val="212121"/>
                </a:solidFill>
                <a:effectLst/>
                <a:latin typeface="BlinkMacSystemFont"/>
              </a:rPr>
              <a:t> Use Addict Treat. 2023 Apr;147:208933. </a:t>
            </a:r>
            <a:r>
              <a:rPr lang="en-US" b="0" i="0" dirty="0" err="1">
                <a:solidFill>
                  <a:srgbClr val="212121"/>
                </a:solidFill>
                <a:effectLst/>
                <a:latin typeface="BlinkMacSystemFont"/>
              </a:rPr>
              <a:t>doi</a:t>
            </a:r>
            <a:r>
              <a:rPr lang="en-US" b="0" i="0" dirty="0">
                <a:solidFill>
                  <a:srgbClr val="212121"/>
                </a:solidFill>
                <a:effectLst/>
                <a:latin typeface="BlinkMacSystemFont"/>
              </a:rPr>
              <a:t>: 10.1016/j.josat.2022.208933. </a:t>
            </a:r>
            <a:r>
              <a:rPr lang="en-US" b="0" i="0" dirty="0" err="1">
                <a:solidFill>
                  <a:srgbClr val="212121"/>
                </a:solidFill>
                <a:effectLst/>
                <a:latin typeface="BlinkMacSystemFont"/>
              </a:rPr>
              <a:t>Epub</a:t>
            </a:r>
            <a:r>
              <a:rPr lang="en-US" b="0" i="0" dirty="0">
                <a:solidFill>
                  <a:srgbClr val="212121"/>
                </a:solidFill>
                <a:effectLst/>
                <a:latin typeface="BlinkMacSystemFont"/>
              </a:rPr>
              <a:t> 2023 Jan 6. PMID: 36805798.</a:t>
            </a:r>
          </a:p>
          <a:p>
            <a:pPr marL="0" indent="0">
              <a:buNone/>
            </a:pPr>
            <a:endParaRPr lang="en-US" dirty="0">
              <a:solidFill>
                <a:srgbClr val="212121"/>
              </a:solidFill>
              <a:latin typeface="BlinkMacSystemFont"/>
            </a:endParaRPr>
          </a:p>
          <a:p>
            <a:pPr marL="0" indent="0">
              <a:buNone/>
            </a:pPr>
            <a:r>
              <a:rPr lang="en-US" b="0" i="0" dirty="0" err="1">
                <a:solidFill>
                  <a:srgbClr val="212121"/>
                </a:solidFill>
                <a:effectLst/>
                <a:latin typeface="BlinkMacSystemFont"/>
              </a:rPr>
              <a:t>Crable</a:t>
            </a:r>
            <a:r>
              <a:rPr lang="en-US" b="0" i="0" dirty="0">
                <a:solidFill>
                  <a:srgbClr val="212121"/>
                </a:solidFill>
                <a:effectLst/>
                <a:latin typeface="BlinkMacSystemFont"/>
              </a:rPr>
              <a:t> EL, </a:t>
            </a:r>
            <a:r>
              <a:rPr lang="en-US" b="0" i="0" dirty="0" err="1">
                <a:solidFill>
                  <a:srgbClr val="212121"/>
                </a:solidFill>
                <a:effectLst/>
                <a:latin typeface="BlinkMacSystemFont"/>
              </a:rPr>
              <a:t>Drainoni</a:t>
            </a:r>
            <a:r>
              <a:rPr lang="en-US" b="0" i="0" dirty="0">
                <a:solidFill>
                  <a:srgbClr val="212121"/>
                </a:solidFill>
                <a:effectLst/>
                <a:latin typeface="BlinkMacSystemFont"/>
              </a:rPr>
              <a:t> ML, Jones DK, Walley AY, Milton Hicks J. Predicting longitudinal service use for individuals with substance use disorders: A latent profile analysis. J </a:t>
            </a:r>
            <a:r>
              <a:rPr lang="en-US" b="0" i="0" dirty="0" err="1">
                <a:solidFill>
                  <a:srgbClr val="212121"/>
                </a:solidFill>
                <a:effectLst/>
                <a:latin typeface="BlinkMacSystemFont"/>
              </a:rPr>
              <a:t>Subst</a:t>
            </a:r>
            <a:r>
              <a:rPr lang="en-US" b="0" i="0" dirty="0">
                <a:solidFill>
                  <a:srgbClr val="212121"/>
                </a:solidFill>
                <a:effectLst/>
                <a:latin typeface="BlinkMacSystemFont"/>
              </a:rPr>
              <a:t> Abuse Treat. 2022 Jan;132:108632. </a:t>
            </a:r>
            <a:r>
              <a:rPr lang="en-US" b="0" i="0" dirty="0" err="1">
                <a:solidFill>
                  <a:srgbClr val="212121"/>
                </a:solidFill>
                <a:effectLst/>
                <a:latin typeface="BlinkMacSystemFont"/>
              </a:rPr>
              <a:t>doi</a:t>
            </a:r>
            <a:r>
              <a:rPr lang="en-US" b="0" i="0" dirty="0">
                <a:solidFill>
                  <a:srgbClr val="212121"/>
                </a:solidFill>
                <a:effectLst/>
                <a:latin typeface="BlinkMacSystemFont"/>
              </a:rPr>
              <a:t>: 10.1016/j.jsat.2021.108632. </a:t>
            </a:r>
            <a:r>
              <a:rPr lang="en-US" b="0" i="0" dirty="0" err="1">
                <a:solidFill>
                  <a:srgbClr val="212121"/>
                </a:solidFill>
                <a:effectLst/>
                <a:latin typeface="BlinkMacSystemFont"/>
              </a:rPr>
              <a:t>Epub</a:t>
            </a:r>
            <a:r>
              <a:rPr lang="en-US" b="0" i="0" dirty="0">
                <a:solidFill>
                  <a:srgbClr val="212121"/>
                </a:solidFill>
                <a:effectLst/>
                <a:latin typeface="BlinkMacSystemFont"/>
              </a:rPr>
              <a:t> 2021 Sep 28. PMID: 34607732. </a:t>
            </a:r>
          </a:p>
          <a:p>
            <a:pPr marL="0" indent="0">
              <a:buNone/>
            </a:pPr>
            <a:endParaRPr lang="en-US" dirty="0">
              <a:solidFill>
                <a:srgbClr val="212121"/>
              </a:solidFill>
              <a:latin typeface="BlinkMacSystemFont"/>
            </a:endParaRPr>
          </a:p>
        </p:txBody>
      </p:sp>
      <p:sp>
        <p:nvSpPr>
          <p:cNvPr id="2" name="Slide Number Placeholder 1">
            <a:extLst>
              <a:ext uri="{FF2B5EF4-FFF2-40B4-BE49-F238E27FC236}">
                <a16:creationId xmlns:a16="http://schemas.microsoft.com/office/drawing/2014/main" id="{773C50BC-9420-97D8-E781-4D8FB77B158D}"/>
              </a:ext>
            </a:extLst>
          </p:cNvPr>
          <p:cNvSpPr>
            <a:spLocks noGrp="1"/>
          </p:cNvSpPr>
          <p:nvPr>
            <p:ph type="sldNum" sz="quarter" idx="4294967295"/>
          </p:nvPr>
        </p:nvSpPr>
        <p:spPr>
          <a:xfrm>
            <a:off x="9448800" y="6356350"/>
            <a:ext cx="2743200" cy="365125"/>
          </a:xfrm>
          <a:prstGeom prst="rect">
            <a:avLst/>
          </a:prstGeom>
        </p:spPr>
        <p:txBody>
          <a:bodyPr/>
          <a:lstStyle/>
          <a:p>
            <a:fld id="{2AAA63C1-38C1-514E-A205-135D40B9EDC8}" type="slidenum">
              <a:rPr lang="en-US" smtClean="0"/>
              <a:t>30</a:t>
            </a:fld>
            <a:endParaRPr lang="en-US"/>
          </a:p>
        </p:txBody>
      </p:sp>
    </p:spTree>
    <p:extLst>
      <p:ext uri="{BB962C8B-B14F-4D97-AF65-F5344CB8AC3E}">
        <p14:creationId xmlns:p14="http://schemas.microsoft.com/office/powerpoint/2010/main" val="310144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FF8108-E352-B295-8B39-7BA294563AD8}"/>
              </a:ext>
            </a:extLst>
          </p:cNvPr>
          <p:cNvSpPr>
            <a:spLocks noGrp="1"/>
          </p:cNvSpPr>
          <p:nvPr>
            <p:ph type="sldNum" sz="quarter" idx="10"/>
          </p:nvPr>
        </p:nvSpPr>
        <p:spPr>
          <a:xfrm>
            <a:off x="8360229" y="6356351"/>
            <a:ext cx="2743200" cy="365125"/>
          </a:xfrm>
        </p:spPr>
        <p:txBody>
          <a:bodyPr vert="horz" lIns="91440" tIns="45720" rIns="91440" bIns="45720" rtlCol="0" anchor="ctr">
            <a:normAutofit lnSpcReduction="10000"/>
          </a:bodyPr>
          <a:lstStyle/>
          <a:p>
            <a:fld id="{2AAA63C1-38C1-514E-A205-135D40B9EDC8}" type="slidenum">
              <a:rPr lang="en-US" smtClean="0"/>
              <a:pPr/>
              <a:t>4</a:t>
            </a:fld>
            <a:endParaRPr lang="en-US"/>
          </a:p>
        </p:txBody>
      </p:sp>
      <p:sp>
        <p:nvSpPr>
          <p:cNvPr id="3" name="Content Placeholder 2">
            <a:extLst>
              <a:ext uri="{FF2B5EF4-FFF2-40B4-BE49-F238E27FC236}">
                <a16:creationId xmlns:a16="http://schemas.microsoft.com/office/drawing/2014/main" id="{B120D97A-BF5E-EFC2-7B4B-854B6637FBD1}"/>
              </a:ext>
            </a:extLst>
          </p:cNvPr>
          <p:cNvSpPr>
            <a:spLocks noGrp="1"/>
          </p:cNvSpPr>
          <p:nvPr>
            <p:ph idx="1"/>
          </p:nvPr>
        </p:nvSpPr>
        <p:spPr>
          <a:xfrm>
            <a:off x="706583" y="1783767"/>
            <a:ext cx="6206836" cy="4351338"/>
          </a:xfrm>
        </p:spPr>
        <p:txBody>
          <a:bodyPr vert="horz" lIns="91440" tIns="45720" rIns="91440" bIns="45720" rtlCol="0">
            <a:normAutofit lnSpcReduction="10000"/>
          </a:bodyPr>
          <a:lstStyle/>
          <a:p>
            <a:r>
              <a:rPr lang="en-US"/>
              <a:t>Explain the differences between prevention, promotion and harm reduction </a:t>
            </a:r>
          </a:p>
          <a:p>
            <a:r>
              <a:rPr lang="en-US"/>
              <a:t>Define harm reduction </a:t>
            </a:r>
          </a:p>
          <a:p>
            <a:r>
              <a:rPr lang="en-US"/>
              <a:t>Identify at least three opportunities to integrate harm reduction into clinical practice for individuals living with SUD </a:t>
            </a:r>
          </a:p>
          <a:p>
            <a:r>
              <a:rPr lang="en-US"/>
              <a:t>Examine challenges to applying a harm reduction approach in clinical practice </a:t>
            </a:r>
          </a:p>
        </p:txBody>
      </p:sp>
      <p:sp>
        <p:nvSpPr>
          <p:cNvPr id="4" name="Title 3">
            <a:extLst>
              <a:ext uri="{FF2B5EF4-FFF2-40B4-BE49-F238E27FC236}">
                <a16:creationId xmlns:a16="http://schemas.microsoft.com/office/drawing/2014/main" id="{DA2C1BF6-0D4D-21DE-00D2-8589D45ADA11}"/>
              </a:ext>
            </a:extLst>
          </p:cNvPr>
          <p:cNvSpPr>
            <a:spLocks noGrp="1"/>
          </p:cNvSpPr>
          <p:nvPr>
            <p:ph type="title"/>
          </p:nvPr>
        </p:nvSpPr>
        <p:spPr>
          <a:xfrm>
            <a:off x="3" y="-2"/>
            <a:ext cx="7315200" cy="1294411"/>
          </a:xfrm>
        </p:spPr>
        <p:txBody>
          <a:bodyPr vert="horz" lIns="91440" tIns="45720" rIns="91440" bIns="45720" rtlCol="0" anchor="ctr">
            <a:normAutofit/>
          </a:bodyPr>
          <a:lstStyle/>
          <a:p>
            <a:r>
              <a:rPr lang="en-US" dirty="0"/>
              <a:t>      Learning objectives</a:t>
            </a:r>
          </a:p>
        </p:txBody>
      </p:sp>
      <p:pic>
        <p:nvPicPr>
          <p:cNvPr id="7" name="Picture Placeholder 6" descr="Blackboard and chalk">
            <a:extLst>
              <a:ext uri="{FF2B5EF4-FFF2-40B4-BE49-F238E27FC236}">
                <a16:creationId xmlns:a16="http://schemas.microsoft.com/office/drawing/2014/main" id="{B55C6EFC-9C0C-82AA-A931-F9891772749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306" r="26306"/>
          <a:stretch/>
        </p:blipFill>
        <p:spPr>
          <a:xfrm>
            <a:off x="7315201" y="0"/>
            <a:ext cx="4876800" cy="6858000"/>
          </a:xfrm>
        </p:spPr>
      </p:pic>
    </p:spTree>
    <p:extLst>
      <p:ext uri="{BB962C8B-B14F-4D97-AF65-F5344CB8AC3E}">
        <p14:creationId xmlns:p14="http://schemas.microsoft.com/office/powerpoint/2010/main" val="4206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B2C8A-795E-737C-56EC-A91EA83A5521}"/>
              </a:ext>
            </a:extLst>
          </p:cNvPr>
          <p:cNvSpPr>
            <a:spLocks noGrp="1"/>
          </p:cNvSpPr>
          <p:nvPr>
            <p:ph idx="1"/>
          </p:nvPr>
        </p:nvSpPr>
        <p:spPr>
          <a:xfrm>
            <a:off x="353293" y="1913235"/>
            <a:ext cx="6206836" cy="4351338"/>
          </a:xfrm>
        </p:spPr>
        <p:txBody>
          <a:bodyPr vert="horz" lIns="91440" tIns="45720" rIns="91440" bIns="45720" rtlCol="0" anchor="ctr">
            <a:noAutofit/>
          </a:bodyPr>
          <a:lstStyle/>
          <a:p>
            <a:pPr marL="353695" indent="-353695">
              <a:buFont typeface="Arial" panose="02000000000000000000" pitchFamily="2" charset="-79"/>
              <a:buChar char="•"/>
            </a:pPr>
            <a:r>
              <a:rPr lang="en-US" sz="2000">
                <a:latin typeface="Arial"/>
                <a:cs typeface="Arial"/>
              </a:rPr>
              <a:t>A </a:t>
            </a:r>
            <a:r>
              <a:rPr lang="en-US" sz="2000" b="1">
                <a:solidFill>
                  <a:srgbClr val="1C8182"/>
                </a:solidFill>
                <a:latin typeface="Arial"/>
                <a:cs typeface="Arial"/>
              </a:rPr>
              <a:t>provocative conversation </a:t>
            </a:r>
            <a:r>
              <a:rPr lang="en-US" sz="2000">
                <a:latin typeface="Arial"/>
                <a:cs typeface="Arial"/>
              </a:rPr>
              <a:t>based on the latest evidenced based research and innovation with leaders in the field of SUD and OUD</a:t>
            </a:r>
            <a:endParaRPr lang="en-US" sz="2000"/>
          </a:p>
          <a:p>
            <a:pPr marL="353695" indent="-353695">
              <a:buFont typeface="Arial" panose="02000000000000000000" pitchFamily="2" charset="-79"/>
              <a:buChar char="•"/>
            </a:pPr>
            <a:r>
              <a:rPr lang="en-US" sz="2000">
                <a:latin typeface="Arial"/>
                <a:cs typeface="Arial"/>
              </a:rPr>
              <a:t>An opportunity to </a:t>
            </a:r>
            <a:r>
              <a:rPr lang="en-US" sz="2000" b="1">
                <a:solidFill>
                  <a:srgbClr val="1C8182"/>
                </a:solidFill>
                <a:latin typeface="Arial"/>
                <a:cs typeface="Arial"/>
              </a:rPr>
              <a:t>spark solution focused approaches</a:t>
            </a:r>
            <a:r>
              <a:rPr lang="en-US" sz="2000" b="1">
                <a:latin typeface="Arial"/>
                <a:cs typeface="Arial"/>
              </a:rPr>
              <a:t> </a:t>
            </a:r>
            <a:r>
              <a:rPr lang="en-US" sz="2000">
                <a:latin typeface="Arial"/>
                <a:cs typeface="Arial"/>
              </a:rPr>
              <a:t>to the continuing public health epidemic that continues to take lives every day</a:t>
            </a:r>
            <a:endParaRPr lang="en-US" sz="2000"/>
          </a:p>
          <a:p>
            <a:pPr marL="353695" indent="-353695">
              <a:buFont typeface="Arial" panose="02000000000000000000" pitchFamily="2" charset="-79"/>
              <a:buChar char="•"/>
            </a:pPr>
            <a:r>
              <a:rPr lang="en-US" sz="2000">
                <a:latin typeface="Arial"/>
                <a:cs typeface="Arial"/>
              </a:rPr>
              <a:t>A high-level overview of the many facets that make up the </a:t>
            </a:r>
            <a:r>
              <a:rPr lang="en-US" sz="2000" b="1">
                <a:solidFill>
                  <a:srgbClr val="1C8182"/>
                </a:solidFill>
                <a:latin typeface="Arial"/>
                <a:cs typeface="Arial"/>
              </a:rPr>
              <a:t>SUD Ecosystem </a:t>
            </a:r>
            <a:r>
              <a:rPr lang="en-US" sz="2000">
                <a:latin typeface="Arial"/>
                <a:cs typeface="Arial"/>
              </a:rPr>
              <a:t>that go beyond assessment, treatment and supports to include prevention and health promotion</a:t>
            </a:r>
            <a:endParaRPr lang="en-US" sz="2000"/>
          </a:p>
          <a:p>
            <a:pPr marL="353695" indent="-353695">
              <a:buFont typeface="Arial" panose="02000000000000000000" pitchFamily="2" charset="-79"/>
              <a:buChar char="•"/>
            </a:pPr>
            <a:r>
              <a:rPr lang="en-US" sz="2000">
                <a:latin typeface="Arial"/>
                <a:cs typeface="Arial"/>
              </a:rPr>
              <a:t>An understanding of the continued need to </a:t>
            </a:r>
            <a:r>
              <a:rPr lang="en-US" sz="2000" b="1">
                <a:solidFill>
                  <a:srgbClr val="1C8182"/>
                </a:solidFill>
                <a:latin typeface="Arial"/>
                <a:cs typeface="Arial"/>
              </a:rPr>
              <a:t>be community centric and equity focused </a:t>
            </a:r>
            <a:endParaRPr lang="en-US" sz="2000" b="1">
              <a:solidFill>
                <a:srgbClr val="1C8182"/>
              </a:solidFill>
            </a:endParaRPr>
          </a:p>
          <a:p>
            <a:pPr marL="353695" indent="-353695">
              <a:buFont typeface="Arial" panose="02000000000000000000" pitchFamily="2" charset="-79"/>
              <a:buChar char="•"/>
            </a:pPr>
            <a:endParaRPr lang="en-US" sz="1700"/>
          </a:p>
        </p:txBody>
      </p:sp>
      <p:sp>
        <p:nvSpPr>
          <p:cNvPr id="2" name="Title 1">
            <a:extLst>
              <a:ext uri="{FF2B5EF4-FFF2-40B4-BE49-F238E27FC236}">
                <a16:creationId xmlns:a16="http://schemas.microsoft.com/office/drawing/2014/main" id="{D5334466-A033-34ED-EC01-8DCBBDDB3E9C}"/>
              </a:ext>
            </a:extLst>
          </p:cNvPr>
          <p:cNvSpPr>
            <a:spLocks noGrp="1"/>
          </p:cNvSpPr>
          <p:nvPr>
            <p:ph type="title"/>
          </p:nvPr>
        </p:nvSpPr>
        <p:spPr/>
        <p:txBody>
          <a:bodyPr anchor="ctr">
            <a:normAutofit/>
          </a:bodyPr>
          <a:lstStyle/>
          <a:p>
            <a:r>
              <a:rPr lang="en-US">
                <a:latin typeface="Arial"/>
                <a:cs typeface="Arial"/>
              </a:rPr>
              <a:t>Presentation overview</a:t>
            </a:r>
            <a:endParaRPr lang="en-US"/>
          </a:p>
        </p:txBody>
      </p:sp>
      <p:pic>
        <p:nvPicPr>
          <p:cNvPr id="14" name="Picture Placeholder 13" descr="A small plant growing out of the sand&#10;&#10;Description automatically generated">
            <a:extLst>
              <a:ext uri="{FF2B5EF4-FFF2-40B4-BE49-F238E27FC236}">
                <a16:creationId xmlns:a16="http://schemas.microsoft.com/office/drawing/2014/main" id="{86D958DD-AB08-9C61-FE1F-B53244B11A6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4239" r="24239"/>
          <a:stretch>
            <a:fillRect/>
          </a:stretch>
        </p:blipFill>
        <p:spPr>
          <a:xfrm>
            <a:off x="6670964" y="2309"/>
            <a:ext cx="5523056" cy="6858000"/>
          </a:xfrm>
          <a:prstGeom prst="rect">
            <a:avLst/>
          </a:prstGeom>
        </p:spPr>
      </p:pic>
      <p:sp>
        <p:nvSpPr>
          <p:cNvPr id="6" name="AutoShape 4">
            <a:extLst>
              <a:ext uri="{FF2B5EF4-FFF2-40B4-BE49-F238E27FC236}">
                <a16:creationId xmlns:a16="http://schemas.microsoft.com/office/drawing/2014/main" id="{B7E737D9-0666-CCE5-EE41-C0A0BA76EE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95E3632E-AD38-A086-D44E-6CCD9D9DB00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8392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3AA3C-824F-EE52-AD43-E4A984EFA238}"/>
              </a:ext>
            </a:extLst>
          </p:cNvPr>
          <p:cNvSpPr>
            <a:spLocks noGrp="1"/>
          </p:cNvSpPr>
          <p:nvPr>
            <p:ph type="sldNum" sz="quarter" idx="10"/>
          </p:nvPr>
        </p:nvSpPr>
        <p:spPr/>
        <p:txBody>
          <a:bodyPr/>
          <a:lstStyle/>
          <a:p>
            <a:fld id="{2AAA63C1-38C1-514E-A205-135D40B9EDC8}" type="slidenum">
              <a:rPr lang="en-US" smtClean="0"/>
              <a:t>6</a:t>
            </a:fld>
            <a:endParaRPr lang="en-US"/>
          </a:p>
        </p:txBody>
      </p:sp>
      <p:sp>
        <p:nvSpPr>
          <p:cNvPr id="4" name="Title 3">
            <a:extLst>
              <a:ext uri="{FF2B5EF4-FFF2-40B4-BE49-F238E27FC236}">
                <a16:creationId xmlns:a16="http://schemas.microsoft.com/office/drawing/2014/main" id="{351F0D24-7151-F439-AE40-918652F16168}"/>
              </a:ext>
            </a:extLst>
          </p:cNvPr>
          <p:cNvSpPr>
            <a:spLocks noGrp="1"/>
          </p:cNvSpPr>
          <p:nvPr>
            <p:ph type="title"/>
          </p:nvPr>
        </p:nvSpPr>
        <p:spPr/>
        <p:txBody>
          <a:bodyPr/>
          <a:lstStyle/>
          <a:p>
            <a:r>
              <a:rPr lang="en-US">
                <a:latin typeface="Arial"/>
                <a:cs typeface="Arial"/>
              </a:rPr>
              <a:t>Ecosystem approach overview</a:t>
            </a:r>
            <a:endParaRPr lang="en-US"/>
          </a:p>
        </p:txBody>
      </p:sp>
    </p:spTree>
    <p:extLst>
      <p:ext uri="{BB962C8B-B14F-4D97-AF65-F5344CB8AC3E}">
        <p14:creationId xmlns:p14="http://schemas.microsoft.com/office/powerpoint/2010/main" val="123762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94C6B26-FD7A-902B-8E00-19D224242E24}"/>
              </a:ext>
            </a:extLst>
          </p:cNvPr>
          <p:cNvSpPr/>
          <p:nvPr/>
        </p:nvSpPr>
        <p:spPr>
          <a:xfrm>
            <a:off x="528309" y="3274307"/>
            <a:ext cx="5279994" cy="3322479"/>
          </a:xfrm>
          <a:prstGeom prst="rect">
            <a:avLst/>
          </a:prstGeom>
          <a:solidFill>
            <a:schemeClr val="tx2">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785200-19E7-3124-B7DA-9095FB2E321C}"/>
              </a:ext>
            </a:extLst>
          </p:cNvPr>
          <p:cNvSpPr/>
          <p:nvPr/>
        </p:nvSpPr>
        <p:spPr>
          <a:xfrm>
            <a:off x="6383698" y="3274307"/>
            <a:ext cx="5279994" cy="3322479"/>
          </a:xfrm>
          <a:prstGeom prst="rect">
            <a:avLst/>
          </a:prstGeom>
          <a:solidFill>
            <a:schemeClr val="tx2">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AF4B1-06D7-2F3C-F0FB-E519A7081321}"/>
              </a:ext>
            </a:extLst>
          </p:cNvPr>
          <p:cNvSpPr>
            <a:spLocks noGrp="1"/>
          </p:cNvSpPr>
          <p:nvPr>
            <p:ph type="title"/>
          </p:nvPr>
        </p:nvSpPr>
        <p:spPr>
          <a:xfrm>
            <a:off x="0" y="-2"/>
            <a:ext cx="12192000" cy="1189423"/>
          </a:xfrm>
        </p:spPr>
        <p:txBody>
          <a:bodyPr/>
          <a:lstStyle/>
          <a:p>
            <a:r>
              <a:rPr lang="en-US"/>
              <a:t>WHY WE ARE HERE—PEOPLE ARE CONTINUING TO DIE</a:t>
            </a:r>
          </a:p>
        </p:txBody>
      </p:sp>
      <p:graphicFrame>
        <p:nvGraphicFramePr>
          <p:cNvPr id="6" name="Table 5">
            <a:extLst>
              <a:ext uri="{FF2B5EF4-FFF2-40B4-BE49-F238E27FC236}">
                <a16:creationId xmlns:a16="http://schemas.microsoft.com/office/drawing/2014/main" id="{C4C7623F-669C-EB7C-C226-01D0AAA9B746}"/>
              </a:ext>
            </a:extLst>
          </p:cNvPr>
          <p:cNvGraphicFramePr>
            <a:graphicFrameLocks noGrp="1"/>
          </p:cNvGraphicFramePr>
          <p:nvPr>
            <p:extLst>
              <p:ext uri="{D42A27DB-BD31-4B8C-83A1-F6EECF244321}">
                <p14:modId xmlns:p14="http://schemas.microsoft.com/office/powerpoint/2010/main" val="2291232393"/>
              </p:ext>
            </p:extLst>
          </p:nvPr>
        </p:nvGraphicFramePr>
        <p:xfrm>
          <a:off x="2113082" y="1400431"/>
          <a:ext cx="7874298" cy="1706880"/>
        </p:xfrm>
        <a:graphic>
          <a:graphicData uri="http://schemas.openxmlformats.org/drawingml/2006/table">
            <a:tbl>
              <a:tblPr firstRow="1" bandRow="1"/>
              <a:tblGrid>
                <a:gridCol w="2624766">
                  <a:extLst>
                    <a:ext uri="{9D8B030D-6E8A-4147-A177-3AD203B41FA5}">
                      <a16:colId xmlns:a16="http://schemas.microsoft.com/office/drawing/2014/main" val="2967727663"/>
                    </a:ext>
                  </a:extLst>
                </a:gridCol>
                <a:gridCol w="2624766">
                  <a:extLst>
                    <a:ext uri="{9D8B030D-6E8A-4147-A177-3AD203B41FA5}">
                      <a16:colId xmlns:a16="http://schemas.microsoft.com/office/drawing/2014/main" val="3493190704"/>
                    </a:ext>
                  </a:extLst>
                </a:gridCol>
                <a:gridCol w="2624766">
                  <a:extLst>
                    <a:ext uri="{9D8B030D-6E8A-4147-A177-3AD203B41FA5}">
                      <a16:colId xmlns:a16="http://schemas.microsoft.com/office/drawing/2014/main" val="4201200247"/>
                    </a:ext>
                  </a:extLst>
                </a:gridCol>
              </a:tblGrid>
              <a:tr h="334966">
                <a:tc gridSpan="3">
                  <a:txBody>
                    <a:bodyPr/>
                    <a:lstStyle/>
                    <a:p>
                      <a:pPr algn="ctr"/>
                      <a:r>
                        <a:rPr lang="en-US" b="1">
                          <a:solidFill>
                            <a:schemeClr val="bg1"/>
                          </a:solidFill>
                          <a:latin typeface="Arial" panose="020B0604020202020204" pitchFamily="34" charset="0"/>
                          <a:cs typeface="Arial" panose="020B0604020202020204" pitchFamily="34" charset="0"/>
                        </a:rPr>
                        <a:t>The SUD crisis is not improving…</a:t>
                      </a:r>
                    </a:p>
                  </a:txBody>
                  <a:tcPr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65000"/>
                      </a:schemeClr>
                    </a:solidFill>
                  </a:tcPr>
                </a:tc>
                <a:tc hMerge="1">
                  <a:txBody>
                    <a:bodyPr/>
                    <a:lstStyle/>
                    <a:p>
                      <a:pPr algn="ctr"/>
                      <a:endParaRPr lang="en-US">
                        <a:latin typeface="Arial" panose="020B0604020202020204" pitchFamily="34" charset="0"/>
                        <a:cs typeface="Arial" panose="020B0604020202020204" pitchFamily="34" charset="0"/>
                      </a:endParaRPr>
                    </a:p>
                  </a:txBody>
                  <a:tcPr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C8182"/>
                    </a:solidFill>
                  </a:tcPr>
                </a:tc>
                <a:tc hMerge="1">
                  <a:txBody>
                    <a:bodyPr/>
                    <a:lstStyle/>
                    <a:p>
                      <a:pPr algn="ctr"/>
                      <a:endParaRPr lang="en-US">
                        <a:latin typeface="Arial" panose="020B0604020202020204" pitchFamily="34" charset="0"/>
                        <a:cs typeface="Arial" panose="020B0604020202020204" pitchFamily="34" charset="0"/>
                      </a:endParaRPr>
                    </a:p>
                  </a:txBody>
                  <a:tcPr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BE932B"/>
                    </a:solidFill>
                  </a:tcPr>
                </a:tc>
                <a:extLst>
                  <a:ext uri="{0D108BD9-81ED-4DB2-BD59-A6C34878D82A}">
                    <a16:rowId xmlns:a16="http://schemas.microsoft.com/office/drawing/2014/main" val="103889064"/>
                  </a:ext>
                </a:extLst>
              </a:tr>
              <a:tr h="33496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a:latin typeface="Arial" panose="020B0604020202020204" pitchFamily="34" charset="0"/>
                          <a:cs typeface="Arial" panose="020B0604020202020204" pitchFamily="34" charset="0"/>
                        </a:rPr>
                        <a:t>2020</a:t>
                      </a:r>
                    </a:p>
                  </a:txBody>
                  <a:tcPr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65A3"/>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a:latin typeface="Arial" panose="020B0604020202020204" pitchFamily="34" charset="0"/>
                          <a:cs typeface="Arial" panose="020B0604020202020204" pitchFamily="34" charset="0"/>
                        </a:rPr>
                        <a:t>2021</a:t>
                      </a:r>
                    </a:p>
                  </a:txBody>
                  <a:tcPr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C8182"/>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a:latin typeface="Arial" panose="020B0604020202020204" pitchFamily="34" charset="0"/>
                          <a:cs typeface="Arial" panose="020B0604020202020204" pitchFamily="34" charset="0"/>
                        </a:rPr>
                        <a:t>2022</a:t>
                      </a:r>
                    </a:p>
                  </a:txBody>
                  <a:tcPr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BE932B"/>
                    </a:solidFill>
                  </a:tcPr>
                </a:tc>
                <a:extLst>
                  <a:ext uri="{0D108BD9-81ED-4DB2-BD59-A6C34878D82A}">
                    <a16:rowId xmlns:a16="http://schemas.microsoft.com/office/drawing/2014/main" val="2000452228"/>
                  </a:ext>
                </a:extLst>
              </a:tr>
              <a:tr h="942954">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br>
                        <a:rPr lang="en-US" sz="1100">
                          <a:solidFill>
                            <a:srgbClr val="666666"/>
                          </a:solidFill>
                          <a:latin typeface="Arial" panose="020B0604020202020204" pitchFamily="34" charset="0"/>
                          <a:cs typeface="Arial" panose="020B0604020202020204" pitchFamily="34" charset="0"/>
                        </a:rPr>
                      </a:br>
                      <a:r>
                        <a:rPr lang="en-US" sz="1400" b="1">
                          <a:solidFill>
                            <a:srgbClr val="0065A3"/>
                          </a:solidFill>
                          <a:latin typeface="Arial" panose="020B0604020202020204" pitchFamily="34" charset="0"/>
                          <a:cs typeface="Arial" panose="020B0604020202020204" pitchFamily="34" charset="0"/>
                        </a:rPr>
                        <a:t>40.3 million (14.5%) </a:t>
                      </a:r>
                      <a:r>
                        <a:rPr lang="en-US" sz="1100" b="1">
                          <a:solidFill>
                            <a:srgbClr val="0065A3"/>
                          </a:solidFill>
                          <a:latin typeface="Arial" panose="020B0604020202020204" pitchFamily="34" charset="0"/>
                          <a:cs typeface="Arial" panose="020B0604020202020204" pitchFamily="34" charset="0"/>
                        </a:rPr>
                        <a:t>Americans ages 12 and older were diagnosed with a substance use disorder in the past year.</a:t>
                      </a: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65A3">
                        <a:alpha val="2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br>
                        <a:rPr lang="en-US" sz="1050">
                          <a:solidFill>
                            <a:srgbClr val="666666"/>
                          </a:solidFill>
                          <a:latin typeface="Arial" panose="020B0604020202020204" pitchFamily="34" charset="0"/>
                          <a:cs typeface="Arial" panose="020B0604020202020204" pitchFamily="34" charset="0"/>
                        </a:rPr>
                      </a:br>
                      <a:r>
                        <a:rPr lang="en-US" sz="1400" b="1">
                          <a:solidFill>
                            <a:srgbClr val="1C8182"/>
                          </a:solidFill>
                          <a:latin typeface="Arial" panose="020B0604020202020204" pitchFamily="34" charset="0"/>
                          <a:cs typeface="Arial" panose="020B0604020202020204" pitchFamily="34" charset="0"/>
                        </a:rPr>
                        <a:t>43.7 million (15.6%) </a:t>
                      </a:r>
                      <a:r>
                        <a:rPr lang="en-US" sz="1050" b="1">
                          <a:solidFill>
                            <a:srgbClr val="1C8182"/>
                          </a:solidFill>
                          <a:latin typeface="Arial" panose="020B0604020202020204" pitchFamily="34" charset="0"/>
                          <a:cs typeface="Arial" panose="020B0604020202020204" pitchFamily="34" charset="0"/>
                        </a:rPr>
                        <a:t>Americans ages 12 and older were diagnosed with a substance use disorder in the past year</a:t>
                      </a:r>
                      <a:endParaRPr lang="en-US" sz="1050">
                        <a:solidFill>
                          <a:srgbClr val="666666"/>
                        </a:solidFill>
                        <a:latin typeface="Arial" panose="020B0604020202020204" pitchFamily="34" charset="0"/>
                        <a:cs typeface="Arial" panose="020B0604020202020204" pitchFamily="34" charset="0"/>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65A3">
                        <a:alpha val="2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br>
                        <a:rPr lang="en-US" sz="1050">
                          <a:solidFill>
                            <a:srgbClr val="666666"/>
                          </a:solidFill>
                          <a:latin typeface="Arial" panose="020B0604020202020204" pitchFamily="34" charset="0"/>
                          <a:cs typeface="Arial" panose="020B0604020202020204" pitchFamily="34" charset="0"/>
                        </a:rPr>
                      </a:br>
                      <a:r>
                        <a:rPr lang="en-US" sz="1400" b="1">
                          <a:solidFill>
                            <a:srgbClr val="BE932B"/>
                          </a:solidFill>
                          <a:latin typeface="Arial" panose="020B0604020202020204" pitchFamily="34" charset="0"/>
                          <a:cs typeface="Arial" panose="020B0604020202020204" pitchFamily="34" charset="0"/>
                        </a:rPr>
                        <a:t>48.7 million (17.3%) </a:t>
                      </a:r>
                      <a:r>
                        <a:rPr lang="en-US" sz="1050" b="1">
                          <a:solidFill>
                            <a:srgbClr val="BE932B"/>
                          </a:solidFill>
                          <a:latin typeface="Arial" panose="020B0604020202020204" pitchFamily="34" charset="0"/>
                          <a:cs typeface="Arial" panose="020B0604020202020204" pitchFamily="34" charset="0"/>
                        </a:rPr>
                        <a:t>Americans ages 12 and older were diagnosed with a substance use disorder in the past year</a:t>
                      </a: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E932B">
                        <a:alpha val="20293"/>
                      </a:srgbClr>
                    </a:solidFill>
                  </a:tcPr>
                </a:tc>
                <a:extLst>
                  <a:ext uri="{0D108BD9-81ED-4DB2-BD59-A6C34878D82A}">
                    <a16:rowId xmlns:a16="http://schemas.microsoft.com/office/drawing/2014/main" val="1871346670"/>
                  </a:ext>
                </a:extLst>
              </a:tr>
            </a:tbl>
          </a:graphicData>
        </a:graphic>
      </p:graphicFrame>
      <p:pic>
        <p:nvPicPr>
          <p:cNvPr id="8" name="Picture 7" descr="A group of green people&#10;&#10;Description automatically generated">
            <a:extLst>
              <a:ext uri="{FF2B5EF4-FFF2-40B4-BE49-F238E27FC236}">
                <a16:creationId xmlns:a16="http://schemas.microsoft.com/office/drawing/2014/main" id="{7DCFF95A-AC6E-3E74-7967-F1F9537B72DE}"/>
              </a:ext>
            </a:extLst>
          </p:cNvPr>
          <p:cNvPicPr>
            <a:picLocks noChangeAspect="1"/>
          </p:cNvPicPr>
          <p:nvPr/>
        </p:nvPicPr>
        <p:blipFill>
          <a:blip r:embed="rId3">
            <a:duotone>
              <a:schemeClr val="accent5">
                <a:shade val="45000"/>
                <a:satMod val="135000"/>
              </a:schemeClr>
              <a:prstClr val="white"/>
            </a:duotone>
          </a:blip>
          <a:stretch>
            <a:fillRect/>
          </a:stretch>
        </p:blipFill>
        <p:spPr>
          <a:xfrm>
            <a:off x="823904" y="3368141"/>
            <a:ext cx="1656029" cy="999626"/>
          </a:xfrm>
          <a:prstGeom prst="rect">
            <a:avLst/>
          </a:prstGeom>
        </p:spPr>
      </p:pic>
      <p:sp>
        <p:nvSpPr>
          <p:cNvPr id="3" name="TextBox 2">
            <a:extLst>
              <a:ext uri="{FF2B5EF4-FFF2-40B4-BE49-F238E27FC236}">
                <a16:creationId xmlns:a16="http://schemas.microsoft.com/office/drawing/2014/main" id="{103371AD-2F09-9EDB-D63C-F0ABC40219EA}"/>
              </a:ext>
            </a:extLst>
          </p:cNvPr>
          <p:cNvSpPr txBox="1"/>
          <p:nvPr/>
        </p:nvSpPr>
        <p:spPr>
          <a:xfrm>
            <a:off x="2479933" y="3350032"/>
            <a:ext cx="2432481" cy="1200329"/>
          </a:xfrm>
          <a:prstGeom prst="rect">
            <a:avLst/>
          </a:prstGeom>
          <a:noFill/>
        </p:spPr>
        <p:txBody>
          <a:bodyPr wrap="square" rtlCol="0">
            <a:spAutoFit/>
          </a:bodyPr>
          <a:lstStyle/>
          <a:p>
            <a:pPr algn="ctr"/>
            <a:r>
              <a:rPr lang="en-US"/>
              <a:t>In a 2022 survey, </a:t>
            </a:r>
            <a:r>
              <a:rPr lang="en-US" b="1"/>
              <a:t>4 in 10</a:t>
            </a:r>
            <a:r>
              <a:rPr lang="en-US"/>
              <a:t> Americans who needed SUD treatment did not receive it</a:t>
            </a:r>
          </a:p>
        </p:txBody>
      </p:sp>
      <p:pic>
        <p:nvPicPr>
          <p:cNvPr id="4" name="Picture 3">
            <a:extLst>
              <a:ext uri="{FF2B5EF4-FFF2-40B4-BE49-F238E27FC236}">
                <a16:creationId xmlns:a16="http://schemas.microsoft.com/office/drawing/2014/main" id="{F6C2320C-6FC5-4DC0-FC63-2B33F1CE8C99}"/>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783047" y="5461414"/>
            <a:ext cx="1656029" cy="991324"/>
          </a:xfrm>
          <a:prstGeom prst="rect">
            <a:avLst/>
          </a:prstGeom>
        </p:spPr>
      </p:pic>
      <p:sp>
        <p:nvSpPr>
          <p:cNvPr id="5" name="TextBox 4">
            <a:extLst>
              <a:ext uri="{FF2B5EF4-FFF2-40B4-BE49-F238E27FC236}">
                <a16:creationId xmlns:a16="http://schemas.microsoft.com/office/drawing/2014/main" id="{0BDFA176-38B5-273C-CF53-9F74AAE8D0A0}"/>
              </a:ext>
            </a:extLst>
          </p:cNvPr>
          <p:cNvSpPr txBox="1"/>
          <p:nvPr/>
        </p:nvSpPr>
        <p:spPr>
          <a:xfrm>
            <a:off x="2350781" y="5302028"/>
            <a:ext cx="2641336" cy="1200329"/>
          </a:xfrm>
          <a:prstGeom prst="rect">
            <a:avLst/>
          </a:prstGeom>
          <a:noFill/>
        </p:spPr>
        <p:txBody>
          <a:bodyPr wrap="square" rtlCol="0">
            <a:spAutoFit/>
          </a:bodyPr>
          <a:lstStyle/>
          <a:p>
            <a:pPr algn="ctr"/>
            <a:r>
              <a:rPr lang="en-US"/>
              <a:t>Among those who did receive care, </a:t>
            </a:r>
            <a:r>
              <a:rPr lang="en-US" b="1"/>
              <a:t>8 in 10</a:t>
            </a:r>
            <a:r>
              <a:rPr lang="en-US"/>
              <a:t> report difficulties getting the care they needed</a:t>
            </a:r>
          </a:p>
        </p:txBody>
      </p:sp>
      <p:sp>
        <p:nvSpPr>
          <p:cNvPr id="9" name="Arrow: Right 8">
            <a:extLst>
              <a:ext uri="{FF2B5EF4-FFF2-40B4-BE49-F238E27FC236}">
                <a16:creationId xmlns:a16="http://schemas.microsoft.com/office/drawing/2014/main" id="{C7FC3D17-0E03-C624-CC74-573148344F59}"/>
              </a:ext>
            </a:extLst>
          </p:cNvPr>
          <p:cNvSpPr/>
          <p:nvPr/>
        </p:nvSpPr>
        <p:spPr>
          <a:xfrm rot="5400000">
            <a:off x="3325626" y="4539484"/>
            <a:ext cx="627606" cy="685800"/>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0754F49-18A2-10DD-FFFD-67D03327345E}"/>
              </a:ext>
            </a:extLst>
          </p:cNvPr>
          <p:cNvCxnSpPr>
            <a:cxnSpLocks/>
          </p:cNvCxnSpPr>
          <p:nvPr/>
        </p:nvCxnSpPr>
        <p:spPr>
          <a:xfrm>
            <a:off x="7240153" y="5188012"/>
            <a:ext cx="3732350" cy="0"/>
          </a:xfrm>
          <a:prstGeom prst="line">
            <a:avLst/>
          </a:prstGeom>
          <a:ln w="76200">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744B15-DA1A-407D-CE2B-31004D06FC47}"/>
              </a:ext>
            </a:extLst>
          </p:cNvPr>
          <p:cNvSpPr txBox="1"/>
          <p:nvPr/>
        </p:nvSpPr>
        <p:spPr>
          <a:xfrm>
            <a:off x="6743004" y="5274057"/>
            <a:ext cx="1048619" cy="369332"/>
          </a:xfrm>
          <a:prstGeom prst="rect">
            <a:avLst/>
          </a:prstGeom>
          <a:noFill/>
        </p:spPr>
        <p:txBody>
          <a:bodyPr wrap="square" rtlCol="0">
            <a:spAutoFit/>
          </a:bodyPr>
          <a:lstStyle/>
          <a:p>
            <a:pPr algn="ctr"/>
            <a:r>
              <a:rPr lang="en-US"/>
              <a:t>2018</a:t>
            </a:r>
          </a:p>
        </p:txBody>
      </p:sp>
      <p:sp>
        <p:nvSpPr>
          <p:cNvPr id="13" name="TextBox 12">
            <a:extLst>
              <a:ext uri="{FF2B5EF4-FFF2-40B4-BE49-F238E27FC236}">
                <a16:creationId xmlns:a16="http://schemas.microsoft.com/office/drawing/2014/main" id="{BAF717EC-FE3E-2070-FC00-3DD69A4F8786}"/>
              </a:ext>
            </a:extLst>
          </p:cNvPr>
          <p:cNvSpPr txBox="1"/>
          <p:nvPr/>
        </p:nvSpPr>
        <p:spPr>
          <a:xfrm>
            <a:off x="10448193" y="5274057"/>
            <a:ext cx="1048619" cy="369332"/>
          </a:xfrm>
          <a:prstGeom prst="rect">
            <a:avLst/>
          </a:prstGeom>
          <a:noFill/>
        </p:spPr>
        <p:txBody>
          <a:bodyPr wrap="square" rtlCol="0">
            <a:spAutoFit/>
          </a:bodyPr>
          <a:lstStyle/>
          <a:p>
            <a:pPr algn="ctr"/>
            <a:r>
              <a:rPr lang="en-US"/>
              <a:t>2022</a:t>
            </a:r>
          </a:p>
        </p:txBody>
      </p:sp>
      <p:cxnSp>
        <p:nvCxnSpPr>
          <p:cNvPr id="14" name="Straight Arrow Connector 13">
            <a:extLst>
              <a:ext uri="{FF2B5EF4-FFF2-40B4-BE49-F238E27FC236}">
                <a16:creationId xmlns:a16="http://schemas.microsoft.com/office/drawing/2014/main" id="{1B26BBF5-1E88-9C7F-803D-A9ED6CB4FC5F}"/>
              </a:ext>
            </a:extLst>
          </p:cNvPr>
          <p:cNvCxnSpPr>
            <a:cxnSpLocks/>
          </p:cNvCxnSpPr>
          <p:nvPr/>
        </p:nvCxnSpPr>
        <p:spPr>
          <a:xfrm flipV="1">
            <a:off x="7417707" y="3884505"/>
            <a:ext cx="3554795" cy="989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7CC608-F79C-235A-A416-A7D996757A43}"/>
              </a:ext>
            </a:extLst>
          </p:cNvPr>
          <p:cNvSpPr txBox="1"/>
          <p:nvPr/>
        </p:nvSpPr>
        <p:spPr>
          <a:xfrm>
            <a:off x="6937785" y="4693715"/>
            <a:ext cx="604736" cy="369332"/>
          </a:xfrm>
          <a:prstGeom prst="rect">
            <a:avLst/>
          </a:prstGeom>
          <a:noFill/>
        </p:spPr>
        <p:txBody>
          <a:bodyPr wrap="square" rtlCol="0">
            <a:spAutoFit/>
          </a:bodyPr>
          <a:lstStyle/>
          <a:p>
            <a:r>
              <a:rPr lang="en-US"/>
              <a:t>253</a:t>
            </a:r>
          </a:p>
        </p:txBody>
      </p:sp>
      <p:sp>
        <p:nvSpPr>
          <p:cNvPr id="19" name="TextBox 18">
            <a:extLst>
              <a:ext uri="{FF2B5EF4-FFF2-40B4-BE49-F238E27FC236}">
                <a16:creationId xmlns:a16="http://schemas.microsoft.com/office/drawing/2014/main" id="{FF05C787-625C-38D2-A4BD-A6BA50336F1D}"/>
              </a:ext>
            </a:extLst>
          </p:cNvPr>
          <p:cNvSpPr txBox="1"/>
          <p:nvPr/>
        </p:nvSpPr>
        <p:spPr>
          <a:xfrm>
            <a:off x="10896514" y="3689125"/>
            <a:ext cx="604736" cy="369332"/>
          </a:xfrm>
          <a:prstGeom prst="rect">
            <a:avLst/>
          </a:prstGeom>
          <a:noFill/>
        </p:spPr>
        <p:txBody>
          <a:bodyPr wrap="square" rtlCol="0">
            <a:spAutoFit/>
          </a:bodyPr>
          <a:lstStyle/>
          <a:p>
            <a:r>
              <a:rPr lang="en-US"/>
              <a:t>723</a:t>
            </a:r>
          </a:p>
        </p:txBody>
      </p:sp>
      <p:sp>
        <p:nvSpPr>
          <p:cNvPr id="20" name="TextBox 19">
            <a:extLst>
              <a:ext uri="{FF2B5EF4-FFF2-40B4-BE49-F238E27FC236}">
                <a16:creationId xmlns:a16="http://schemas.microsoft.com/office/drawing/2014/main" id="{D2CF6244-66EF-6943-833C-BDFAC64E8E17}"/>
              </a:ext>
            </a:extLst>
          </p:cNvPr>
          <p:cNvSpPr txBox="1"/>
          <p:nvPr/>
        </p:nvSpPr>
        <p:spPr>
          <a:xfrm>
            <a:off x="6726515" y="5673456"/>
            <a:ext cx="4937177" cy="923330"/>
          </a:xfrm>
          <a:prstGeom prst="rect">
            <a:avLst/>
          </a:prstGeom>
          <a:noFill/>
        </p:spPr>
        <p:txBody>
          <a:bodyPr wrap="square" rtlCol="0">
            <a:spAutoFit/>
          </a:bodyPr>
          <a:lstStyle/>
          <a:p>
            <a:pPr marL="285750" indent="-285750">
              <a:buFont typeface="Arial" panose="020B0604020202020204" pitchFamily="34" charset="0"/>
              <a:buChar char="•"/>
            </a:pPr>
            <a:r>
              <a:rPr lang="en-US"/>
              <a:t>Drug overdose deaths nearly tripled in 4 years</a:t>
            </a:r>
          </a:p>
          <a:p>
            <a:pPr marL="285750" indent="-285750">
              <a:buFont typeface="Arial" panose="020B0604020202020204" pitchFamily="34" charset="0"/>
              <a:buChar char="•"/>
            </a:pPr>
            <a:r>
              <a:rPr lang="en-US"/>
              <a:t>57 percent (2019) and 78 percent (2022) of these deaths involved opioids</a:t>
            </a:r>
          </a:p>
        </p:txBody>
      </p:sp>
      <p:sp>
        <p:nvSpPr>
          <p:cNvPr id="21" name="TextBox 20">
            <a:extLst>
              <a:ext uri="{FF2B5EF4-FFF2-40B4-BE49-F238E27FC236}">
                <a16:creationId xmlns:a16="http://schemas.microsoft.com/office/drawing/2014/main" id="{CF116AB1-00D4-6345-3994-7879002CD7B4}"/>
              </a:ext>
            </a:extLst>
          </p:cNvPr>
          <p:cNvSpPr txBox="1"/>
          <p:nvPr/>
        </p:nvSpPr>
        <p:spPr>
          <a:xfrm>
            <a:off x="7797725" y="3383526"/>
            <a:ext cx="2631459" cy="646331"/>
          </a:xfrm>
          <a:prstGeom prst="rect">
            <a:avLst/>
          </a:prstGeom>
          <a:noFill/>
        </p:spPr>
        <p:txBody>
          <a:bodyPr wrap="square" rtlCol="0">
            <a:spAutoFit/>
          </a:bodyPr>
          <a:lstStyle/>
          <a:p>
            <a:pPr algn="ctr"/>
            <a:r>
              <a:rPr lang="en-US" b="1"/>
              <a:t>Drug Overdose Deaths Among Adolescents</a:t>
            </a:r>
          </a:p>
        </p:txBody>
      </p:sp>
      <p:sp>
        <p:nvSpPr>
          <p:cNvPr id="23" name="TextBox 22">
            <a:extLst>
              <a:ext uri="{FF2B5EF4-FFF2-40B4-BE49-F238E27FC236}">
                <a16:creationId xmlns:a16="http://schemas.microsoft.com/office/drawing/2014/main" id="{B705C304-826E-46C7-297C-E205C03E68B0}"/>
              </a:ext>
            </a:extLst>
          </p:cNvPr>
          <p:cNvSpPr txBox="1"/>
          <p:nvPr/>
        </p:nvSpPr>
        <p:spPr>
          <a:xfrm>
            <a:off x="-69542" y="6648366"/>
            <a:ext cx="12331083" cy="230832"/>
          </a:xfrm>
          <a:prstGeom prst="rect">
            <a:avLst/>
          </a:prstGeom>
          <a:noFill/>
        </p:spPr>
        <p:txBody>
          <a:bodyPr wrap="square">
            <a:spAutoFit/>
          </a:bodyPr>
          <a:lstStyle/>
          <a:p>
            <a:pPr marR="0" lvl="0" algn="l" defTabSz="914377" rtl="0" eaLnBrk="1" fontAlgn="auto" latinLnBrk="0" hangingPunct="1">
              <a:lnSpc>
                <a:spcPct val="90000"/>
              </a:lnSpc>
              <a:spcBef>
                <a:spcPts val="1000"/>
              </a:spcBef>
              <a:spcAft>
                <a:spcPts val="0"/>
              </a:spcAft>
              <a:buClr>
                <a:srgbClr val="1C8182"/>
              </a:buClr>
              <a:buSzTx/>
              <a:tabLst/>
              <a:defRPr/>
            </a:pPr>
            <a:r>
              <a:rPr kumimoji="0" lang="en-US" sz="1000" b="0" i="0" u="none" strike="noStrike" kern="1200" cap="none" spc="0" normalizeH="0" baseline="0" noProof="0">
                <a:ln>
                  <a:noFill/>
                </a:ln>
                <a:solidFill>
                  <a:srgbClr val="666666"/>
                </a:solidFill>
                <a:effectLst/>
                <a:uLnTx/>
                <a:uFillTx/>
                <a:latin typeface="Arial" panose="020B0604020202020204" pitchFamily="34" charset="0"/>
                <a:ea typeface="+mn-ea"/>
                <a:cs typeface="Arial" panose="020B0604020202020204" pitchFamily="34" charset="0"/>
              </a:rPr>
              <a:t>Sources: United States National Survey on Drug Use and Health (NSDUH) 2020-2022 Survey Data; KFF “Recent Trends in Mental Health and Substance Use Among Adolescents”</a:t>
            </a:r>
          </a:p>
        </p:txBody>
      </p:sp>
    </p:spTree>
    <p:extLst>
      <p:ext uri="{BB962C8B-B14F-4D97-AF65-F5344CB8AC3E}">
        <p14:creationId xmlns:p14="http://schemas.microsoft.com/office/powerpoint/2010/main" val="243061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BAF6-1487-4C93-E9BA-477A80984881}"/>
              </a:ext>
            </a:extLst>
          </p:cNvPr>
          <p:cNvSpPr>
            <a:spLocks noGrp="1"/>
          </p:cNvSpPr>
          <p:nvPr>
            <p:ph type="title"/>
          </p:nvPr>
        </p:nvSpPr>
        <p:spPr/>
        <p:txBody>
          <a:bodyPr/>
          <a:lstStyle/>
          <a:p>
            <a:r>
              <a:rPr lang="en-US">
                <a:latin typeface="Arial"/>
                <a:cs typeface="Arial"/>
              </a:rPr>
              <a:t>Levers to Drive Change to more effective approaches</a:t>
            </a:r>
            <a:endParaRPr lang="en-US"/>
          </a:p>
        </p:txBody>
      </p:sp>
      <p:pic>
        <p:nvPicPr>
          <p:cNvPr id="33" name="Picture 32">
            <a:extLst>
              <a:ext uri="{FF2B5EF4-FFF2-40B4-BE49-F238E27FC236}">
                <a16:creationId xmlns:a16="http://schemas.microsoft.com/office/drawing/2014/main" id="{297B0CD0-E4B2-660D-5C98-653AD302E1ED}"/>
              </a:ext>
            </a:extLst>
          </p:cNvPr>
          <p:cNvPicPr>
            <a:picLocks noChangeAspect="1"/>
          </p:cNvPicPr>
          <p:nvPr/>
        </p:nvPicPr>
        <p:blipFill>
          <a:blip r:embed="rId3">
            <a:duotone>
              <a:schemeClr val="accent1">
                <a:shade val="45000"/>
                <a:satMod val="135000"/>
              </a:schemeClr>
              <a:prstClr val="white"/>
            </a:duotone>
          </a:blip>
          <a:stretch>
            <a:fillRect/>
          </a:stretch>
        </p:blipFill>
        <p:spPr>
          <a:xfrm>
            <a:off x="3165006" y="1355697"/>
            <a:ext cx="6144978" cy="5373145"/>
          </a:xfrm>
          <a:prstGeom prst="rect">
            <a:avLst/>
          </a:prstGeom>
          <a:solidFill>
            <a:schemeClr val="bg1"/>
          </a:solidFill>
        </p:spPr>
      </p:pic>
      <p:grpSp>
        <p:nvGrpSpPr>
          <p:cNvPr id="4" name="Group 3">
            <a:extLst>
              <a:ext uri="{FF2B5EF4-FFF2-40B4-BE49-F238E27FC236}">
                <a16:creationId xmlns:a16="http://schemas.microsoft.com/office/drawing/2014/main" id="{28BC3217-E406-6A8F-EEBE-5082AAE37D9A}"/>
              </a:ext>
            </a:extLst>
          </p:cNvPr>
          <p:cNvGrpSpPr/>
          <p:nvPr/>
        </p:nvGrpSpPr>
        <p:grpSpPr>
          <a:xfrm>
            <a:off x="8912018" y="4548196"/>
            <a:ext cx="3141498" cy="1163779"/>
            <a:chOff x="8717567" y="1048334"/>
            <a:chExt cx="3141498" cy="1163779"/>
          </a:xfrm>
        </p:grpSpPr>
        <p:sp>
          <p:nvSpPr>
            <p:cNvPr id="5" name="TextBox 4">
              <a:extLst>
                <a:ext uri="{FF2B5EF4-FFF2-40B4-BE49-F238E27FC236}">
                  <a16:creationId xmlns:a16="http://schemas.microsoft.com/office/drawing/2014/main" id="{1F8F36A0-16EA-D2CC-AC11-70E78A5A4DCA}"/>
                </a:ext>
              </a:extLst>
            </p:cNvPr>
            <p:cNvSpPr txBox="1"/>
            <p:nvPr/>
          </p:nvSpPr>
          <p:spPr>
            <a:xfrm>
              <a:off x="8717567" y="1048334"/>
              <a:ext cx="2937088" cy="954107"/>
            </a:xfrm>
            <a:prstGeom prst="rect">
              <a:avLst/>
            </a:prstGeom>
            <a:noFill/>
          </p:spPr>
          <p:txBody>
            <a:bodyPr wrap="square" lIns="0" rIns="0" rtlCol="0" anchor="b">
              <a:spAutoFit/>
            </a:bodyPr>
            <a:lstStyle/>
            <a:p>
              <a:r>
                <a:rPr lang="en-US" sz="2800" b="1" cap="all">
                  <a:solidFill>
                    <a:srgbClr val="B7386B"/>
                  </a:solidFill>
                </a:rPr>
                <a:t>Licensing / Accreditation</a:t>
              </a:r>
            </a:p>
          </p:txBody>
        </p:sp>
        <p:sp>
          <p:nvSpPr>
            <p:cNvPr id="6" name="TextBox 5">
              <a:extLst>
                <a:ext uri="{FF2B5EF4-FFF2-40B4-BE49-F238E27FC236}">
                  <a16:creationId xmlns:a16="http://schemas.microsoft.com/office/drawing/2014/main" id="{7B41F76E-1220-F2F4-AA4B-76EF43DB44A9}"/>
                </a:ext>
              </a:extLst>
            </p:cNvPr>
            <p:cNvSpPr txBox="1"/>
            <p:nvPr/>
          </p:nvSpPr>
          <p:spPr>
            <a:xfrm>
              <a:off x="8929772" y="1925881"/>
              <a:ext cx="2929293" cy="286232"/>
            </a:xfrm>
            <a:prstGeom prst="rect">
              <a:avLst/>
            </a:prstGeom>
            <a:noFill/>
          </p:spPr>
          <p:txBody>
            <a:bodyPr wrap="square" lIns="0" rIns="0" rtlCol="0" anchor="t">
              <a:spAutoFit/>
            </a:bodyPr>
            <a:lstStyle/>
            <a:p>
              <a:pPr defTabSz="685800">
                <a:lnSpc>
                  <a:spcPct val="90000"/>
                </a:lnSpc>
                <a:spcBef>
                  <a:spcPts val="750"/>
                </a:spcBef>
              </a:pPr>
              <a:endParaRPr lang="en-US" sz="1400">
                <a:solidFill>
                  <a:schemeClr val="tx2"/>
                </a:solidFill>
              </a:endParaRPr>
            </a:p>
          </p:txBody>
        </p:sp>
      </p:grpSp>
      <p:grpSp>
        <p:nvGrpSpPr>
          <p:cNvPr id="7" name="Group 6">
            <a:extLst>
              <a:ext uri="{FF2B5EF4-FFF2-40B4-BE49-F238E27FC236}">
                <a16:creationId xmlns:a16="http://schemas.microsoft.com/office/drawing/2014/main" id="{DCF8010A-8656-685B-04D2-9301F6BFBD61}"/>
              </a:ext>
            </a:extLst>
          </p:cNvPr>
          <p:cNvGrpSpPr/>
          <p:nvPr/>
        </p:nvGrpSpPr>
        <p:grpSpPr>
          <a:xfrm>
            <a:off x="625883" y="4288224"/>
            <a:ext cx="2945981" cy="1268578"/>
            <a:chOff x="958819" y="2132815"/>
            <a:chExt cx="2945981" cy="1268578"/>
          </a:xfrm>
        </p:grpSpPr>
        <p:sp>
          <p:nvSpPr>
            <p:cNvPr id="8" name="TextBox 7">
              <a:extLst>
                <a:ext uri="{FF2B5EF4-FFF2-40B4-BE49-F238E27FC236}">
                  <a16:creationId xmlns:a16="http://schemas.microsoft.com/office/drawing/2014/main" id="{C4074668-3825-BC3E-4720-40682313D0F5}"/>
                </a:ext>
              </a:extLst>
            </p:cNvPr>
            <p:cNvSpPr txBox="1"/>
            <p:nvPr/>
          </p:nvSpPr>
          <p:spPr>
            <a:xfrm>
              <a:off x="958819" y="2132815"/>
              <a:ext cx="2937088" cy="954107"/>
            </a:xfrm>
            <a:prstGeom prst="rect">
              <a:avLst/>
            </a:prstGeom>
            <a:noFill/>
          </p:spPr>
          <p:txBody>
            <a:bodyPr wrap="square" lIns="0" rIns="0" rtlCol="0" anchor="b">
              <a:spAutoFit/>
            </a:bodyPr>
            <a:lstStyle/>
            <a:p>
              <a:pPr algn="r"/>
              <a:r>
                <a:rPr lang="en-US" sz="2800" b="1" cap="all">
                  <a:solidFill>
                    <a:srgbClr val="0065A5"/>
                  </a:solidFill>
                </a:rPr>
                <a:t>Policy &amp; State Legislation</a:t>
              </a:r>
            </a:p>
          </p:txBody>
        </p:sp>
        <p:sp>
          <p:nvSpPr>
            <p:cNvPr id="9" name="TextBox 8">
              <a:extLst>
                <a:ext uri="{FF2B5EF4-FFF2-40B4-BE49-F238E27FC236}">
                  <a16:creationId xmlns:a16="http://schemas.microsoft.com/office/drawing/2014/main" id="{8D24DA7F-1E02-576C-51AD-8D26052DFF74}"/>
                </a:ext>
              </a:extLst>
            </p:cNvPr>
            <p:cNvSpPr txBox="1"/>
            <p:nvPr/>
          </p:nvSpPr>
          <p:spPr>
            <a:xfrm>
              <a:off x="975507" y="3032061"/>
              <a:ext cx="2929293" cy="369332"/>
            </a:xfrm>
            <a:prstGeom prst="rect">
              <a:avLst/>
            </a:prstGeom>
            <a:noFill/>
          </p:spPr>
          <p:txBody>
            <a:bodyPr wrap="square" lIns="0" rIns="0" rtlCol="0" anchor="t">
              <a:spAutoFit/>
            </a:bodyPr>
            <a:lstStyle/>
            <a:p>
              <a:pPr algn="r" defTabSz="685800">
                <a:lnSpc>
                  <a:spcPct val="90000"/>
                </a:lnSpc>
                <a:spcBef>
                  <a:spcPts val="750"/>
                </a:spcBef>
              </a:pPr>
              <a:r>
                <a:rPr lang="en-US" sz="2000">
                  <a:solidFill>
                    <a:srgbClr val="0065A5"/>
                  </a:solidFill>
                </a:rPr>
                <a:t>State, Federal, County</a:t>
              </a:r>
            </a:p>
          </p:txBody>
        </p:sp>
      </p:grpSp>
      <p:grpSp>
        <p:nvGrpSpPr>
          <p:cNvPr id="10" name="Group 9">
            <a:extLst>
              <a:ext uri="{FF2B5EF4-FFF2-40B4-BE49-F238E27FC236}">
                <a16:creationId xmlns:a16="http://schemas.microsoft.com/office/drawing/2014/main" id="{73B78AEF-9A19-A145-0D50-EAE9D00BCCA2}"/>
              </a:ext>
            </a:extLst>
          </p:cNvPr>
          <p:cNvGrpSpPr/>
          <p:nvPr/>
        </p:nvGrpSpPr>
        <p:grpSpPr>
          <a:xfrm>
            <a:off x="7430684" y="1613159"/>
            <a:ext cx="3676351" cy="1421743"/>
            <a:chOff x="8611246" y="1402661"/>
            <a:chExt cx="3676351" cy="1421743"/>
          </a:xfrm>
        </p:grpSpPr>
        <p:sp>
          <p:nvSpPr>
            <p:cNvPr id="11" name="TextBox 10">
              <a:extLst>
                <a:ext uri="{FF2B5EF4-FFF2-40B4-BE49-F238E27FC236}">
                  <a16:creationId xmlns:a16="http://schemas.microsoft.com/office/drawing/2014/main" id="{44F27499-B1EB-EFC5-D30C-599CD69BA999}"/>
                </a:ext>
              </a:extLst>
            </p:cNvPr>
            <p:cNvSpPr txBox="1"/>
            <p:nvPr/>
          </p:nvSpPr>
          <p:spPr>
            <a:xfrm>
              <a:off x="8611246" y="1402661"/>
              <a:ext cx="2937088" cy="523220"/>
            </a:xfrm>
            <a:prstGeom prst="rect">
              <a:avLst/>
            </a:prstGeom>
            <a:noFill/>
          </p:spPr>
          <p:txBody>
            <a:bodyPr wrap="square" lIns="0" rIns="0" rtlCol="0" anchor="b">
              <a:spAutoFit/>
            </a:bodyPr>
            <a:lstStyle/>
            <a:p>
              <a:r>
                <a:rPr lang="en-US" sz="2800" b="1" cap="all">
                  <a:solidFill>
                    <a:srgbClr val="1C8182"/>
                  </a:solidFill>
                </a:rPr>
                <a:t>Funding</a:t>
              </a:r>
            </a:p>
          </p:txBody>
        </p:sp>
        <p:sp>
          <p:nvSpPr>
            <p:cNvPr id="12" name="TextBox 11">
              <a:extLst>
                <a:ext uri="{FF2B5EF4-FFF2-40B4-BE49-F238E27FC236}">
                  <a16:creationId xmlns:a16="http://schemas.microsoft.com/office/drawing/2014/main" id="{84C6402D-2E91-1349-D0C3-00DA1D8B7BB7}"/>
                </a:ext>
              </a:extLst>
            </p:cNvPr>
            <p:cNvSpPr txBox="1"/>
            <p:nvPr/>
          </p:nvSpPr>
          <p:spPr>
            <a:xfrm>
              <a:off x="8611246" y="1808741"/>
              <a:ext cx="3676351" cy="1015663"/>
            </a:xfrm>
            <a:prstGeom prst="rect">
              <a:avLst/>
            </a:prstGeom>
            <a:noFill/>
          </p:spPr>
          <p:txBody>
            <a:bodyPr wrap="square" lIns="0" rIns="0" rtlCol="0" anchor="t">
              <a:spAutoFit/>
            </a:bodyPr>
            <a:lstStyle/>
            <a:p>
              <a:pPr lvl="0"/>
              <a:r>
                <a:rPr lang="en-US" sz="2000">
                  <a:solidFill>
                    <a:srgbClr val="1C8182"/>
                  </a:solidFill>
                </a:rPr>
                <a:t>Grant resources, opioid abatement resources, Medicaid/Medicare, commercial insurance</a:t>
              </a:r>
            </a:p>
          </p:txBody>
        </p:sp>
      </p:grpSp>
      <p:sp>
        <p:nvSpPr>
          <p:cNvPr id="13" name="TextBox 12">
            <a:extLst>
              <a:ext uri="{FF2B5EF4-FFF2-40B4-BE49-F238E27FC236}">
                <a16:creationId xmlns:a16="http://schemas.microsoft.com/office/drawing/2014/main" id="{64D22F18-B519-5AB2-BF58-0A84A6EC85CC}"/>
              </a:ext>
            </a:extLst>
          </p:cNvPr>
          <p:cNvSpPr txBox="1"/>
          <p:nvPr/>
        </p:nvSpPr>
        <p:spPr>
          <a:xfrm>
            <a:off x="5306160" y="4667022"/>
            <a:ext cx="1862669" cy="954107"/>
          </a:xfrm>
          <a:prstGeom prst="rect">
            <a:avLst/>
          </a:prstGeom>
          <a:noFill/>
        </p:spPr>
        <p:txBody>
          <a:bodyPr wrap="square" lIns="0" rIns="0" rtlCol="0" anchor="b">
            <a:spAutoFit/>
          </a:bodyPr>
          <a:lstStyle/>
          <a:p>
            <a:pPr algn="ctr"/>
            <a:r>
              <a:rPr lang="en-US" sz="2800" b="1" cap="all">
                <a:solidFill>
                  <a:srgbClr val="BE932B"/>
                </a:solidFill>
              </a:rPr>
              <a:t>Attitudes &amp; Stigma</a:t>
            </a:r>
          </a:p>
        </p:txBody>
      </p:sp>
      <p:pic>
        <p:nvPicPr>
          <p:cNvPr id="14" name="Graphic 13" descr="Document with solid fill">
            <a:extLst>
              <a:ext uri="{FF2B5EF4-FFF2-40B4-BE49-F238E27FC236}">
                <a16:creationId xmlns:a16="http://schemas.microsoft.com/office/drawing/2014/main" id="{7370ED88-4DBA-704D-E920-B9A3CDD1C3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8395" y="5683694"/>
            <a:ext cx="823554" cy="823554"/>
          </a:xfrm>
          <a:prstGeom prst="rect">
            <a:avLst/>
          </a:prstGeom>
        </p:spPr>
      </p:pic>
      <p:pic>
        <p:nvPicPr>
          <p:cNvPr id="18" name="Graphic 17" descr="Piggy Bank with solid fill">
            <a:extLst>
              <a:ext uri="{FF2B5EF4-FFF2-40B4-BE49-F238E27FC236}">
                <a16:creationId xmlns:a16="http://schemas.microsoft.com/office/drawing/2014/main" id="{FBB5CF94-2B16-56A2-137C-8903920EF3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9622" y="1883929"/>
            <a:ext cx="1172519" cy="1172519"/>
          </a:xfrm>
          <a:prstGeom prst="rect">
            <a:avLst/>
          </a:prstGeom>
        </p:spPr>
      </p:pic>
      <p:sp>
        <p:nvSpPr>
          <p:cNvPr id="21" name="Rectangle 20">
            <a:extLst>
              <a:ext uri="{FF2B5EF4-FFF2-40B4-BE49-F238E27FC236}">
                <a16:creationId xmlns:a16="http://schemas.microsoft.com/office/drawing/2014/main" id="{83C5F052-D6F4-3B0C-6AB4-A2269DD86268}"/>
              </a:ext>
            </a:extLst>
          </p:cNvPr>
          <p:cNvSpPr/>
          <p:nvPr/>
        </p:nvSpPr>
        <p:spPr>
          <a:xfrm>
            <a:off x="3657600" y="5682417"/>
            <a:ext cx="1102936" cy="954053"/>
          </a:xfrm>
          <a:prstGeom prst="rect">
            <a:avLst/>
          </a:prstGeom>
          <a:solidFill>
            <a:srgbClr val="688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Blueprint with solid fill">
            <a:extLst>
              <a:ext uri="{FF2B5EF4-FFF2-40B4-BE49-F238E27FC236}">
                <a16:creationId xmlns:a16="http://schemas.microsoft.com/office/drawing/2014/main" id="{3FC61EC6-4806-2F6F-92BE-FEAEA3F093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1868" y="5592848"/>
            <a:ext cx="914400" cy="914400"/>
          </a:xfrm>
          <a:prstGeom prst="rect">
            <a:avLst/>
          </a:prstGeom>
        </p:spPr>
      </p:pic>
    </p:spTree>
    <p:extLst>
      <p:ext uri="{BB962C8B-B14F-4D97-AF65-F5344CB8AC3E}">
        <p14:creationId xmlns:p14="http://schemas.microsoft.com/office/powerpoint/2010/main" val="224492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E6BE-7EF1-0C82-FFDB-948E891939A2}"/>
              </a:ext>
            </a:extLst>
          </p:cNvPr>
          <p:cNvSpPr>
            <a:spLocks noGrp="1"/>
          </p:cNvSpPr>
          <p:nvPr>
            <p:ph type="title"/>
          </p:nvPr>
        </p:nvSpPr>
        <p:spPr>
          <a:xfrm>
            <a:off x="0" y="-2"/>
            <a:ext cx="12192000" cy="1294411"/>
          </a:xfrm>
        </p:spPr>
        <p:txBody>
          <a:bodyPr anchor="ctr">
            <a:normAutofit/>
          </a:bodyPr>
          <a:lstStyle/>
          <a:p>
            <a:r>
              <a:rPr lang="en-US"/>
              <a:t>Guiding principles: Pivoting to save lives</a:t>
            </a:r>
          </a:p>
        </p:txBody>
      </p:sp>
      <p:sp>
        <p:nvSpPr>
          <p:cNvPr id="8" name="Freeform: Shape 7">
            <a:extLst>
              <a:ext uri="{FF2B5EF4-FFF2-40B4-BE49-F238E27FC236}">
                <a16:creationId xmlns:a16="http://schemas.microsoft.com/office/drawing/2014/main" id="{4E42F9E4-BA8C-7D20-5A04-7B27F7812EBA}"/>
              </a:ext>
            </a:extLst>
          </p:cNvPr>
          <p:cNvSpPr>
            <a:spLocks/>
          </p:cNvSpPr>
          <p:nvPr/>
        </p:nvSpPr>
        <p:spPr bwMode="auto">
          <a:xfrm>
            <a:off x="6096000" y="2029160"/>
            <a:ext cx="2529314" cy="2517163"/>
          </a:xfrm>
          <a:custGeom>
            <a:avLst/>
            <a:gdLst>
              <a:gd name="connsiteX0" fmla="*/ 0 w 2318460"/>
              <a:gd name="connsiteY0" fmla="*/ 0 h 2307322"/>
              <a:gd name="connsiteX1" fmla="*/ 110201 w 2318460"/>
              <a:gd name="connsiteY1" fmla="*/ 0 h 2307322"/>
              <a:gd name="connsiteX2" fmla="*/ 137752 w 2318460"/>
              <a:gd name="connsiteY2" fmla="*/ 4239 h 2307322"/>
              <a:gd name="connsiteX3" fmla="*/ 680280 w 2318460"/>
              <a:gd name="connsiteY3" fmla="*/ 4239 h 2307322"/>
              <a:gd name="connsiteX4" fmla="*/ 760811 w 2318460"/>
              <a:gd name="connsiteY4" fmla="*/ 129274 h 2307322"/>
              <a:gd name="connsiteX5" fmla="*/ 712068 w 2318460"/>
              <a:gd name="connsiteY5" fmla="*/ 300934 h 2307322"/>
              <a:gd name="connsiteX6" fmla="*/ 911278 w 2318460"/>
              <a:gd name="connsiteY6" fmla="*/ 500143 h 2307322"/>
              <a:gd name="connsiteX7" fmla="*/ 1110487 w 2318460"/>
              <a:gd name="connsiteY7" fmla="*/ 300934 h 2307322"/>
              <a:gd name="connsiteX8" fmla="*/ 1059625 w 2318460"/>
              <a:gd name="connsiteY8" fmla="*/ 129274 h 2307322"/>
              <a:gd name="connsiteX9" fmla="*/ 1142276 w 2318460"/>
              <a:gd name="connsiteY9" fmla="*/ 4239 h 2307322"/>
              <a:gd name="connsiteX10" fmla="*/ 1684804 w 2318460"/>
              <a:gd name="connsiteY10" fmla="*/ 4239 h 2307322"/>
              <a:gd name="connsiteX11" fmla="*/ 1712355 w 2318460"/>
              <a:gd name="connsiteY11" fmla="*/ 0 h 2307322"/>
              <a:gd name="connsiteX12" fmla="*/ 1822556 w 2318460"/>
              <a:gd name="connsiteY12" fmla="*/ 0 h 2307322"/>
              <a:gd name="connsiteX13" fmla="*/ 1822556 w 2318460"/>
              <a:gd name="connsiteY13" fmla="*/ 137751 h 2307322"/>
              <a:gd name="connsiteX14" fmla="*/ 1822556 w 2318460"/>
              <a:gd name="connsiteY14" fmla="*/ 680279 h 2307322"/>
              <a:gd name="connsiteX15" fmla="*/ 1947591 w 2318460"/>
              <a:gd name="connsiteY15" fmla="*/ 762930 h 2307322"/>
              <a:gd name="connsiteX16" fmla="*/ 1949711 w 2318460"/>
              <a:gd name="connsiteY16" fmla="*/ 760811 h 2307322"/>
              <a:gd name="connsiteX17" fmla="*/ 2119251 w 2318460"/>
              <a:gd name="connsiteY17" fmla="*/ 712068 h 2307322"/>
              <a:gd name="connsiteX18" fmla="*/ 2223094 w 2318460"/>
              <a:gd name="connsiteY18" fmla="*/ 741737 h 2307322"/>
              <a:gd name="connsiteX19" fmla="*/ 2231571 w 2318460"/>
              <a:gd name="connsiteY19" fmla="*/ 745976 h 2307322"/>
              <a:gd name="connsiteX20" fmla="*/ 2318460 w 2318460"/>
              <a:gd name="connsiteY20" fmla="*/ 911277 h 2307322"/>
              <a:gd name="connsiteX21" fmla="*/ 2231571 w 2318460"/>
              <a:gd name="connsiteY21" fmla="*/ 1076579 h 2307322"/>
              <a:gd name="connsiteX22" fmla="*/ 2223094 w 2318460"/>
              <a:gd name="connsiteY22" fmla="*/ 1080817 h 2307322"/>
              <a:gd name="connsiteX23" fmla="*/ 2119251 w 2318460"/>
              <a:gd name="connsiteY23" fmla="*/ 1110487 h 2307322"/>
              <a:gd name="connsiteX24" fmla="*/ 1949711 w 2318460"/>
              <a:gd name="connsiteY24" fmla="*/ 1061744 h 2307322"/>
              <a:gd name="connsiteX25" fmla="*/ 1947591 w 2318460"/>
              <a:gd name="connsiteY25" fmla="*/ 1059625 h 2307322"/>
              <a:gd name="connsiteX26" fmla="*/ 1822556 w 2318460"/>
              <a:gd name="connsiteY26" fmla="*/ 1142276 h 2307322"/>
              <a:gd name="connsiteX27" fmla="*/ 1822556 w 2318460"/>
              <a:gd name="connsiteY27" fmla="*/ 1684804 h 2307322"/>
              <a:gd name="connsiteX28" fmla="*/ 1822556 w 2318460"/>
              <a:gd name="connsiteY28" fmla="*/ 1822555 h 2307322"/>
              <a:gd name="connsiteX29" fmla="*/ 1821648 w 2318460"/>
              <a:gd name="connsiteY29" fmla="*/ 1822555 h 2307322"/>
              <a:gd name="connsiteX30" fmla="*/ 1818252 w 2318460"/>
              <a:gd name="connsiteY30" fmla="*/ 1822555 h 2307322"/>
              <a:gd name="connsiteX31" fmla="*/ 1818252 w 2318460"/>
              <a:gd name="connsiteY31" fmla="*/ 1811020 h 2307322"/>
              <a:gd name="connsiteX32" fmla="*/ 1818252 w 2318460"/>
              <a:gd name="connsiteY32" fmla="*/ 1809298 h 2307322"/>
              <a:gd name="connsiteX33" fmla="*/ 1680501 w 2318460"/>
              <a:gd name="connsiteY33" fmla="*/ 1809298 h 2307322"/>
              <a:gd name="connsiteX34" fmla="*/ 1137973 w 2318460"/>
              <a:gd name="connsiteY34" fmla="*/ 1809298 h 2307322"/>
              <a:gd name="connsiteX35" fmla="*/ 1055322 w 2318460"/>
              <a:gd name="connsiteY35" fmla="*/ 1936453 h 2307322"/>
              <a:gd name="connsiteX36" fmla="*/ 1106184 w 2318460"/>
              <a:gd name="connsiteY36" fmla="*/ 2108112 h 2307322"/>
              <a:gd name="connsiteX37" fmla="*/ 906974 w 2318460"/>
              <a:gd name="connsiteY37" fmla="*/ 2307322 h 2307322"/>
              <a:gd name="connsiteX38" fmla="*/ 707765 w 2318460"/>
              <a:gd name="connsiteY38" fmla="*/ 2108112 h 2307322"/>
              <a:gd name="connsiteX39" fmla="*/ 756508 w 2318460"/>
              <a:gd name="connsiteY39" fmla="*/ 1936453 h 2307322"/>
              <a:gd name="connsiteX40" fmla="*/ 673857 w 2318460"/>
              <a:gd name="connsiteY40" fmla="*/ 1809298 h 2307322"/>
              <a:gd name="connsiteX41" fmla="*/ 133448 w 2318460"/>
              <a:gd name="connsiteY41" fmla="*/ 1809298 h 2307322"/>
              <a:gd name="connsiteX42" fmla="*/ 12916 w 2318460"/>
              <a:gd name="connsiteY42" fmla="*/ 1809298 h 2307322"/>
              <a:gd name="connsiteX43" fmla="*/ 0 w 2318460"/>
              <a:gd name="connsiteY43" fmla="*/ 1809298 h 2307322"/>
              <a:gd name="connsiteX44" fmla="*/ 0 w 2318460"/>
              <a:gd name="connsiteY44" fmla="*/ 1805336 h 2307322"/>
              <a:gd name="connsiteX45" fmla="*/ 0 w 2318460"/>
              <a:gd name="connsiteY45" fmla="*/ 1684804 h 2307322"/>
              <a:gd name="connsiteX46" fmla="*/ 0 w 2318460"/>
              <a:gd name="connsiteY46" fmla="*/ 1142276 h 2307322"/>
              <a:gd name="connsiteX47" fmla="*/ 127155 w 2318460"/>
              <a:gd name="connsiteY47" fmla="*/ 1059625 h 2307322"/>
              <a:gd name="connsiteX48" fmla="*/ 298815 w 2318460"/>
              <a:gd name="connsiteY48" fmla="*/ 1110487 h 2307322"/>
              <a:gd name="connsiteX49" fmla="*/ 498024 w 2318460"/>
              <a:gd name="connsiteY49" fmla="*/ 911277 h 2307322"/>
              <a:gd name="connsiteX50" fmla="*/ 298815 w 2318460"/>
              <a:gd name="connsiteY50" fmla="*/ 712068 h 2307322"/>
              <a:gd name="connsiteX51" fmla="*/ 127155 w 2318460"/>
              <a:gd name="connsiteY51" fmla="*/ 760811 h 2307322"/>
              <a:gd name="connsiteX52" fmla="*/ 0 w 2318460"/>
              <a:gd name="connsiteY52" fmla="*/ 680279 h 2307322"/>
              <a:gd name="connsiteX53" fmla="*/ 0 w 2318460"/>
              <a:gd name="connsiteY53" fmla="*/ 137751 h 2307322"/>
              <a:gd name="connsiteX54" fmla="*/ 0 w 2318460"/>
              <a:gd name="connsiteY54" fmla="*/ 0 h 23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18460" h="2307322">
                <a:moveTo>
                  <a:pt x="0" y="0"/>
                </a:moveTo>
                <a:cubicBezTo>
                  <a:pt x="0" y="0"/>
                  <a:pt x="0" y="0"/>
                  <a:pt x="110201" y="0"/>
                </a:cubicBezTo>
                <a:cubicBezTo>
                  <a:pt x="118678" y="2119"/>
                  <a:pt x="129275" y="4239"/>
                  <a:pt x="137752" y="4239"/>
                </a:cubicBezTo>
                <a:cubicBezTo>
                  <a:pt x="137752" y="4239"/>
                  <a:pt x="137752" y="4239"/>
                  <a:pt x="680280" y="4239"/>
                </a:cubicBezTo>
                <a:cubicBezTo>
                  <a:pt x="754453" y="4239"/>
                  <a:pt x="792600" y="59339"/>
                  <a:pt x="760811" y="129274"/>
                </a:cubicBezTo>
                <a:cubicBezTo>
                  <a:pt x="760811" y="129274"/>
                  <a:pt x="712068" y="243714"/>
                  <a:pt x="712068" y="300934"/>
                </a:cubicBezTo>
                <a:cubicBezTo>
                  <a:pt x="712068" y="411134"/>
                  <a:pt x="801077" y="500143"/>
                  <a:pt x="911278" y="500143"/>
                </a:cubicBezTo>
                <a:cubicBezTo>
                  <a:pt x="1021479" y="500143"/>
                  <a:pt x="1110487" y="411134"/>
                  <a:pt x="1110487" y="300934"/>
                </a:cubicBezTo>
                <a:cubicBezTo>
                  <a:pt x="1110487" y="243714"/>
                  <a:pt x="1059625" y="129274"/>
                  <a:pt x="1059625" y="129274"/>
                </a:cubicBezTo>
                <a:cubicBezTo>
                  <a:pt x="1029956" y="59339"/>
                  <a:pt x="1068102" y="4239"/>
                  <a:pt x="1142276" y="4239"/>
                </a:cubicBezTo>
                <a:cubicBezTo>
                  <a:pt x="1142276" y="4239"/>
                  <a:pt x="1142276" y="4239"/>
                  <a:pt x="1684804" y="4239"/>
                </a:cubicBezTo>
                <a:cubicBezTo>
                  <a:pt x="1693281" y="4239"/>
                  <a:pt x="1703878" y="2119"/>
                  <a:pt x="1712355" y="0"/>
                </a:cubicBezTo>
                <a:cubicBezTo>
                  <a:pt x="1712355" y="0"/>
                  <a:pt x="1712355" y="0"/>
                  <a:pt x="1822556" y="0"/>
                </a:cubicBezTo>
                <a:cubicBezTo>
                  <a:pt x="1822556" y="0"/>
                  <a:pt x="1822556" y="0"/>
                  <a:pt x="1822556" y="137751"/>
                </a:cubicBezTo>
                <a:cubicBezTo>
                  <a:pt x="1822556" y="137751"/>
                  <a:pt x="1822556" y="137751"/>
                  <a:pt x="1822556" y="680279"/>
                </a:cubicBezTo>
                <a:cubicBezTo>
                  <a:pt x="1822556" y="754453"/>
                  <a:pt x="1879775" y="792599"/>
                  <a:pt x="1947591" y="762930"/>
                </a:cubicBezTo>
                <a:cubicBezTo>
                  <a:pt x="1947591" y="760811"/>
                  <a:pt x="1949711" y="760811"/>
                  <a:pt x="1949711" y="760811"/>
                </a:cubicBezTo>
                <a:cubicBezTo>
                  <a:pt x="1958188" y="758691"/>
                  <a:pt x="2064150" y="712068"/>
                  <a:pt x="2119251" y="712068"/>
                </a:cubicBezTo>
                <a:cubicBezTo>
                  <a:pt x="2157397" y="712068"/>
                  <a:pt x="2193424" y="722664"/>
                  <a:pt x="2223094" y="741737"/>
                </a:cubicBezTo>
                <a:cubicBezTo>
                  <a:pt x="2225213" y="741737"/>
                  <a:pt x="2229452" y="743857"/>
                  <a:pt x="2231571" y="745976"/>
                </a:cubicBezTo>
                <a:cubicBezTo>
                  <a:pt x="2284552" y="782003"/>
                  <a:pt x="2318460" y="841342"/>
                  <a:pt x="2318460" y="911277"/>
                </a:cubicBezTo>
                <a:cubicBezTo>
                  <a:pt x="2318460" y="979093"/>
                  <a:pt x="2284552" y="1040552"/>
                  <a:pt x="2231571" y="1076579"/>
                </a:cubicBezTo>
                <a:cubicBezTo>
                  <a:pt x="2229452" y="1078698"/>
                  <a:pt x="2225213" y="1080817"/>
                  <a:pt x="2223094" y="1080817"/>
                </a:cubicBezTo>
                <a:cubicBezTo>
                  <a:pt x="2193424" y="1099891"/>
                  <a:pt x="2157397" y="1110487"/>
                  <a:pt x="2119251" y="1110487"/>
                </a:cubicBezTo>
                <a:cubicBezTo>
                  <a:pt x="2064150" y="1110487"/>
                  <a:pt x="1958188" y="1063863"/>
                  <a:pt x="1949711" y="1061744"/>
                </a:cubicBezTo>
                <a:cubicBezTo>
                  <a:pt x="1949711" y="1061744"/>
                  <a:pt x="1947591" y="1059625"/>
                  <a:pt x="1947591" y="1059625"/>
                </a:cubicBezTo>
                <a:cubicBezTo>
                  <a:pt x="1879775" y="1029955"/>
                  <a:pt x="1822556" y="1068102"/>
                  <a:pt x="1822556" y="1142276"/>
                </a:cubicBezTo>
                <a:cubicBezTo>
                  <a:pt x="1822556" y="1142276"/>
                  <a:pt x="1822556" y="1142276"/>
                  <a:pt x="1822556" y="1684804"/>
                </a:cubicBezTo>
                <a:cubicBezTo>
                  <a:pt x="1822556" y="1684804"/>
                  <a:pt x="1822556" y="1684804"/>
                  <a:pt x="1822556" y="1822555"/>
                </a:cubicBezTo>
                <a:cubicBezTo>
                  <a:pt x="1822556" y="1822555"/>
                  <a:pt x="1822556" y="1822555"/>
                  <a:pt x="1821648" y="1822555"/>
                </a:cubicBezTo>
                <a:lnTo>
                  <a:pt x="1818252" y="1822555"/>
                </a:lnTo>
                <a:lnTo>
                  <a:pt x="1818252" y="1811020"/>
                </a:lnTo>
                <a:cubicBezTo>
                  <a:pt x="1818252" y="1809298"/>
                  <a:pt x="1818252" y="1809298"/>
                  <a:pt x="1818252" y="1809298"/>
                </a:cubicBezTo>
                <a:cubicBezTo>
                  <a:pt x="1680501" y="1809298"/>
                  <a:pt x="1680501" y="1809298"/>
                  <a:pt x="1680501" y="1809298"/>
                </a:cubicBezTo>
                <a:cubicBezTo>
                  <a:pt x="1137973" y="1809298"/>
                  <a:pt x="1137973" y="1809298"/>
                  <a:pt x="1137973" y="1809298"/>
                </a:cubicBezTo>
                <a:cubicBezTo>
                  <a:pt x="1061680" y="1809298"/>
                  <a:pt x="1025653" y="1866518"/>
                  <a:pt x="1055322" y="1936453"/>
                </a:cubicBezTo>
                <a:cubicBezTo>
                  <a:pt x="1055322" y="1936453"/>
                  <a:pt x="1106184" y="2050893"/>
                  <a:pt x="1106184" y="2108112"/>
                </a:cubicBezTo>
                <a:cubicBezTo>
                  <a:pt x="1106184" y="2218313"/>
                  <a:pt x="1017176" y="2307322"/>
                  <a:pt x="906974" y="2307322"/>
                </a:cubicBezTo>
                <a:cubicBezTo>
                  <a:pt x="796773" y="2307322"/>
                  <a:pt x="707765" y="2218313"/>
                  <a:pt x="707765" y="2108112"/>
                </a:cubicBezTo>
                <a:cubicBezTo>
                  <a:pt x="707765" y="2050893"/>
                  <a:pt x="756508" y="1936453"/>
                  <a:pt x="756508" y="1936453"/>
                </a:cubicBezTo>
                <a:cubicBezTo>
                  <a:pt x="788296" y="1866518"/>
                  <a:pt x="750150" y="1809298"/>
                  <a:pt x="673857" y="1809298"/>
                </a:cubicBezTo>
                <a:cubicBezTo>
                  <a:pt x="133448" y="1809298"/>
                  <a:pt x="133448" y="1809298"/>
                  <a:pt x="133448" y="1809298"/>
                </a:cubicBezTo>
                <a:cubicBezTo>
                  <a:pt x="64573" y="1809298"/>
                  <a:pt x="30135" y="1809298"/>
                  <a:pt x="12916" y="1809298"/>
                </a:cubicBezTo>
                <a:lnTo>
                  <a:pt x="0" y="1809298"/>
                </a:lnTo>
                <a:lnTo>
                  <a:pt x="0" y="1805336"/>
                </a:lnTo>
                <a:cubicBezTo>
                  <a:pt x="0" y="1788117"/>
                  <a:pt x="0" y="1753680"/>
                  <a:pt x="0" y="1684804"/>
                </a:cubicBezTo>
                <a:cubicBezTo>
                  <a:pt x="0" y="1684804"/>
                  <a:pt x="0" y="1684804"/>
                  <a:pt x="0" y="1142276"/>
                </a:cubicBezTo>
                <a:cubicBezTo>
                  <a:pt x="0" y="1068102"/>
                  <a:pt x="57220" y="1029955"/>
                  <a:pt x="127155" y="1059625"/>
                </a:cubicBezTo>
                <a:cubicBezTo>
                  <a:pt x="127155" y="1059625"/>
                  <a:pt x="241595" y="1110487"/>
                  <a:pt x="298815" y="1110487"/>
                </a:cubicBezTo>
                <a:cubicBezTo>
                  <a:pt x="406896" y="1110487"/>
                  <a:pt x="498024" y="1021478"/>
                  <a:pt x="498024" y="911277"/>
                </a:cubicBezTo>
                <a:cubicBezTo>
                  <a:pt x="498024" y="801076"/>
                  <a:pt x="406896" y="712068"/>
                  <a:pt x="298815" y="712068"/>
                </a:cubicBezTo>
                <a:cubicBezTo>
                  <a:pt x="241595" y="712068"/>
                  <a:pt x="127155" y="760811"/>
                  <a:pt x="127155" y="760811"/>
                </a:cubicBezTo>
                <a:cubicBezTo>
                  <a:pt x="57220" y="792599"/>
                  <a:pt x="0" y="754453"/>
                  <a:pt x="0" y="680279"/>
                </a:cubicBezTo>
                <a:cubicBezTo>
                  <a:pt x="0" y="680279"/>
                  <a:pt x="0" y="680279"/>
                  <a:pt x="0" y="137751"/>
                </a:cubicBezTo>
                <a:cubicBezTo>
                  <a:pt x="0" y="137751"/>
                  <a:pt x="0" y="137751"/>
                  <a:pt x="0" y="0"/>
                </a:cubicBezTo>
                <a:close/>
              </a:path>
            </a:pathLst>
          </a:custGeom>
          <a:solidFill>
            <a:srgbClr val="1C8182"/>
          </a:solidFill>
          <a:ln w="3175">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2">
            <a:extLst>
              <a:ext uri="{FF2B5EF4-FFF2-40B4-BE49-F238E27FC236}">
                <a16:creationId xmlns:a16="http://schemas.microsoft.com/office/drawing/2014/main" id="{2D1246AD-65E8-BDE5-45A9-BF67F62886C4}"/>
              </a:ext>
            </a:extLst>
          </p:cNvPr>
          <p:cNvSpPr>
            <a:spLocks/>
          </p:cNvSpPr>
          <p:nvPr/>
        </p:nvSpPr>
        <p:spPr bwMode="auto">
          <a:xfrm>
            <a:off x="5550300" y="4003006"/>
            <a:ext cx="2529314" cy="2529313"/>
          </a:xfrm>
          <a:custGeom>
            <a:avLst/>
            <a:gdLst>
              <a:gd name="T0" fmla="*/ 94 w 1094"/>
              <a:gd name="T1" fmla="*/ 524 h 1094"/>
              <a:gd name="T2" fmla="*/ 174 w 1094"/>
              <a:gd name="T3" fmla="*/ 501 h 1094"/>
              <a:gd name="T4" fmla="*/ 234 w 1094"/>
              <a:gd name="T5" fmla="*/ 540 h 1094"/>
              <a:gd name="T6" fmla="*/ 234 w 1094"/>
              <a:gd name="T7" fmla="*/ 795 h 1094"/>
              <a:gd name="T8" fmla="*/ 234 w 1094"/>
              <a:gd name="T9" fmla="*/ 795 h 1094"/>
              <a:gd name="T10" fmla="*/ 234 w 1094"/>
              <a:gd name="T11" fmla="*/ 860 h 1094"/>
              <a:gd name="T12" fmla="*/ 299 w 1094"/>
              <a:gd name="T13" fmla="*/ 860 h 1094"/>
              <a:gd name="T14" fmla="*/ 299 w 1094"/>
              <a:gd name="T15" fmla="*/ 860 h 1094"/>
              <a:gd name="T16" fmla="*/ 554 w 1094"/>
              <a:gd name="T17" fmla="*/ 860 h 1094"/>
              <a:gd name="T18" fmla="*/ 593 w 1094"/>
              <a:gd name="T19" fmla="*/ 919 h 1094"/>
              <a:gd name="T20" fmla="*/ 593 w 1094"/>
              <a:gd name="T21" fmla="*/ 920 h 1094"/>
              <a:gd name="T22" fmla="*/ 570 w 1094"/>
              <a:gd name="T23" fmla="*/ 1000 h 1094"/>
              <a:gd name="T24" fmla="*/ 570 w 1094"/>
              <a:gd name="T25" fmla="*/ 1000 h 1094"/>
              <a:gd name="T26" fmla="*/ 570 w 1094"/>
              <a:gd name="T27" fmla="*/ 1000 h 1094"/>
              <a:gd name="T28" fmla="*/ 570 w 1094"/>
              <a:gd name="T29" fmla="*/ 1000 h 1094"/>
              <a:gd name="T30" fmla="*/ 583 w 1094"/>
              <a:gd name="T31" fmla="*/ 1049 h 1094"/>
              <a:gd name="T32" fmla="*/ 586 w 1094"/>
              <a:gd name="T33" fmla="*/ 1053 h 1094"/>
              <a:gd name="T34" fmla="*/ 664 w 1094"/>
              <a:gd name="T35" fmla="*/ 1094 h 1094"/>
              <a:gd name="T36" fmla="*/ 742 w 1094"/>
              <a:gd name="T37" fmla="*/ 1053 h 1094"/>
              <a:gd name="T38" fmla="*/ 744 w 1094"/>
              <a:gd name="T39" fmla="*/ 1049 h 1094"/>
              <a:gd name="T40" fmla="*/ 758 w 1094"/>
              <a:gd name="T41" fmla="*/ 1000 h 1094"/>
              <a:gd name="T42" fmla="*/ 758 w 1094"/>
              <a:gd name="T43" fmla="*/ 1000 h 1094"/>
              <a:gd name="T44" fmla="*/ 758 w 1094"/>
              <a:gd name="T45" fmla="*/ 1000 h 1094"/>
              <a:gd name="T46" fmla="*/ 758 w 1094"/>
              <a:gd name="T47" fmla="*/ 1000 h 1094"/>
              <a:gd name="T48" fmla="*/ 734 w 1094"/>
              <a:gd name="T49" fmla="*/ 920 h 1094"/>
              <a:gd name="T50" fmla="*/ 734 w 1094"/>
              <a:gd name="T51" fmla="*/ 919 h 1094"/>
              <a:gd name="T52" fmla="*/ 773 w 1094"/>
              <a:gd name="T53" fmla="*/ 860 h 1094"/>
              <a:gd name="T54" fmla="*/ 1029 w 1094"/>
              <a:gd name="T55" fmla="*/ 860 h 1094"/>
              <a:gd name="T56" fmla="*/ 1029 w 1094"/>
              <a:gd name="T57" fmla="*/ 860 h 1094"/>
              <a:gd name="T58" fmla="*/ 1094 w 1094"/>
              <a:gd name="T59" fmla="*/ 860 h 1094"/>
              <a:gd name="T60" fmla="*/ 1094 w 1094"/>
              <a:gd name="T61" fmla="*/ 808 h 1094"/>
              <a:gd name="T62" fmla="*/ 1092 w 1094"/>
              <a:gd name="T63" fmla="*/ 795 h 1094"/>
              <a:gd name="T64" fmla="*/ 1092 w 1094"/>
              <a:gd name="T65" fmla="*/ 540 h 1094"/>
              <a:gd name="T66" fmla="*/ 1033 w 1094"/>
              <a:gd name="T67" fmla="*/ 501 h 1094"/>
              <a:gd name="T68" fmla="*/ 952 w 1094"/>
              <a:gd name="T69" fmla="*/ 524 h 1094"/>
              <a:gd name="T70" fmla="*/ 858 w 1094"/>
              <a:gd name="T71" fmla="*/ 430 h 1094"/>
              <a:gd name="T72" fmla="*/ 952 w 1094"/>
              <a:gd name="T73" fmla="*/ 336 h 1094"/>
              <a:gd name="T74" fmla="*/ 1033 w 1094"/>
              <a:gd name="T75" fmla="*/ 360 h 1094"/>
              <a:gd name="T76" fmla="*/ 1092 w 1094"/>
              <a:gd name="T77" fmla="*/ 321 h 1094"/>
              <a:gd name="T78" fmla="*/ 1092 w 1094"/>
              <a:gd name="T79" fmla="*/ 65 h 1094"/>
              <a:gd name="T80" fmla="*/ 1094 w 1094"/>
              <a:gd name="T81" fmla="*/ 52 h 1094"/>
              <a:gd name="T82" fmla="*/ 1094 w 1094"/>
              <a:gd name="T83" fmla="*/ 0 h 1094"/>
              <a:gd name="T84" fmla="*/ 1029 w 1094"/>
              <a:gd name="T85" fmla="*/ 0 h 1094"/>
              <a:gd name="T86" fmla="*/ 773 w 1094"/>
              <a:gd name="T87" fmla="*/ 0 h 1094"/>
              <a:gd name="T88" fmla="*/ 734 w 1094"/>
              <a:gd name="T89" fmla="*/ 60 h 1094"/>
              <a:gd name="T90" fmla="*/ 758 w 1094"/>
              <a:gd name="T91" fmla="*/ 141 h 1094"/>
              <a:gd name="T92" fmla="*/ 664 w 1094"/>
              <a:gd name="T93" fmla="*/ 235 h 1094"/>
              <a:gd name="T94" fmla="*/ 570 w 1094"/>
              <a:gd name="T95" fmla="*/ 141 h 1094"/>
              <a:gd name="T96" fmla="*/ 593 w 1094"/>
              <a:gd name="T97" fmla="*/ 60 h 1094"/>
              <a:gd name="T98" fmla="*/ 554 w 1094"/>
              <a:gd name="T99" fmla="*/ 0 h 1094"/>
              <a:gd name="T100" fmla="*/ 299 w 1094"/>
              <a:gd name="T101" fmla="*/ 0 h 1094"/>
              <a:gd name="T102" fmla="*/ 234 w 1094"/>
              <a:gd name="T103" fmla="*/ 0 h 1094"/>
              <a:gd name="T104" fmla="*/ 234 w 1094"/>
              <a:gd name="T105" fmla="*/ 65 h 1094"/>
              <a:gd name="T106" fmla="*/ 234 w 1094"/>
              <a:gd name="T107" fmla="*/ 321 h 1094"/>
              <a:gd name="T108" fmla="*/ 174 w 1094"/>
              <a:gd name="T109" fmla="*/ 360 h 1094"/>
              <a:gd name="T110" fmla="*/ 94 w 1094"/>
              <a:gd name="T111" fmla="*/ 336 h 1094"/>
              <a:gd name="T112" fmla="*/ 0 w 1094"/>
              <a:gd name="T113" fmla="*/ 430 h 1094"/>
              <a:gd name="T114" fmla="*/ 94 w 1094"/>
              <a:gd name="T115" fmla="*/ 52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094">
                <a:moveTo>
                  <a:pt x="94" y="524"/>
                </a:moveTo>
                <a:cubicBezTo>
                  <a:pt x="121" y="524"/>
                  <a:pt x="174" y="501"/>
                  <a:pt x="174" y="501"/>
                </a:cubicBezTo>
                <a:cubicBezTo>
                  <a:pt x="207" y="486"/>
                  <a:pt x="234" y="504"/>
                  <a:pt x="234" y="540"/>
                </a:cubicBezTo>
                <a:cubicBezTo>
                  <a:pt x="234" y="795"/>
                  <a:pt x="234" y="795"/>
                  <a:pt x="234" y="795"/>
                </a:cubicBezTo>
                <a:cubicBezTo>
                  <a:pt x="234" y="795"/>
                  <a:pt x="234" y="795"/>
                  <a:pt x="234" y="795"/>
                </a:cubicBezTo>
                <a:cubicBezTo>
                  <a:pt x="234" y="860"/>
                  <a:pt x="234" y="860"/>
                  <a:pt x="234" y="860"/>
                </a:cubicBezTo>
                <a:cubicBezTo>
                  <a:pt x="299" y="860"/>
                  <a:pt x="299" y="860"/>
                  <a:pt x="299" y="860"/>
                </a:cubicBezTo>
                <a:cubicBezTo>
                  <a:pt x="299" y="860"/>
                  <a:pt x="299" y="860"/>
                  <a:pt x="299" y="860"/>
                </a:cubicBezTo>
                <a:cubicBezTo>
                  <a:pt x="554" y="860"/>
                  <a:pt x="554" y="860"/>
                  <a:pt x="554" y="860"/>
                </a:cubicBezTo>
                <a:cubicBezTo>
                  <a:pt x="590" y="860"/>
                  <a:pt x="608" y="887"/>
                  <a:pt x="593" y="919"/>
                </a:cubicBezTo>
                <a:cubicBezTo>
                  <a:pt x="593" y="919"/>
                  <a:pt x="593" y="920"/>
                  <a:pt x="593" y="920"/>
                </a:cubicBezTo>
                <a:cubicBezTo>
                  <a:pt x="591" y="924"/>
                  <a:pt x="570" y="974"/>
                  <a:pt x="570" y="1000"/>
                </a:cubicBezTo>
                <a:cubicBezTo>
                  <a:pt x="570" y="1000"/>
                  <a:pt x="570" y="1000"/>
                  <a:pt x="570" y="1000"/>
                </a:cubicBezTo>
                <a:cubicBezTo>
                  <a:pt x="570" y="1000"/>
                  <a:pt x="570" y="1000"/>
                  <a:pt x="570" y="1000"/>
                </a:cubicBezTo>
                <a:cubicBezTo>
                  <a:pt x="570" y="1000"/>
                  <a:pt x="570" y="1000"/>
                  <a:pt x="570" y="1000"/>
                </a:cubicBezTo>
                <a:cubicBezTo>
                  <a:pt x="570" y="1018"/>
                  <a:pt x="575" y="1035"/>
                  <a:pt x="583" y="1049"/>
                </a:cubicBezTo>
                <a:cubicBezTo>
                  <a:pt x="584" y="1050"/>
                  <a:pt x="585" y="1052"/>
                  <a:pt x="586" y="1053"/>
                </a:cubicBezTo>
                <a:cubicBezTo>
                  <a:pt x="603" y="1078"/>
                  <a:pt x="631" y="1094"/>
                  <a:pt x="664" y="1094"/>
                </a:cubicBezTo>
                <a:cubicBezTo>
                  <a:pt x="696" y="1094"/>
                  <a:pt x="725" y="1078"/>
                  <a:pt x="742" y="1053"/>
                </a:cubicBezTo>
                <a:cubicBezTo>
                  <a:pt x="743" y="1052"/>
                  <a:pt x="744" y="1050"/>
                  <a:pt x="744" y="1049"/>
                </a:cubicBezTo>
                <a:cubicBezTo>
                  <a:pt x="753" y="1035"/>
                  <a:pt x="758" y="1018"/>
                  <a:pt x="758" y="1000"/>
                </a:cubicBezTo>
                <a:cubicBezTo>
                  <a:pt x="758" y="1000"/>
                  <a:pt x="758" y="1000"/>
                  <a:pt x="758" y="1000"/>
                </a:cubicBezTo>
                <a:cubicBezTo>
                  <a:pt x="758" y="1000"/>
                  <a:pt x="758" y="1000"/>
                  <a:pt x="758" y="1000"/>
                </a:cubicBezTo>
                <a:cubicBezTo>
                  <a:pt x="758" y="1000"/>
                  <a:pt x="758" y="1000"/>
                  <a:pt x="758" y="1000"/>
                </a:cubicBezTo>
                <a:cubicBezTo>
                  <a:pt x="758" y="974"/>
                  <a:pt x="736" y="924"/>
                  <a:pt x="734" y="920"/>
                </a:cubicBezTo>
                <a:cubicBezTo>
                  <a:pt x="734" y="920"/>
                  <a:pt x="734" y="919"/>
                  <a:pt x="734" y="919"/>
                </a:cubicBezTo>
                <a:cubicBezTo>
                  <a:pt x="720" y="887"/>
                  <a:pt x="738" y="860"/>
                  <a:pt x="773" y="860"/>
                </a:cubicBezTo>
                <a:cubicBezTo>
                  <a:pt x="1029" y="860"/>
                  <a:pt x="1029" y="860"/>
                  <a:pt x="1029" y="860"/>
                </a:cubicBezTo>
                <a:cubicBezTo>
                  <a:pt x="1029" y="860"/>
                  <a:pt x="1029" y="860"/>
                  <a:pt x="1029" y="860"/>
                </a:cubicBezTo>
                <a:cubicBezTo>
                  <a:pt x="1094" y="860"/>
                  <a:pt x="1094" y="860"/>
                  <a:pt x="1094" y="860"/>
                </a:cubicBezTo>
                <a:cubicBezTo>
                  <a:pt x="1094" y="808"/>
                  <a:pt x="1094" y="808"/>
                  <a:pt x="1094" y="808"/>
                </a:cubicBezTo>
                <a:cubicBezTo>
                  <a:pt x="1093" y="804"/>
                  <a:pt x="1092" y="799"/>
                  <a:pt x="1092" y="795"/>
                </a:cubicBezTo>
                <a:cubicBezTo>
                  <a:pt x="1092" y="540"/>
                  <a:pt x="1092" y="540"/>
                  <a:pt x="1092" y="540"/>
                </a:cubicBezTo>
                <a:cubicBezTo>
                  <a:pt x="1092" y="504"/>
                  <a:pt x="1065" y="486"/>
                  <a:pt x="1033" y="501"/>
                </a:cubicBezTo>
                <a:cubicBezTo>
                  <a:pt x="1033" y="501"/>
                  <a:pt x="979" y="524"/>
                  <a:pt x="952" y="524"/>
                </a:cubicBezTo>
                <a:cubicBezTo>
                  <a:pt x="900" y="524"/>
                  <a:pt x="858" y="482"/>
                  <a:pt x="858" y="430"/>
                </a:cubicBezTo>
                <a:cubicBezTo>
                  <a:pt x="858" y="378"/>
                  <a:pt x="900" y="336"/>
                  <a:pt x="952" y="336"/>
                </a:cubicBezTo>
                <a:cubicBezTo>
                  <a:pt x="979" y="336"/>
                  <a:pt x="1033" y="360"/>
                  <a:pt x="1033" y="360"/>
                </a:cubicBezTo>
                <a:cubicBezTo>
                  <a:pt x="1065" y="374"/>
                  <a:pt x="1092" y="356"/>
                  <a:pt x="1092" y="321"/>
                </a:cubicBezTo>
                <a:cubicBezTo>
                  <a:pt x="1092" y="65"/>
                  <a:pt x="1092" y="65"/>
                  <a:pt x="1092" y="65"/>
                </a:cubicBezTo>
                <a:cubicBezTo>
                  <a:pt x="1092" y="61"/>
                  <a:pt x="1093" y="56"/>
                  <a:pt x="1094" y="52"/>
                </a:cubicBezTo>
                <a:cubicBezTo>
                  <a:pt x="1094" y="0"/>
                  <a:pt x="1094" y="0"/>
                  <a:pt x="1094" y="0"/>
                </a:cubicBezTo>
                <a:cubicBezTo>
                  <a:pt x="1029" y="0"/>
                  <a:pt x="1029" y="0"/>
                  <a:pt x="1029" y="0"/>
                </a:cubicBezTo>
                <a:cubicBezTo>
                  <a:pt x="773" y="0"/>
                  <a:pt x="773" y="0"/>
                  <a:pt x="773" y="0"/>
                </a:cubicBezTo>
                <a:cubicBezTo>
                  <a:pt x="737" y="0"/>
                  <a:pt x="720" y="27"/>
                  <a:pt x="734" y="60"/>
                </a:cubicBezTo>
                <a:cubicBezTo>
                  <a:pt x="734" y="60"/>
                  <a:pt x="758" y="114"/>
                  <a:pt x="758" y="141"/>
                </a:cubicBezTo>
                <a:cubicBezTo>
                  <a:pt x="758" y="193"/>
                  <a:pt x="716" y="235"/>
                  <a:pt x="664" y="235"/>
                </a:cubicBezTo>
                <a:cubicBezTo>
                  <a:pt x="612" y="235"/>
                  <a:pt x="570" y="193"/>
                  <a:pt x="570" y="141"/>
                </a:cubicBezTo>
                <a:cubicBezTo>
                  <a:pt x="570" y="114"/>
                  <a:pt x="593" y="60"/>
                  <a:pt x="593" y="60"/>
                </a:cubicBezTo>
                <a:cubicBezTo>
                  <a:pt x="608" y="27"/>
                  <a:pt x="590" y="0"/>
                  <a:pt x="554" y="0"/>
                </a:cubicBezTo>
                <a:cubicBezTo>
                  <a:pt x="299" y="0"/>
                  <a:pt x="299" y="0"/>
                  <a:pt x="299" y="0"/>
                </a:cubicBezTo>
                <a:cubicBezTo>
                  <a:pt x="234" y="0"/>
                  <a:pt x="234" y="0"/>
                  <a:pt x="234" y="0"/>
                </a:cubicBezTo>
                <a:cubicBezTo>
                  <a:pt x="234" y="65"/>
                  <a:pt x="234" y="65"/>
                  <a:pt x="234" y="65"/>
                </a:cubicBezTo>
                <a:cubicBezTo>
                  <a:pt x="234" y="321"/>
                  <a:pt x="234" y="321"/>
                  <a:pt x="234" y="321"/>
                </a:cubicBezTo>
                <a:cubicBezTo>
                  <a:pt x="234" y="356"/>
                  <a:pt x="207" y="374"/>
                  <a:pt x="174" y="360"/>
                </a:cubicBezTo>
                <a:cubicBezTo>
                  <a:pt x="174" y="360"/>
                  <a:pt x="121" y="336"/>
                  <a:pt x="94" y="336"/>
                </a:cubicBezTo>
                <a:cubicBezTo>
                  <a:pt x="42" y="336"/>
                  <a:pt x="0" y="378"/>
                  <a:pt x="0" y="430"/>
                </a:cubicBezTo>
                <a:cubicBezTo>
                  <a:pt x="0" y="482"/>
                  <a:pt x="42" y="524"/>
                  <a:pt x="94" y="524"/>
                </a:cubicBezTo>
                <a:close/>
              </a:path>
            </a:pathLst>
          </a:custGeom>
          <a:solidFill>
            <a:srgbClr val="0065A5"/>
          </a:solidFill>
          <a:ln w="3175">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0" name="Group 9">
            <a:extLst>
              <a:ext uri="{FF2B5EF4-FFF2-40B4-BE49-F238E27FC236}">
                <a16:creationId xmlns:a16="http://schemas.microsoft.com/office/drawing/2014/main" id="{0175FF15-5C22-356B-66E4-97C2543E7D79}"/>
              </a:ext>
            </a:extLst>
          </p:cNvPr>
          <p:cNvGrpSpPr/>
          <p:nvPr/>
        </p:nvGrpSpPr>
        <p:grpSpPr>
          <a:xfrm>
            <a:off x="8925874" y="4136993"/>
            <a:ext cx="2937088" cy="1905705"/>
            <a:chOff x="8921977" y="974283"/>
            <a:chExt cx="2937088" cy="1905705"/>
          </a:xfrm>
        </p:grpSpPr>
        <p:sp>
          <p:nvSpPr>
            <p:cNvPr id="11" name="TextBox 10">
              <a:extLst>
                <a:ext uri="{FF2B5EF4-FFF2-40B4-BE49-F238E27FC236}">
                  <a16:creationId xmlns:a16="http://schemas.microsoft.com/office/drawing/2014/main" id="{53DB9C95-9057-A163-2B47-AC24FC1D87CD}"/>
                </a:ext>
              </a:extLst>
            </p:cNvPr>
            <p:cNvSpPr txBox="1"/>
            <p:nvPr/>
          </p:nvSpPr>
          <p:spPr>
            <a:xfrm>
              <a:off x="8921977" y="974283"/>
              <a:ext cx="2937088" cy="954107"/>
            </a:xfrm>
            <a:prstGeom prst="rect">
              <a:avLst/>
            </a:prstGeom>
            <a:noFill/>
          </p:spPr>
          <p:txBody>
            <a:bodyPr wrap="square" lIns="0" rIns="0" rtlCol="0" anchor="b">
              <a:spAutoFit/>
            </a:bodyPr>
            <a:lstStyle/>
            <a:p>
              <a:r>
                <a:rPr lang="en-US" sz="2800" b="1">
                  <a:solidFill>
                    <a:srgbClr val="0065A5"/>
                  </a:solidFill>
                </a:rPr>
                <a:t>Build System Thinking</a:t>
              </a:r>
            </a:p>
          </p:txBody>
        </p:sp>
        <p:sp>
          <p:nvSpPr>
            <p:cNvPr id="12" name="TextBox 11">
              <a:extLst>
                <a:ext uri="{FF2B5EF4-FFF2-40B4-BE49-F238E27FC236}">
                  <a16:creationId xmlns:a16="http://schemas.microsoft.com/office/drawing/2014/main" id="{0BFB7BB3-889E-09B1-7DB0-B0E9D8FBE628}"/>
                </a:ext>
              </a:extLst>
            </p:cNvPr>
            <p:cNvSpPr txBox="1"/>
            <p:nvPr/>
          </p:nvSpPr>
          <p:spPr>
            <a:xfrm>
              <a:off x="8929772" y="1925881"/>
              <a:ext cx="2929293" cy="954107"/>
            </a:xfrm>
            <a:prstGeom prst="rect">
              <a:avLst/>
            </a:prstGeom>
            <a:noFill/>
          </p:spPr>
          <p:txBody>
            <a:bodyPr wrap="square" lIns="0" rIns="0" rtlCol="0" anchor="t">
              <a:spAutoFit/>
            </a:bodyPr>
            <a:lstStyle/>
            <a:p>
              <a:pPr lvl="0"/>
              <a:r>
                <a:rPr lang="en-US" sz="1400" b="1"/>
                <a:t>Building system thinking </a:t>
              </a:r>
              <a:r>
                <a:rPr lang="en-US" sz="1400"/>
                <a:t>for a comprehensive and interconnected spectrum of engagement and treatment strategies. </a:t>
              </a:r>
            </a:p>
          </p:txBody>
        </p:sp>
      </p:grpSp>
      <p:grpSp>
        <p:nvGrpSpPr>
          <p:cNvPr id="13" name="Group 12">
            <a:extLst>
              <a:ext uri="{FF2B5EF4-FFF2-40B4-BE49-F238E27FC236}">
                <a16:creationId xmlns:a16="http://schemas.microsoft.com/office/drawing/2014/main" id="{677171B8-16E9-EA0E-D4EF-4232921E9B5A}"/>
              </a:ext>
            </a:extLst>
          </p:cNvPr>
          <p:cNvGrpSpPr/>
          <p:nvPr/>
        </p:nvGrpSpPr>
        <p:grpSpPr>
          <a:xfrm>
            <a:off x="356748" y="4352436"/>
            <a:ext cx="2937088" cy="1690262"/>
            <a:chOff x="332936" y="2566211"/>
            <a:chExt cx="2937088" cy="1690262"/>
          </a:xfrm>
        </p:grpSpPr>
        <p:sp>
          <p:nvSpPr>
            <p:cNvPr id="14" name="TextBox 13">
              <a:extLst>
                <a:ext uri="{FF2B5EF4-FFF2-40B4-BE49-F238E27FC236}">
                  <a16:creationId xmlns:a16="http://schemas.microsoft.com/office/drawing/2014/main" id="{554691F5-8F2B-42D5-1160-E60C7BC421EF}"/>
                </a:ext>
              </a:extLst>
            </p:cNvPr>
            <p:cNvSpPr txBox="1"/>
            <p:nvPr/>
          </p:nvSpPr>
          <p:spPr>
            <a:xfrm>
              <a:off x="332936" y="2566211"/>
              <a:ext cx="2937088" cy="523220"/>
            </a:xfrm>
            <a:prstGeom prst="rect">
              <a:avLst/>
            </a:prstGeom>
            <a:noFill/>
          </p:spPr>
          <p:txBody>
            <a:bodyPr wrap="square" lIns="0" rIns="0" rtlCol="0" anchor="b">
              <a:spAutoFit/>
            </a:bodyPr>
            <a:lstStyle/>
            <a:p>
              <a:pPr algn="r"/>
              <a:r>
                <a:rPr lang="en-US" sz="2800" b="1">
                  <a:solidFill>
                    <a:srgbClr val="BE932B"/>
                  </a:solidFill>
                </a:rPr>
                <a:t>Empower Change</a:t>
              </a:r>
            </a:p>
          </p:txBody>
        </p:sp>
        <p:sp>
          <p:nvSpPr>
            <p:cNvPr id="15" name="TextBox 14">
              <a:extLst>
                <a:ext uri="{FF2B5EF4-FFF2-40B4-BE49-F238E27FC236}">
                  <a16:creationId xmlns:a16="http://schemas.microsoft.com/office/drawing/2014/main" id="{CD18C262-1A5F-B0BD-0E8B-E18B6AD80272}"/>
                </a:ext>
              </a:extLst>
            </p:cNvPr>
            <p:cNvSpPr txBox="1"/>
            <p:nvPr/>
          </p:nvSpPr>
          <p:spPr>
            <a:xfrm>
              <a:off x="340731" y="3086922"/>
              <a:ext cx="2929293" cy="1169551"/>
            </a:xfrm>
            <a:prstGeom prst="rect">
              <a:avLst/>
            </a:prstGeom>
            <a:noFill/>
          </p:spPr>
          <p:txBody>
            <a:bodyPr wrap="square" lIns="0" rIns="0" rtlCol="0" anchor="t">
              <a:spAutoFit/>
            </a:bodyPr>
            <a:lstStyle/>
            <a:p>
              <a:pPr lvl="0"/>
              <a:r>
                <a:rPr lang="en-US" sz="1400" b="1"/>
                <a:t>Empower change through equity grounded, person centered and community driven approaches </a:t>
              </a:r>
              <a:r>
                <a:rPr lang="en-US" sz="1400"/>
                <a:t>that respond to what individuals want and need. </a:t>
              </a:r>
            </a:p>
          </p:txBody>
        </p:sp>
      </p:grpSp>
      <p:grpSp>
        <p:nvGrpSpPr>
          <p:cNvPr id="16" name="Group 15">
            <a:extLst>
              <a:ext uri="{FF2B5EF4-FFF2-40B4-BE49-F238E27FC236}">
                <a16:creationId xmlns:a16="http://schemas.microsoft.com/office/drawing/2014/main" id="{08BF451C-9902-D12F-A824-3AAE430E4362}"/>
              </a:ext>
            </a:extLst>
          </p:cNvPr>
          <p:cNvGrpSpPr/>
          <p:nvPr/>
        </p:nvGrpSpPr>
        <p:grpSpPr>
          <a:xfrm>
            <a:off x="8918079" y="2170952"/>
            <a:ext cx="2937088" cy="1690262"/>
            <a:chOff x="8921977" y="1405170"/>
            <a:chExt cx="2937088" cy="1690262"/>
          </a:xfrm>
        </p:grpSpPr>
        <p:sp>
          <p:nvSpPr>
            <p:cNvPr id="17" name="TextBox 16">
              <a:extLst>
                <a:ext uri="{FF2B5EF4-FFF2-40B4-BE49-F238E27FC236}">
                  <a16:creationId xmlns:a16="http://schemas.microsoft.com/office/drawing/2014/main" id="{005C2715-13D2-15BE-DF84-A6EDF2BD896C}"/>
                </a:ext>
              </a:extLst>
            </p:cNvPr>
            <p:cNvSpPr txBox="1"/>
            <p:nvPr/>
          </p:nvSpPr>
          <p:spPr>
            <a:xfrm>
              <a:off x="8921977" y="1405170"/>
              <a:ext cx="2937088" cy="523220"/>
            </a:xfrm>
            <a:prstGeom prst="rect">
              <a:avLst/>
            </a:prstGeom>
            <a:noFill/>
          </p:spPr>
          <p:txBody>
            <a:bodyPr wrap="square" lIns="0" rIns="0" rtlCol="0" anchor="b">
              <a:spAutoFit/>
            </a:bodyPr>
            <a:lstStyle/>
            <a:p>
              <a:r>
                <a:rPr lang="en-US" sz="2800" b="1">
                  <a:solidFill>
                    <a:srgbClr val="1C8182"/>
                  </a:solidFill>
                </a:rPr>
                <a:t>Be Accountable</a:t>
              </a:r>
            </a:p>
          </p:txBody>
        </p:sp>
        <p:sp>
          <p:nvSpPr>
            <p:cNvPr id="18" name="TextBox 17">
              <a:extLst>
                <a:ext uri="{FF2B5EF4-FFF2-40B4-BE49-F238E27FC236}">
                  <a16:creationId xmlns:a16="http://schemas.microsoft.com/office/drawing/2014/main" id="{5A313893-1356-6011-3372-736542A8632A}"/>
                </a:ext>
              </a:extLst>
            </p:cNvPr>
            <p:cNvSpPr txBox="1"/>
            <p:nvPr/>
          </p:nvSpPr>
          <p:spPr>
            <a:xfrm>
              <a:off x="8929772" y="1925881"/>
              <a:ext cx="2929293" cy="1169551"/>
            </a:xfrm>
            <a:prstGeom prst="rect">
              <a:avLst/>
            </a:prstGeom>
            <a:noFill/>
          </p:spPr>
          <p:txBody>
            <a:bodyPr wrap="square" lIns="0" rIns="0" rtlCol="0" anchor="t">
              <a:spAutoFit/>
            </a:bodyPr>
            <a:lstStyle/>
            <a:p>
              <a:pPr lvl="0"/>
              <a:r>
                <a:rPr lang="en-US" sz="1400"/>
                <a:t>See each interaction as life and death- </a:t>
              </a:r>
              <a:r>
                <a:rPr lang="en-US" sz="1400" b="1"/>
                <a:t>Be accountable </a:t>
              </a:r>
              <a:r>
                <a:rPr lang="en-US" sz="1400"/>
                <a:t>to the care for each individual and ensure there are </a:t>
              </a:r>
              <a:r>
                <a:rPr lang="en-US" sz="1400" b="1"/>
                <a:t>no wrong doors </a:t>
              </a:r>
              <a:r>
                <a:rPr lang="en-US" sz="1400"/>
                <a:t>by embracing navigation and continuity of care. </a:t>
              </a:r>
            </a:p>
          </p:txBody>
        </p:sp>
      </p:grpSp>
      <p:grpSp>
        <p:nvGrpSpPr>
          <p:cNvPr id="19" name="Group 18">
            <a:extLst>
              <a:ext uri="{FF2B5EF4-FFF2-40B4-BE49-F238E27FC236}">
                <a16:creationId xmlns:a16="http://schemas.microsoft.com/office/drawing/2014/main" id="{1CEF61D5-71CE-1216-FC08-178EB43FFF60}"/>
              </a:ext>
            </a:extLst>
          </p:cNvPr>
          <p:cNvGrpSpPr/>
          <p:nvPr/>
        </p:nvGrpSpPr>
        <p:grpSpPr>
          <a:xfrm>
            <a:off x="336833" y="2170952"/>
            <a:ext cx="2937088" cy="1043931"/>
            <a:chOff x="332936" y="2566211"/>
            <a:chExt cx="2937088" cy="1043931"/>
          </a:xfrm>
        </p:grpSpPr>
        <p:sp>
          <p:nvSpPr>
            <p:cNvPr id="20" name="TextBox 19">
              <a:extLst>
                <a:ext uri="{FF2B5EF4-FFF2-40B4-BE49-F238E27FC236}">
                  <a16:creationId xmlns:a16="http://schemas.microsoft.com/office/drawing/2014/main" id="{858E5DC9-F263-FA27-43F9-4EB60258DD9E}"/>
                </a:ext>
              </a:extLst>
            </p:cNvPr>
            <p:cNvSpPr txBox="1"/>
            <p:nvPr/>
          </p:nvSpPr>
          <p:spPr>
            <a:xfrm>
              <a:off x="332936" y="2566211"/>
              <a:ext cx="2937088" cy="523220"/>
            </a:xfrm>
            <a:prstGeom prst="rect">
              <a:avLst/>
            </a:prstGeom>
            <a:noFill/>
          </p:spPr>
          <p:txBody>
            <a:bodyPr wrap="square" lIns="0" rIns="0" rtlCol="0" anchor="b">
              <a:spAutoFit/>
            </a:bodyPr>
            <a:lstStyle/>
            <a:p>
              <a:pPr algn="r"/>
              <a:r>
                <a:rPr lang="en-US" sz="2800" b="1">
                  <a:solidFill>
                    <a:srgbClr val="B7386B"/>
                  </a:solidFill>
                </a:rPr>
                <a:t>Act Differently</a:t>
              </a:r>
            </a:p>
          </p:txBody>
        </p:sp>
        <p:sp>
          <p:nvSpPr>
            <p:cNvPr id="21" name="TextBox 20">
              <a:extLst>
                <a:ext uri="{FF2B5EF4-FFF2-40B4-BE49-F238E27FC236}">
                  <a16:creationId xmlns:a16="http://schemas.microsoft.com/office/drawing/2014/main" id="{395144D7-0942-AF0A-6BD2-C4C446BB2D53}"/>
                </a:ext>
              </a:extLst>
            </p:cNvPr>
            <p:cNvSpPr txBox="1"/>
            <p:nvPr/>
          </p:nvSpPr>
          <p:spPr>
            <a:xfrm>
              <a:off x="340731" y="3086922"/>
              <a:ext cx="2929293" cy="523220"/>
            </a:xfrm>
            <a:prstGeom prst="rect">
              <a:avLst/>
            </a:prstGeom>
            <a:noFill/>
          </p:spPr>
          <p:txBody>
            <a:bodyPr wrap="square" lIns="0" rIns="0" rtlCol="0" anchor="t">
              <a:spAutoFit/>
            </a:bodyPr>
            <a:lstStyle/>
            <a:p>
              <a:pPr lvl="0"/>
              <a:r>
                <a:rPr lang="en-US" sz="1400"/>
                <a:t>We have an </a:t>
              </a:r>
              <a:r>
                <a:rPr lang="en-US" sz="1400" b="1"/>
                <a:t>imperative to think &amp; act </a:t>
              </a:r>
              <a:r>
                <a:rPr lang="en-US" sz="1400"/>
                <a:t>differently. </a:t>
              </a:r>
            </a:p>
          </p:txBody>
        </p:sp>
      </p:grpSp>
      <p:sp>
        <p:nvSpPr>
          <p:cNvPr id="22" name="Freeform 13">
            <a:extLst>
              <a:ext uri="{FF2B5EF4-FFF2-40B4-BE49-F238E27FC236}">
                <a16:creationId xmlns:a16="http://schemas.microsoft.com/office/drawing/2014/main" id="{D857C813-7BC3-02C4-2EC4-7718EC64BDCF}"/>
              </a:ext>
            </a:extLst>
          </p:cNvPr>
          <p:cNvSpPr>
            <a:spLocks/>
          </p:cNvSpPr>
          <p:nvPr/>
        </p:nvSpPr>
        <p:spPr bwMode="auto">
          <a:xfrm>
            <a:off x="4109075" y="1485679"/>
            <a:ext cx="2531816" cy="2529313"/>
          </a:xfrm>
          <a:custGeom>
            <a:avLst/>
            <a:gdLst>
              <a:gd name="T0" fmla="*/ 1000 w 1095"/>
              <a:gd name="T1" fmla="*/ 571 h 1094"/>
              <a:gd name="T2" fmla="*/ 920 w 1095"/>
              <a:gd name="T3" fmla="*/ 594 h 1094"/>
              <a:gd name="T4" fmla="*/ 860 w 1095"/>
              <a:gd name="T5" fmla="*/ 555 h 1094"/>
              <a:gd name="T6" fmla="*/ 860 w 1095"/>
              <a:gd name="T7" fmla="*/ 300 h 1094"/>
              <a:gd name="T8" fmla="*/ 860 w 1095"/>
              <a:gd name="T9" fmla="*/ 300 h 1094"/>
              <a:gd name="T10" fmla="*/ 860 w 1095"/>
              <a:gd name="T11" fmla="*/ 235 h 1094"/>
              <a:gd name="T12" fmla="*/ 795 w 1095"/>
              <a:gd name="T13" fmla="*/ 235 h 1094"/>
              <a:gd name="T14" fmla="*/ 795 w 1095"/>
              <a:gd name="T15" fmla="*/ 235 h 1094"/>
              <a:gd name="T16" fmla="*/ 540 w 1095"/>
              <a:gd name="T17" fmla="*/ 235 h 1094"/>
              <a:gd name="T18" fmla="*/ 501 w 1095"/>
              <a:gd name="T19" fmla="*/ 175 h 1094"/>
              <a:gd name="T20" fmla="*/ 501 w 1095"/>
              <a:gd name="T21" fmla="*/ 175 h 1094"/>
              <a:gd name="T22" fmla="*/ 524 w 1095"/>
              <a:gd name="T23" fmla="*/ 94 h 1094"/>
              <a:gd name="T24" fmla="*/ 524 w 1095"/>
              <a:gd name="T25" fmla="*/ 94 h 1094"/>
              <a:gd name="T26" fmla="*/ 524 w 1095"/>
              <a:gd name="T27" fmla="*/ 94 h 1094"/>
              <a:gd name="T28" fmla="*/ 524 w 1095"/>
              <a:gd name="T29" fmla="*/ 94 h 1094"/>
              <a:gd name="T30" fmla="*/ 511 w 1095"/>
              <a:gd name="T31" fmla="*/ 46 h 1094"/>
              <a:gd name="T32" fmla="*/ 508 w 1095"/>
              <a:gd name="T33" fmla="*/ 42 h 1094"/>
              <a:gd name="T34" fmla="*/ 430 w 1095"/>
              <a:gd name="T35" fmla="*/ 0 h 1094"/>
              <a:gd name="T36" fmla="*/ 352 w 1095"/>
              <a:gd name="T37" fmla="*/ 42 h 1094"/>
              <a:gd name="T38" fmla="*/ 350 w 1095"/>
              <a:gd name="T39" fmla="*/ 46 h 1094"/>
              <a:gd name="T40" fmla="*/ 336 w 1095"/>
              <a:gd name="T41" fmla="*/ 94 h 1094"/>
              <a:gd name="T42" fmla="*/ 336 w 1095"/>
              <a:gd name="T43" fmla="*/ 94 h 1094"/>
              <a:gd name="T44" fmla="*/ 336 w 1095"/>
              <a:gd name="T45" fmla="*/ 94 h 1094"/>
              <a:gd name="T46" fmla="*/ 336 w 1095"/>
              <a:gd name="T47" fmla="*/ 94 h 1094"/>
              <a:gd name="T48" fmla="*/ 360 w 1095"/>
              <a:gd name="T49" fmla="*/ 175 h 1094"/>
              <a:gd name="T50" fmla="*/ 360 w 1095"/>
              <a:gd name="T51" fmla="*/ 175 h 1094"/>
              <a:gd name="T52" fmla="*/ 321 w 1095"/>
              <a:gd name="T53" fmla="*/ 235 h 1094"/>
              <a:gd name="T54" fmla="*/ 66 w 1095"/>
              <a:gd name="T55" fmla="*/ 235 h 1094"/>
              <a:gd name="T56" fmla="*/ 65 w 1095"/>
              <a:gd name="T57" fmla="*/ 235 h 1094"/>
              <a:gd name="T58" fmla="*/ 0 w 1095"/>
              <a:gd name="T59" fmla="*/ 235 h 1094"/>
              <a:gd name="T60" fmla="*/ 0 w 1095"/>
              <a:gd name="T61" fmla="*/ 286 h 1094"/>
              <a:gd name="T62" fmla="*/ 2 w 1095"/>
              <a:gd name="T63" fmla="*/ 300 h 1094"/>
              <a:gd name="T64" fmla="*/ 2 w 1095"/>
              <a:gd name="T65" fmla="*/ 555 h 1094"/>
              <a:gd name="T66" fmla="*/ 62 w 1095"/>
              <a:gd name="T67" fmla="*/ 594 h 1094"/>
              <a:gd name="T68" fmla="*/ 142 w 1095"/>
              <a:gd name="T69" fmla="*/ 571 h 1094"/>
              <a:gd name="T70" fmla="*/ 236 w 1095"/>
              <a:gd name="T71" fmla="*/ 665 h 1094"/>
              <a:gd name="T72" fmla="*/ 142 w 1095"/>
              <a:gd name="T73" fmla="*/ 759 h 1094"/>
              <a:gd name="T74" fmla="*/ 62 w 1095"/>
              <a:gd name="T75" fmla="*/ 735 h 1094"/>
              <a:gd name="T76" fmla="*/ 2 w 1095"/>
              <a:gd name="T77" fmla="*/ 774 h 1094"/>
              <a:gd name="T78" fmla="*/ 2 w 1095"/>
              <a:gd name="T79" fmla="*/ 1029 h 1094"/>
              <a:gd name="T80" fmla="*/ 0 w 1095"/>
              <a:gd name="T81" fmla="*/ 1043 h 1094"/>
              <a:gd name="T82" fmla="*/ 0 w 1095"/>
              <a:gd name="T83" fmla="*/ 1094 h 1094"/>
              <a:gd name="T84" fmla="*/ 66 w 1095"/>
              <a:gd name="T85" fmla="*/ 1094 h 1094"/>
              <a:gd name="T86" fmla="*/ 321 w 1095"/>
              <a:gd name="T87" fmla="*/ 1094 h 1094"/>
              <a:gd name="T88" fmla="*/ 360 w 1095"/>
              <a:gd name="T89" fmla="*/ 1035 h 1094"/>
              <a:gd name="T90" fmla="*/ 336 w 1095"/>
              <a:gd name="T91" fmla="*/ 954 h 1094"/>
              <a:gd name="T92" fmla="*/ 430 w 1095"/>
              <a:gd name="T93" fmla="*/ 860 h 1094"/>
              <a:gd name="T94" fmla="*/ 524 w 1095"/>
              <a:gd name="T95" fmla="*/ 954 h 1094"/>
              <a:gd name="T96" fmla="*/ 501 w 1095"/>
              <a:gd name="T97" fmla="*/ 1035 h 1094"/>
              <a:gd name="T98" fmla="*/ 540 w 1095"/>
              <a:gd name="T99" fmla="*/ 1094 h 1094"/>
              <a:gd name="T100" fmla="*/ 795 w 1095"/>
              <a:gd name="T101" fmla="*/ 1094 h 1094"/>
              <a:gd name="T102" fmla="*/ 860 w 1095"/>
              <a:gd name="T103" fmla="*/ 1094 h 1094"/>
              <a:gd name="T104" fmla="*/ 860 w 1095"/>
              <a:gd name="T105" fmla="*/ 1029 h 1094"/>
              <a:gd name="T106" fmla="*/ 860 w 1095"/>
              <a:gd name="T107" fmla="*/ 774 h 1094"/>
              <a:gd name="T108" fmla="*/ 920 w 1095"/>
              <a:gd name="T109" fmla="*/ 735 h 1094"/>
              <a:gd name="T110" fmla="*/ 1000 w 1095"/>
              <a:gd name="T111" fmla="*/ 759 h 1094"/>
              <a:gd name="T112" fmla="*/ 1095 w 1095"/>
              <a:gd name="T113" fmla="*/ 665 h 1094"/>
              <a:gd name="T114" fmla="*/ 1000 w 1095"/>
              <a:gd name="T115" fmla="*/ 57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1094">
                <a:moveTo>
                  <a:pt x="1000" y="571"/>
                </a:moveTo>
                <a:cubicBezTo>
                  <a:pt x="974" y="571"/>
                  <a:pt x="920" y="594"/>
                  <a:pt x="920" y="594"/>
                </a:cubicBezTo>
                <a:cubicBezTo>
                  <a:pt x="887" y="609"/>
                  <a:pt x="860" y="591"/>
                  <a:pt x="860" y="555"/>
                </a:cubicBezTo>
                <a:cubicBezTo>
                  <a:pt x="860" y="300"/>
                  <a:pt x="860" y="300"/>
                  <a:pt x="860" y="300"/>
                </a:cubicBezTo>
                <a:cubicBezTo>
                  <a:pt x="860" y="300"/>
                  <a:pt x="860" y="300"/>
                  <a:pt x="860" y="300"/>
                </a:cubicBezTo>
                <a:cubicBezTo>
                  <a:pt x="860" y="235"/>
                  <a:pt x="860" y="235"/>
                  <a:pt x="860" y="235"/>
                </a:cubicBezTo>
                <a:cubicBezTo>
                  <a:pt x="795" y="235"/>
                  <a:pt x="795" y="235"/>
                  <a:pt x="795" y="235"/>
                </a:cubicBezTo>
                <a:cubicBezTo>
                  <a:pt x="795" y="235"/>
                  <a:pt x="795" y="235"/>
                  <a:pt x="795" y="235"/>
                </a:cubicBezTo>
                <a:cubicBezTo>
                  <a:pt x="540" y="235"/>
                  <a:pt x="540" y="235"/>
                  <a:pt x="540" y="235"/>
                </a:cubicBezTo>
                <a:cubicBezTo>
                  <a:pt x="504" y="235"/>
                  <a:pt x="486" y="208"/>
                  <a:pt x="501" y="175"/>
                </a:cubicBezTo>
                <a:cubicBezTo>
                  <a:pt x="501" y="175"/>
                  <a:pt x="501" y="175"/>
                  <a:pt x="501" y="175"/>
                </a:cubicBezTo>
                <a:cubicBezTo>
                  <a:pt x="503" y="171"/>
                  <a:pt x="524" y="120"/>
                  <a:pt x="524" y="94"/>
                </a:cubicBezTo>
                <a:cubicBezTo>
                  <a:pt x="524" y="94"/>
                  <a:pt x="524" y="94"/>
                  <a:pt x="524" y="94"/>
                </a:cubicBezTo>
                <a:cubicBezTo>
                  <a:pt x="524" y="94"/>
                  <a:pt x="524" y="94"/>
                  <a:pt x="524" y="94"/>
                </a:cubicBezTo>
                <a:cubicBezTo>
                  <a:pt x="524" y="94"/>
                  <a:pt x="524" y="94"/>
                  <a:pt x="524" y="94"/>
                </a:cubicBezTo>
                <a:cubicBezTo>
                  <a:pt x="524" y="77"/>
                  <a:pt x="519" y="60"/>
                  <a:pt x="511" y="46"/>
                </a:cubicBezTo>
                <a:cubicBezTo>
                  <a:pt x="510" y="44"/>
                  <a:pt x="509" y="43"/>
                  <a:pt x="508" y="42"/>
                </a:cubicBezTo>
                <a:cubicBezTo>
                  <a:pt x="491" y="17"/>
                  <a:pt x="463" y="0"/>
                  <a:pt x="430" y="0"/>
                </a:cubicBezTo>
                <a:cubicBezTo>
                  <a:pt x="398" y="0"/>
                  <a:pt x="369" y="17"/>
                  <a:pt x="352" y="42"/>
                </a:cubicBezTo>
                <a:cubicBezTo>
                  <a:pt x="351" y="43"/>
                  <a:pt x="351" y="44"/>
                  <a:pt x="350" y="46"/>
                </a:cubicBezTo>
                <a:cubicBezTo>
                  <a:pt x="341" y="60"/>
                  <a:pt x="336" y="77"/>
                  <a:pt x="336" y="94"/>
                </a:cubicBezTo>
                <a:cubicBezTo>
                  <a:pt x="336" y="94"/>
                  <a:pt x="336" y="94"/>
                  <a:pt x="336" y="94"/>
                </a:cubicBezTo>
                <a:cubicBezTo>
                  <a:pt x="336" y="94"/>
                  <a:pt x="336" y="94"/>
                  <a:pt x="336" y="94"/>
                </a:cubicBezTo>
                <a:cubicBezTo>
                  <a:pt x="336" y="94"/>
                  <a:pt x="336" y="94"/>
                  <a:pt x="336" y="94"/>
                </a:cubicBezTo>
                <a:cubicBezTo>
                  <a:pt x="336" y="120"/>
                  <a:pt x="358" y="171"/>
                  <a:pt x="360" y="175"/>
                </a:cubicBezTo>
                <a:cubicBezTo>
                  <a:pt x="360" y="175"/>
                  <a:pt x="360" y="175"/>
                  <a:pt x="360" y="175"/>
                </a:cubicBezTo>
                <a:cubicBezTo>
                  <a:pt x="374" y="208"/>
                  <a:pt x="357" y="235"/>
                  <a:pt x="321" y="235"/>
                </a:cubicBezTo>
                <a:cubicBezTo>
                  <a:pt x="66" y="235"/>
                  <a:pt x="66" y="235"/>
                  <a:pt x="66" y="235"/>
                </a:cubicBezTo>
                <a:cubicBezTo>
                  <a:pt x="66" y="235"/>
                  <a:pt x="66" y="235"/>
                  <a:pt x="65" y="235"/>
                </a:cubicBezTo>
                <a:cubicBezTo>
                  <a:pt x="0" y="235"/>
                  <a:pt x="0" y="235"/>
                  <a:pt x="0" y="235"/>
                </a:cubicBezTo>
                <a:cubicBezTo>
                  <a:pt x="0" y="286"/>
                  <a:pt x="0" y="286"/>
                  <a:pt x="0" y="286"/>
                </a:cubicBezTo>
                <a:cubicBezTo>
                  <a:pt x="1" y="291"/>
                  <a:pt x="2" y="295"/>
                  <a:pt x="2" y="300"/>
                </a:cubicBezTo>
                <a:cubicBezTo>
                  <a:pt x="2" y="555"/>
                  <a:pt x="2" y="555"/>
                  <a:pt x="2" y="555"/>
                </a:cubicBezTo>
                <a:cubicBezTo>
                  <a:pt x="2" y="591"/>
                  <a:pt x="29" y="609"/>
                  <a:pt x="62" y="594"/>
                </a:cubicBezTo>
                <a:cubicBezTo>
                  <a:pt x="62" y="594"/>
                  <a:pt x="115" y="571"/>
                  <a:pt x="142" y="571"/>
                </a:cubicBezTo>
                <a:cubicBezTo>
                  <a:pt x="194" y="571"/>
                  <a:pt x="236" y="613"/>
                  <a:pt x="236" y="665"/>
                </a:cubicBezTo>
                <a:cubicBezTo>
                  <a:pt x="236" y="717"/>
                  <a:pt x="194" y="759"/>
                  <a:pt x="142" y="759"/>
                </a:cubicBezTo>
                <a:cubicBezTo>
                  <a:pt x="115" y="759"/>
                  <a:pt x="62" y="735"/>
                  <a:pt x="62" y="735"/>
                </a:cubicBezTo>
                <a:cubicBezTo>
                  <a:pt x="29" y="721"/>
                  <a:pt x="2" y="738"/>
                  <a:pt x="2" y="774"/>
                </a:cubicBezTo>
                <a:cubicBezTo>
                  <a:pt x="2" y="1029"/>
                  <a:pt x="2" y="1029"/>
                  <a:pt x="2" y="1029"/>
                </a:cubicBezTo>
                <a:cubicBezTo>
                  <a:pt x="2" y="1034"/>
                  <a:pt x="1" y="1039"/>
                  <a:pt x="0" y="1043"/>
                </a:cubicBezTo>
                <a:cubicBezTo>
                  <a:pt x="0" y="1094"/>
                  <a:pt x="0" y="1094"/>
                  <a:pt x="0" y="1094"/>
                </a:cubicBezTo>
                <a:cubicBezTo>
                  <a:pt x="66" y="1094"/>
                  <a:pt x="66" y="1094"/>
                  <a:pt x="66" y="1094"/>
                </a:cubicBezTo>
                <a:cubicBezTo>
                  <a:pt x="321" y="1094"/>
                  <a:pt x="321" y="1094"/>
                  <a:pt x="321" y="1094"/>
                </a:cubicBezTo>
                <a:cubicBezTo>
                  <a:pt x="357" y="1094"/>
                  <a:pt x="374" y="1068"/>
                  <a:pt x="360" y="1035"/>
                </a:cubicBezTo>
                <a:cubicBezTo>
                  <a:pt x="360" y="1035"/>
                  <a:pt x="336" y="981"/>
                  <a:pt x="336" y="954"/>
                </a:cubicBezTo>
                <a:cubicBezTo>
                  <a:pt x="336" y="902"/>
                  <a:pt x="378" y="860"/>
                  <a:pt x="430" y="860"/>
                </a:cubicBezTo>
                <a:cubicBezTo>
                  <a:pt x="482" y="860"/>
                  <a:pt x="524" y="902"/>
                  <a:pt x="524" y="954"/>
                </a:cubicBezTo>
                <a:cubicBezTo>
                  <a:pt x="524" y="981"/>
                  <a:pt x="501" y="1035"/>
                  <a:pt x="501" y="1035"/>
                </a:cubicBezTo>
                <a:cubicBezTo>
                  <a:pt x="486" y="1068"/>
                  <a:pt x="504" y="1094"/>
                  <a:pt x="540" y="1094"/>
                </a:cubicBezTo>
                <a:cubicBezTo>
                  <a:pt x="795" y="1094"/>
                  <a:pt x="795" y="1094"/>
                  <a:pt x="795" y="1094"/>
                </a:cubicBezTo>
                <a:cubicBezTo>
                  <a:pt x="860" y="1094"/>
                  <a:pt x="860" y="1094"/>
                  <a:pt x="860" y="1094"/>
                </a:cubicBezTo>
                <a:cubicBezTo>
                  <a:pt x="860" y="1029"/>
                  <a:pt x="860" y="1029"/>
                  <a:pt x="860" y="1029"/>
                </a:cubicBezTo>
                <a:cubicBezTo>
                  <a:pt x="860" y="774"/>
                  <a:pt x="860" y="774"/>
                  <a:pt x="860" y="774"/>
                </a:cubicBezTo>
                <a:cubicBezTo>
                  <a:pt x="860" y="738"/>
                  <a:pt x="887" y="721"/>
                  <a:pt x="920" y="735"/>
                </a:cubicBezTo>
                <a:cubicBezTo>
                  <a:pt x="920" y="735"/>
                  <a:pt x="974" y="759"/>
                  <a:pt x="1000" y="759"/>
                </a:cubicBezTo>
                <a:cubicBezTo>
                  <a:pt x="1052" y="759"/>
                  <a:pt x="1095" y="717"/>
                  <a:pt x="1095" y="665"/>
                </a:cubicBezTo>
                <a:cubicBezTo>
                  <a:pt x="1095" y="613"/>
                  <a:pt x="1052" y="571"/>
                  <a:pt x="1000" y="571"/>
                </a:cubicBezTo>
                <a:close/>
              </a:path>
            </a:pathLst>
          </a:custGeom>
          <a:solidFill>
            <a:srgbClr val="B7386B"/>
          </a:solidFill>
          <a:ln w="3175">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5" name="Graphic 24" descr="Lightbulb and gear">
            <a:extLst>
              <a:ext uri="{FF2B5EF4-FFF2-40B4-BE49-F238E27FC236}">
                <a16:creationId xmlns:a16="http://schemas.microsoft.com/office/drawing/2014/main" id="{ED708D5C-98B7-FA9B-98E3-5DCEF48D42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2058" y="2496073"/>
            <a:ext cx="914400" cy="914400"/>
          </a:xfrm>
          <a:prstGeom prst="rect">
            <a:avLst/>
          </a:prstGeom>
        </p:spPr>
      </p:pic>
      <p:pic>
        <p:nvPicPr>
          <p:cNvPr id="26" name="Graphic 25" descr="Checklist with solid fill">
            <a:extLst>
              <a:ext uri="{FF2B5EF4-FFF2-40B4-BE49-F238E27FC236}">
                <a16:creationId xmlns:a16="http://schemas.microsoft.com/office/drawing/2014/main" id="{4CC6AC45-1877-E4B3-83BF-F217804FA0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8686" y="2575134"/>
            <a:ext cx="914400" cy="914400"/>
          </a:xfrm>
          <a:prstGeom prst="rect">
            <a:avLst/>
          </a:prstGeom>
        </p:spPr>
      </p:pic>
      <p:grpSp>
        <p:nvGrpSpPr>
          <p:cNvPr id="23" name="Group 22">
            <a:extLst>
              <a:ext uri="{FF2B5EF4-FFF2-40B4-BE49-F238E27FC236}">
                <a16:creationId xmlns:a16="http://schemas.microsoft.com/office/drawing/2014/main" id="{0B98BB00-8368-4B1C-4E33-C868C3AFCB4A}"/>
              </a:ext>
            </a:extLst>
          </p:cNvPr>
          <p:cNvGrpSpPr/>
          <p:nvPr/>
        </p:nvGrpSpPr>
        <p:grpSpPr>
          <a:xfrm>
            <a:off x="3566686" y="3473987"/>
            <a:ext cx="2529314" cy="2516012"/>
            <a:chOff x="3566686" y="3473987"/>
            <a:chExt cx="2529314" cy="2516012"/>
          </a:xfrm>
        </p:grpSpPr>
        <p:sp>
          <p:nvSpPr>
            <p:cNvPr id="6" name="Freeform: Shape 5">
              <a:extLst>
                <a:ext uri="{FF2B5EF4-FFF2-40B4-BE49-F238E27FC236}">
                  <a16:creationId xmlns:a16="http://schemas.microsoft.com/office/drawing/2014/main" id="{59C93C04-AFDF-50AF-CFAA-1B3A7204EEEC}"/>
                </a:ext>
              </a:extLst>
            </p:cNvPr>
            <p:cNvSpPr>
              <a:spLocks/>
            </p:cNvSpPr>
            <p:nvPr/>
          </p:nvSpPr>
          <p:spPr bwMode="auto">
            <a:xfrm>
              <a:off x="3566686" y="3473987"/>
              <a:ext cx="2529314" cy="2516012"/>
            </a:xfrm>
            <a:custGeom>
              <a:avLst/>
              <a:gdLst>
                <a:gd name="connsiteX0" fmla="*/ 1536618 w 2529314"/>
                <a:gd name="connsiteY0" fmla="*/ 0 h 2516012"/>
                <a:gd name="connsiteX1" fmla="*/ 1753961 w 2529314"/>
                <a:gd name="connsiteY1" fmla="*/ 217327 h 2516012"/>
                <a:gd name="connsiteX2" fmla="*/ 1700782 w 2529314"/>
                <a:gd name="connsiteY2" fmla="*/ 404598 h 2516012"/>
                <a:gd name="connsiteX3" fmla="*/ 1790956 w 2529314"/>
                <a:gd name="connsiteY3" fmla="*/ 541005 h 2516012"/>
                <a:gd name="connsiteX4" fmla="*/ 2380557 w 2529314"/>
                <a:gd name="connsiteY4" fmla="*/ 541005 h 2516012"/>
                <a:gd name="connsiteX5" fmla="*/ 2528499 w 2529314"/>
                <a:gd name="connsiteY5" fmla="*/ 541005 h 2516012"/>
                <a:gd name="connsiteX6" fmla="*/ 2529314 w 2529314"/>
                <a:gd name="connsiteY6" fmla="*/ 541005 h 2516012"/>
                <a:gd name="connsiteX7" fmla="*/ 2529314 w 2529314"/>
                <a:gd name="connsiteY7" fmla="*/ 545515 h 2516012"/>
                <a:gd name="connsiteX8" fmla="*/ 2529314 w 2529314"/>
                <a:gd name="connsiteY8" fmla="*/ 677074 h 2516012"/>
                <a:gd name="connsiteX9" fmla="*/ 2529314 w 2529314"/>
                <a:gd name="connsiteY9" fmla="*/ 1269235 h 2516012"/>
                <a:gd name="connsiteX10" fmla="*/ 2392907 w 2529314"/>
                <a:gd name="connsiteY10" fmla="*/ 1359447 h 2516012"/>
                <a:gd name="connsiteX11" fmla="*/ 2205636 w 2529314"/>
                <a:gd name="connsiteY11" fmla="*/ 1303932 h 2516012"/>
                <a:gd name="connsiteX12" fmla="*/ 1988309 w 2529314"/>
                <a:gd name="connsiteY12" fmla="*/ 1521366 h 2516012"/>
                <a:gd name="connsiteX13" fmla="*/ 2205636 w 2529314"/>
                <a:gd name="connsiteY13" fmla="*/ 1738801 h 2516012"/>
                <a:gd name="connsiteX14" fmla="*/ 2392907 w 2529314"/>
                <a:gd name="connsiteY14" fmla="*/ 1685599 h 2516012"/>
                <a:gd name="connsiteX15" fmla="*/ 2529314 w 2529314"/>
                <a:gd name="connsiteY15" fmla="*/ 1775811 h 2516012"/>
                <a:gd name="connsiteX16" fmla="*/ 2529314 w 2529314"/>
                <a:gd name="connsiteY16" fmla="*/ 2365659 h 2516012"/>
                <a:gd name="connsiteX17" fmla="*/ 2529314 w 2529314"/>
                <a:gd name="connsiteY17" fmla="*/ 2516012 h 2516012"/>
                <a:gd name="connsiteX18" fmla="*/ 2411403 w 2529314"/>
                <a:gd name="connsiteY18" fmla="*/ 2516012 h 2516012"/>
                <a:gd name="connsiteX19" fmla="*/ 2379035 w 2529314"/>
                <a:gd name="connsiteY19" fmla="*/ 2513699 h 2516012"/>
                <a:gd name="connsiteX20" fmla="*/ 1789478 w 2529314"/>
                <a:gd name="connsiteY20" fmla="*/ 2513699 h 2516012"/>
                <a:gd name="connsiteX21" fmla="*/ 1699311 w 2529314"/>
                <a:gd name="connsiteY21" fmla="*/ 2374911 h 2516012"/>
                <a:gd name="connsiteX22" fmla="*/ 1752486 w 2529314"/>
                <a:gd name="connsiteY22" fmla="*/ 2187548 h 2516012"/>
                <a:gd name="connsiteX23" fmla="*/ 1535160 w 2529314"/>
                <a:gd name="connsiteY23" fmla="*/ 1970114 h 2516012"/>
                <a:gd name="connsiteX24" fmla="*/ 1317833 w 2529314"/>
                <a:gd name="connsiteY24" fmla="*/ 2187548 h 2516012"/>
                <a:gd name="connsiteX25" fmla="*/ 1373321 w 2529314"/>
                <a:gd name="connsiteY25" fmla="*/ 2374911 h 2516012"/>
                <a:gd name="connsiteX26" fmla="*/ 1283153 w 2529314"/>
                <a:gd name="connsiteY26" fmla="*/ 2513699 h 2516012"/>
                <a:gd name="connsiteX27" fmla="*/ 693596 w 2529314"/>
                <a:gd name="connsiteY27" fmla="*/ 2513699 h 2516012"/>
                <a:gd name="connsiteX28" fmla="*/ 661229 w 2529314"/>
                <a:gd name="connsiteY28" fmla="*/ 2516012 h 2516012"/>
                <a:gd name="connsiteX29" fmla="*/ 541005 w 2529314"/>
                <a:gd name="connsiteY29" fmla="*/ 2516012 h 2516012"/>
                <a:gd name="connsiteX30" fmla="*/ 541005 w 2529314"/>
                <a:gd name="connsiteY30" fmla="*/ 2365659 h 2516012"/>
                <a:gd name="connsiteX31" fmla="*/ 541005 w 2529314"/>
                <a:gd name="connsiteY31" fmla="*/ 1775811 h 2516012"/>
                <a:gd name="connsiteX32" fmla="*/ 404598 w 2529314"/>
                <a:gd name="connsiteY32" fmla="*/ 1685599 h 2516012"/>
                <a:gd name="connsiteX33" fmla="*/ 217327 w 2529314"/>
                <a:gd name="connsiteY33" fmla="*/ 1738801 h 2516012"/>
                <a:gd name="connsiteX34" fmla="*/ 104040 w 2529314"/>
                <a:gd name="connsiteY34" fmla="*/ 1708730 h 2516012"/>
                <a:gd name="connsiteX35" fmla="*/ 94792 w 2529314"/>
                <a:gd name="connsiteY35" fmla="*/ 1701790 h 2516012"/>
                <a:gd name="connsiteX36" fmla="*/ 0 w 2529314"/>
                <a:gd name="connsiteY36" fmla="*/ 1521366 h 2516012"/>
                <a:gd name="connsiteX37" fmla="*/ 94792 w 2529314"/>
                <a:gd name="connsiteY37" fmla="*/ 1340942 h 2516012"/>
                <a:gd name="connsiteX38" fmla="*/ 104040 w 2529314"/>
                <a:gd name="connsiteY38" fmla="*/ 1336316 h 2516012"/>
                <a:gd name="connsiteX39" fmla="*/ 217327 w 2529314"/>
                <a:gd name="connsiteY39" fmla="*/ 1303932 h 2516012"/>
                <a:gd name="connsiteX40" fmla="*/ 404598 w 2529314"/>
                <a:gd name="connsiteY40" fmla="*/ 1359447 h 2516012"/>
                <a:gd name="connsiteX41" fmla="*/ 541005 w 2529314"/>
                <a:gd name="connsiteY41" fmla="*/ 1269235 h 2516012"/>
                <a:gd name="connsiteX42" fmla="*/ 541005 w 2529314"/>
                <a:gd name="connsiteY42" fmla="*/ 677074 h 2516012"/>
                <a:gd name="connsiteX43" fmla="*/ 541005 w 2529314"/>
                <a:gd name="connsiteY43" fmla="*/ 526721 h 2516012"/>
                <a:gd name="connsiteX44" fmla="*/ 542389 w 2529314"/>
                <a:gd name="connsiteY44" fmla="*/ 526721 h 2516012"/>
                <a:gd name="connsiteX45" fmla="*/ 542389 w 2529314"/>
                <a:gd name="connsiteY45" fmla="*/ 539163 h 2516012"/>
                <a:gd name="connsiteX46" fmla="*/ 542389 w 2529314"/>
                <a:gd name="connsiteY46" fmla="*/ 541005 h 2516012"/>
                <a:gd name="connsiteX47" fmla="*/ 694992 w 2529314"/>
                <a:gd name="connsiteY47" fmla="*/ 541005 h 2516012"/>
                <a:gd name="connsiteX48" fmla="*/ 1284593 w 2529314"/>
                <a:gd name="connsiteY48" fmla="*/ 541005 h 2516012"/>
                <a:gd name="connsiteX49" fmla="*/ 1374767 w 2529314"/>
                <a:gd name="connsiteY49" fmla="*/ 404598 h 2516012"/>
                <a:gd name="connsiteX50" fmla="*/ 1319275 w 2529314"/>
                <a:gd name="connsiteY50" fmla="*/ 217327 h 2516012"/>
                <a:gd name="connsiteX51" fmla="*/ 1536618 w 2529314"/>
                <a:gd name="connsiteY51" fmla="*/ 0 h 25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29314" h="2516012">
                  <a:moveTo>
                    <a:pt x="1536618" y="0"/>
                  </a:moveTo>
                  <a:cubicBezTo>
                    <a:pt x="1656851" y="0"/>
                    <a:pt x="1753961" y="97104"/>
                    <a:pt x="1753961" y="217327"/>
                  </a:cubicBezTo>
                  <a:cubicBezTo>
                    <a:pt x="1753961" y="279751"/>
                    <a:pt x="1700782" y="404598"/>
                    <a:pt x="1700782" y="404598"/>
                  </a:cubicBezTo>
                  <a:cubicBezTo>
                    <a:pt x="1666099" y="480893"/>
                    <a:pt x="1707718" y="541005"/>
                    <a:pt x="1790956" y="541005"/>
                  </a:cubicBezTo>
                  <a:cubicBezTo>
                    <a:pt x="2380557" y="541005"/>
                    <a:pt x="2380557" y="541005"/>
                    <a:pt x="2380557" y="541005"/>
                  </a:cubicBezTo>
                  <a:cubicBezTo>
                    <a:pt x="2493275" y="541005"/>
                    <a:pt x="2521454" y="541005"/>
                    <a:pt x="2528499" y="541005"/>
                  </a:cubicBezTo>
                  <a:lnTo>
                    <a:pt x="2529314" y="541005"/>
                  </a:lnTo>
                  <a:lnTo>
                    <a:pt x="2529314" y="545515"/>
                  </a:lnTo>
                  <a:cubicBezTo>
                    <a:pt x="2529314" y="564309"/>
                    <a:pt x="2529314" y="601898"/>
                    <a:pt x="2529314" y="677074"/>
                  </a:cubicBezTo>
                  <a:cubicBezTo>
                    <a:pt x="2529314" y="677074"/>
                    <a:pt x="2529314" y="677074"/>
                    <a:pt x="2529314" y="1269235"/>
                  </a:cubicBezTo>
                  <a:cubicBezTo>
                    <a:pt x="2529314" y="1352508"/>
                    <a:pt x="2466890" y="1391831"/>
                    <a:pt x="2392907" y="1359447"/>
                  </a:cubicBezTo>
                  <a:cubicBezTo>
                    <a:pt x="2392907" y="1359447"/>
                    <a:pt x="2268060" y="1303932"/>
                    <a:pt x="2205636" y="1303932"/>
                  </a:cubicBezTo>
                  <a:cubicBezTo>
                    <a:pt x="2085413" y="1303932"/>
                    <a:pt x="1988309" y="1401084"/>
                    <a:pt x="1988309" y="1521366"/>
                  </a:cubicBezTo>
                  <a:cubicBezTo>
                    <a:pt x="1988309" y="1641649"/>
                    <a:pt x="2085413" y="1738801"/>
                    <a:pt x="2205636" y="1738801"/>
                  </a:cubicBezTo>
                  <a:cubicBezTo>
                    <a:pt x="2268060" y="1738801"/>
                    <a:pt x="2392907" y="1685599"/>
                    <a:pt x="2392907" y="1685599"/>
                  </a:cubicBezTo>
                  <a:cubicBezTo>
                    <a:pt x="2466890" y="1650902"/>
                    <a:pt x="2529314" y="1692538"/>
                    <a:pt x="2529314" y="1775811"/>
                  </a:cubicBezTo>
                  <a:cubicBezTo>
                    <a:pt x="2529314" y="1775811"/>
                    <a:pt x="2529314" y="1775811"/>
                    <a:pt x="2529314" y="2365659"/>
                  </a:cubicBezTo>
                  <a:cubicBezTo>
                    <a:pt x="2529314" y="2365659"/>
                    <a:pt x="2529314" y="2365659"/>
                    <a:pt x="2529314" y="2516012"/>
                  </a:cubicBezTo>
                  <a:cubicBezTo>
                    <a:pt x="2529314" y="2516012"/>
                    <a:pt x="2529314" y="2516012"/>
                    <a:pt x="2411403" y="2516012"/>
                  </a:cubicBezTo>
                  <a:cubicBezTo>
                    <a:pt x="2399843" y="2513699"/>
                    <a:pt x="2390595" y="2513699"/>
                    <a:pt x="2379035" y="2513699"/>
                  </a:cubicBezTo>
                  <a:cubicBezTo>
                    <a:pt x="2379035" y="2513699"/>
                    <a:pt x="2379035" y="2513699"/>
                    <a:pt x="1789478" y="2513699"/>
                  </a:cubicBezTo>
                  <a:cubicBezTo>
                    <a:pt x="1706247" y="2513699"/>
                    <a:pt x="1664631" y="2451244"/>
                    <a:pt x="1699311" y="2374911"/>
                  </a:cubicBezTo>
                  <a:cubicBezTo>
                    <a:pt x="1699311" y="2374911"/>
                    <a:pt x="1752486" y="2250002"/>
                    <a:pt x="1752486" y="2187548"/>
                  </a:cubicBezTo>
                  <a:cubicBezTo>
                    <a:pt x="1752486" y="2067265"/>
                    <a:pt x="1655383" y="1970114"/>
                    <a:pt x="1535160" y="1970114"/>
                  </a:cubicBezTo>
                  <a:cubicBezTo>
                    <a:pt x="1414936" y="1970114"/>
                    <a:pt x="1317833" y="2067265"/>
                    <a:pt x="1317833" y="2187548"/>
                  </a:cubicBezTo>
                  <a:cubicBezTo>
                    <a:pt x="1317833" y="2250002"/>
                    <a:pt x="1373321" y="2374911"/>
                    <a:pt x="1373321" y="2374911"/>
                  </a:cubicBezTo>
                  <a:cubicBezTo>
                    <a:pt x="1405688" y="2451244"/>
                    <a:pt x="1366385" y="2513699"/>
                    <a:pt x="1283153" y="2513699"/>
                  </a:cubicBezTo>
                  <a:cubicBezTo>
                    <a:pt x="1283153" y="2513699"/>
                    <a:pt x="1283153" y="2513699"/>
                    <a:pt x="693596" y="2513699"/>
                  </a:cubicBezTo>
                  <a:cubicBezTo>
                    <a:pt x="682036" y="2513699"/>
                    <a:pt x="670477" y="2513699"/>
                    <a:pt x="661229" y="2516012"/>
                  </a:cubicBezTo>
                  <a:cubicBezTo>
                    <a:pt x="661229" y="2516012"/>
                    <a:pt x="661229" y="2516012"/>
                    <a:pt x="541005" y="2516012"/>
                  </a:cubicBezTo>
                  <a:cubicBezTo>
                    <a:pt x="541005" y="2516012"/>
                    <a:pt x="541005" y="2516012"/>
                    <a:pt x="541005" y="2365659"/>
                  </a:cubicBezTo>
                  <a:cubicBezTo>
                    <a:pt x="541005" y="2365659"/>
                    <a:pt x="541005" y="2365659"/>
                    <a:pt x="541005" y="1775811"/>
                  </a:cubicBezTo>
                  <a:cubicBezTo>
                    <a:pt x="541005" y="1692538"/>
                    <a:pt x="480893" y="1650902"/>
                    <a:pt x="404598" y="1685599"/>
                  </a:cubicBezTo>
                  <a:cubicBezTo>
                    <a:pt x="393038" y="1690225"/>
                    <a:pt x="277439" y="1738801"/>
                    <a:pt x="217327" y="1738801"/>
                  </a:cubicBezTo>
                  <a:cubicBezTo>
                    <a:pt x="175711" y="1738801"/>
                    <a:pt x="138719" y="1727235"/>
                    <a:pt x="104040" y="1708730"/>
                  </a:cubicBezTo>
                  <a:cubicBezTo>
                    <a:pt x="101728" y="1706417"/>
                    <a:pt x="99416" y="1704104"/>
                    <a:pt x="94792" y="1701790"/>
                  </a:cubicBezTo>
                  <a:cubicBezTo>
                    <a:pt x="36992" y="1662467"/>
                    <a:pt x="0" y="1597700"/>
                    <a:pt x="0" y="1521366"/>
                  </a:cubicBezTo>
                  <a:cubicBezTo>
                    <a:pt x="0" y="1447346"/>
                    <a:pt x="36992" y="1380265"/>
                    <a:pt x="94792" y="1340942"/>
                  </a:cubicBezTo>
                  <a:cubicBezTo>
                    <a:pt x="99416" y="1338629"/>
                    <a:pt x="101728" y="1336316"/>
                    <a:pt x="104040" y="1336316"/>
                  </a:cubicBezTo>
                  <a:cubicBezTo>
                    <a:pt x="138719" y="1315498"/>
                    <a:pt x="175711" y="1303932"/>
                    <a:pt x="217327" y="1303932"/>
                  </a:cubicBezTo>
                  <a:cubicBezTo>
                    <a:pt x="277439" y="1303932"/>
                    <a:pt x="393038" y="1354821"/>
                    <a:pt x="404598" y="1359447"/>
                  </a:cubicBezTo>
                  <a:cubicBezTo>
                    <a:pt x="480893" y="1391831"/>
                    <a:pt x="541005" y="1350195"/>
                    <a:pt x="541005" y="1269235"/>
                  </a:cubicBezTo>
                  <a:cubicBezTo>
                    <a:pt x="541005" y="1269235"/>
                    <a:pt x="541005" y="1269235"/>
                    <a:pt x="541005" y="677074"/>
                  </a:cubicBezTo>
                  <a:cubicBezTo>
                    <a:pt x="541005" y="677074"/>
                    <a:pt x="541005" y="677074"/>
                    <a:pt x="541005" y="526721"/>
                  </a:cubicBezTo>
                  <a:lnTo>
                    <a:pt x="542389" y="526721"/>
                  </a:lnTo>
                  <a:lnTo>
                    <a:pt x="542389" y="539163"/>
                  </a:lnTo>
                  <a:cubicBezTo>
                    <a:pt x="542389" y="541005"/>
                    <a:pt x="542389" y="541005"/>
                    <a:pt x="542389" y="541005"/>
                  </a:cubicBezTo>
                  <a:cubicBezTo>
                    <a:pt x="694992" y="541005"/>
                    <a:pt x="694992" y="541005"/>
                    <a:pt x="694992" y="541005"/>
                  </a:cubicBezTo>
                  <a:cubicBezTo>
                    <a:pt x="1284593" y="541005"/>
                    <a:pt x="1284593" y="541005"/>
                    <a:pt x="1284593" y="541005"/>
                  </a:cubicBezTo>
                  <a:cubicBezTo>
                    <a:pt x="1367831" y="541005"/>
                    <a:pt x="1407137" y="480893"/>
                    <a:pt x="1374767" y="404598"/>
                  </a:cubicBezTo>
                  <a:cubicBezTo>
                    <a:pt x="1374767" y="404598"/>
                    <a:pt x="1319275" y="279751"/>
                    <a:pt x="1319275" y="217327"/>
                  </a:cubicBezTo>
                  <a:cubicBezTo>
                    <a:pt x="1319275" y="97104"/>
                    <a:pt x="1416386" y="0"/>
                    <a:pt x="1536618" y="0"/>
                  </a:cubicBezTo>
                  <a:close/>
                </a:path>
              </a:pathLst>
            </a:custGeom>
            <a:solidFill>
              <a:srgbClr val="BE932B"/>
            </a:solidFill>
            <a:ln w="3175">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7" name="Graphic 26" descr="Gears">
              <a:extLst>
                <a:ext uri="{FF2B5EF4-FFF2-40B4-BE49-F238E27FC236}">
                  <a16:creationId xmlns:a16="http://schemas.microsoft.com/office/drawing/2014/main" id="{3BA80A12-130C-BE08-F5F9-346D36A4A6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6073" y="4472239"/>
              <a:ext cx="914400" cy="914400"/>
            </a:xfrm>
            <a:prstGeom prst="rect">
              <a:avLst/>
            </a:prstGeom>
          </p:spPr>
        </p:pic>
      </p:grpSp>
      <p:pic>
        <p:nvPicPr>
          <p:cNvPr id="28" name="Graphic 27" descr="Business Growth">
            <a:extLst>
              <a:ext uri="{FF2B5EF4-FFF2-40B4-BE49-F238E27FC236}">
                <a16:creationId xmlns:a16="http://schemas.microsoft.com/office/drawing/2014/main" id="{1F97A339-62D2-056C-E907-EA7AB07229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49731" y="4517893"/>
            <a:ext cx="914400" cy="914400"/>
          </a:xfrm>
          <a:prstGeom prst="rect">
            <a:avLst/>
          </a:prstGeom>
        </p:spPr>
      </p:pic>
    </p:spTree>
    <p:extLst>
      <p:ext uri="{BB962C8B-B14F-4D97-AF65-F5344CB8AC3E}">
        <p14:creationId xmlns:p14="http://schemas.microsoft.com/office/powerpoint/2010/main" val="3750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A6ED0D-EDA6-CF4E-9864-49239A1E34C8}" vid="{E0EABCB9-6CF4-9044-B130-34CE1007AC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CE83B28E9A3F449E47614D6F9D9C1C" ma:contentTypeVersion="19" ma:contentTypeDescription="Create a new document." ma:contentTypeScope="" ma:versionID="e2307c34243d1b37085db0ab3128e7c4">
  <xsd:schema xmlns:xsd="http://www.w3.org/2001/XMLSchema" xmlns:xs="http://www.w3.org/2001/XMLSchema" xmlns:p="http://schemas.microsoft.com/office/2006/metadata/properties" xmlns:ns2="69dfdf88-4dfb-416b-b9f5-84dee709fed5" xmlns:ns3="e88f6a02-be8e-42dd-8f18-29e9bf046cab" targetNamespace="http://schemas.microsoft.com/office/2006/metadata/properties" ma:root="true" ma:fieldsID="99837feb84183dfe7acd78738244c60d" ns2:_="" ns3:_="">
    <xsd:import namespace="69dfdf88-4dfb-416b-b9f5-84dee709fed5"/>
    <xsd:import namespace="e88f6a02-be8e-42dd-8f18-29e9bf046ca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fdf88-4dfb-416b-b9f5-84dee709fe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c464901-3db1-4a69-976a-b3d05c76479e}" ma:internalName="TaxCatchAll" ma:showField="CatchAllData" ma:web="69dfdf88-4dfb-416b-b9f5-84dee709fed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8f6a02-be8e-42dd-8f18-29e9bf046c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3a3a8ba-62f0-462b-86d7-ebe049dd93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dfdf88-4dfb-416b-b9f5-84dee709fed5" xsi:nil="true"/>
    <lcf76f155ced4ddcb4097134ff3c332f xmlns="e88f6a02-be8e-42dd-8f18-29e9bf046cab">
      <Terms xmlns="http://schemas.microsoft.com/office/infopath/2007/PartnerControls"/>
    </lcf76f155ced4ddcb4097134ff3c332f>
    <SharedWithUsers xmlns="69dfdf88-4dfb-416b-b9f5-84dee709fed5">
      <UserInfo>
        <DisplayName>Gregory Butera</DisplayName>
        <AccountId>278</AccountId>
        <AccountType/>
      </UserInfo>
      <UserInfo>
        <DisplayName>Teresa Garate</DisplayName>
        <AccountId>571</AccountId>
        <AccountType/>
      </UserInfo>
      <UserInfo>
        <DisplayName>Tiffany McKenzie</DisplayName>
        <AccountId>528</AccountId>
        <AccountType/>
      </UserInfo>
      <UserInfo>
        <DisplayName>Debbi Witham</DisplayName>
        <AccountId>108</AccountId>
        <AccountType/>
      </UserInfo>
      <UserInfo>
        <DisplayName>Meggan Schilkie</DisplayName>
        <AccountId>70</AccountId>
        <AccountType/>
      </UserInfo>
    </SharedWithUsers>
    <_dlc_DocId xmlns="69dfdf88-4dfb-416b-b9f5-84dee709fed5">HQPDRIVE-74427511-140856</_dlc_DocId>
    <_dlc_DocIdUrl xmlns="69dfdf88-4dfb-416b-b9f5-84dee709fed5">
      <Url>https://hcpsocal.sharepoint.com/sites/HQPDrive/_layouts/15/DocIdRedir.aspx?ID=HQPDRIVE-74427511-140856</Url>
      <Description>HQPDRIVE-74427511-140856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30B346-5341-4EB5-B70F-EE4081A6E0FB}"/>
</file>

<file path=customXml/itemProps2.xml><?xml version="1.0" encoding="utf-8"?>
<ds:datastoreItem xmlns:ds="http://schemas.openxmlformats.org/officeDocument/2006/customXml" ds:itemID="{4E6EC135-9BF8-407E-8A82-CB13084E0095}">
  <ds:schemaRefs>
    <ds:schemaRef ds:uri="http://schemas.microsoft.com/sharepoint/v3/contenttype/forms"/>
  </ds:schemaRefs>
</ds:datastoreItem>
</file>

<file path=customXml/itemProps3.xml><?xml version="1.0" encoding="utf-8"?>
<ds:datastoreItem xmlns:ds="http://schemas.openxmlformats.org/officeDocument/2006/customXml" ds:itemID="{E34A80F6-CB68-4205-9F5F-7802B7EAD9F0}">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627cf98f-c1ab-44f7-ac8c-4b0dca6d24be"/>
    <ds:schemaRef ds:uri="http://www.w3.org/XML/1998/namespace"/>
    <ds:schemaRef ds:uri="http://purl.org/dc/elements/1.1/"/>
    <ds:schemaRef ds:uri="http://purl.org/dc/dcmitype/"/>
    <ds:schemaRef ds:uri="http://schemas.microsoft.com/office/infopath/2007/PartnerControls"/>
    <ds:schemaRef ds:uri="c1ec17fe-a3cf-44ab-8afd-3f5b20d8af8b"/>
  </ds:schemaRefs>
</ds:datastoreItem>
</file>

<file path=customXml/itemProps4.xml><?xml version="1.0" encoding="utf-8"?>
<ds:datastoreItem xmlns:ds="http://schemas.openxmlformats.org/officeDocument/2006/customXml" ds:itemID="{1421DEF0-1020-427F-B280-F9DC1701FDE1}"/>
</file>

<file path=docMetadata/LabelInfo.xml><?xml version="1.0" encoding="utf-8"?>
<clbl:labelList xmlns:clbl="http://schemas.microsoft.com/office/2020/mipLabelMetadata">
  <clbl:label id="{fa98e028-f401-4b3e-a75a-76893fc4ef4f}" enabled="0" method="" siteId="{fa98e028-f401-4b3e-a75a-76893fc4ef4f}" removed="1"/>
</clbl:labelList>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Widescreen</PresentationFormat>
  <Paragraphs>205</Paragraphs>
  <Slides>30</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Apple Symbols</vt:lpstr>
      <vt:lpstr>Arial</vt:lpstr>
      <vt:lpstr>BlinkMacSystemFont</vt:lpstr>
      <vt:lpstr>Calibri</vt:lpstr>
      <vt:lpstr>Calibri Light</vt:lpstr>
      <vt:lpstr>Georgia</vt:lpstr>
      <vt:lpstr>Office Theme</vt:lpstr>
      <vt:lpstr>1_Office Theme</vt:lpstr>
      <vt:lpstr>PowerPoint Presentation</vt:lpstr>
      <vt:lpstr>Introductions</vt:lpstr>
      <vt:lpstr>Financial Disclosure</vt:lpstr>
      <vt:lpstr>      Learning objectives</vt:lpstr>
      <vt:lpstr>Presentation overview</vt:lpstr>
      <vt:lpstr>Ecosystem approach overview</vt:lpstr>
      <vt:lpstr>WHY WE ARE HERE—PEOPLE ARE CONTINUING TO DIE</vt:lpstr>
      <vt:lpstr>Levers to Drive Change to more effective approaches</vt:lpstr>
      <vt:lpstr>Guiding principles: Pivoting to save lives</vt:lpstr>
      <vt:lpstr>Empower change</vt:lpstr>
      <vt:lpstr>No wrong door </vt:lpstr>
      <vt:lpstr>PowerPoint Presentation</vt:lpstr>
      <vt:lpstr>PowerPoint Presentation</vt:lpstr>
      <vt:lpstr>PowerPoint Presentation</vt:lpstr>
      <vt:lpstr>PowerPoint Presentation</vt:lpstr>
      <vt:lpstr>Five C’s of Ecosystem</vt:lpstr>
      <vt:lpstr>Person Centered Approach/ Harm Reduction Principles </vt:lpstr>
      <vt:lpstr>Radical Neutrality</vt:lpstr>
      <vt:lpstr>Harm Reduction…</vt:lpstr>
      <vt:lpstr>PowerPoint Presentation</vt:lpstr>
      <vt:lpstr>Harm Reduction…</vt:lpstr>
      <vt:lpstr>Stages of Change/ Transtheoretical Model</vt:lpstr>
      <vt:lpstr>Case study</vt:lpstr>
      <vt:lpstr>FQHC Client</vt:lpstr>
      <vt:lpstr>Reflection Questions</vt:lpstr>
      <vt:lpstr>FQHC Client</vt:lpstr>
      <vt:lpstr>Reflection Questions</vt:lpstr>
      <vt:lpstr>Possible Support for case study patients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Vail</dc:creator>
  <cp:lastModifiedBy>Erin Russell</cp:lastModifiedBy>
  <cp:revision>2</cp:revision>
  <cp:lastPrinted>2024-03-14T14:07:32Z</cp:lastPrinted>
  <dcterms:created xsi:type="dcterms:W3CDTF">2024-03-04T20:59:54Z</dcterms:created>
  <dcterms:modified xsi:type="dcterms:W3CDTF">2025-01-27T21:58:24Z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0x01010048CE83B28E9A3F449E47614D6F9D9C1C</vt:lpwstr>
  </property>
  <property fmtid="{D5CDD505-2E9C-101B-9397-08002B2CF9AE}" pid="3" name="MediaServiceImageTags">
    <vt:lpwstr/>
  </property>
  <property fmtid="{D5CDD505-2E9C-101B-9397-08002B2CF9AE}" pid="4" name="_dlc_DocIdItemGuid">
    <vt:lpwstr>8e8c37f8-9c99-45e6-abc3-503c18399af3</vt:lpwstr>
  </property>
</Properties>
</file>